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Lst>
  <p:sldIdLst>
    <p:sldId id="261" r:id="rId2"/>
    <p:sldId id="274" r:id="rId3"/>
    <p:sldId id="267" r:id="rId4"/>
    <p:sldId id="268" r:id="rId5"/>
    <p:sldId id="269" r:id="rId6"/>
    <p:sldId id="270" r:id="rId7"/>
    <p:sldId id="27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0" autoAdjust="0"/>
    <p:restoredTop sz="86410" autoAdjust="0"/>
  </p:normalViewPr>
  <p:slideViewPr>
    <p:cSldViewPr snapToGrid="0">
      <p:cViewPr varScale="1">
        <p:scale>
          <a:sx n="50" d="100"/>
          <a:sy n="50" d="100"/>
        </p:scale>
        <p:origin x="54" y="708"/>
      </p:cViewPr>
      <p:guideLst/>
    </p:cSldViewPr>
  </p:slideViewPr>
  <p:outlineViewPr>
    <p:cViewPr>
      <p:scale>
        <a:sx n="33" d="100"/>
        <a:sy n="33" d="100"/>
      </p:scale>
      <p:origin x="0" y="-42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dirty="0"/>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67BE1D88-AD2B-4128-8339-8A4928608174}" type="datetimeFigureOut">
              <a:rPr lang="en-GB" smtClean="0"/>
              <a:t>16/08/2017</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FDEC43FB-1F75-4B15-87E4-8902FFEBE297}" type="slidenum">
              <a:rPr lang="en-GB" smtClean="0"/>
              <a:t>‹#›</a:t>
            </a:fld>
            <a:endParaRPr lang="en-GB"/>
          </a:p>
        </p:txBody>
      </p:sp>
    </p:spTree>
    <p:extLst>
      <p:ext uri="{BB962C8B-B14F-4D97-AF65-F5344CB8AC3E}">
        <p14:creationId xmlns:p14="http://schemas.microsoft.com/office/powerpoint/2010/main" val="184762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800"/>
                            </p:stCondLst>
                            <p:childTnLst>
                              <p:par>
                                <p:cTn id="10" presetID="31" presetClass="entr" presetSubtype="0" fill="hold" grpId="0" nodeType="after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31" presetClass="entr" presetSubtype="0" fill="hold" nodeType="after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fltVal val="0"/>
                          </p:val>
                        </p:tav>
                        <p:tav tm="100000">
                          <p:val>
                            <p:strVal val="#ppt_w"/>
                          </p:val>
                        </p:tav>
                      </p:tavLst>
                    </p:anim>
                    <p:anim calcmode="lin" valueType="num">
                      <p:cBhvr>
                        <p:cTn dur="1000" fill="hold"/>
                        <p:tgtEl>
                          <p:spTgt spid="3"/>
                        </p:tgtEl>
                        <p:attrNameLst>
                          <p:attrName>ppt_h</p:attrName>
                        </p:attrNameLst>
                      </p:cBhvr>
                      <p:tavLst>
                        <p:tav tm="0">
                          <p:val>
                            <p:fltVal val="0"/>
                          </p:val>
                        </p:tav>
                        <p:tav tm="100000">
                          <p:val>
                            <p:strVal val="#ppt_h"/>
                          </p:val>
                        </p:tav>
                      </p:tavLst>
                    </p:anim>
                    <p:anim calcmode="lin" valueType="num">
                      <p:cBhvr>
                        <p:cTn dur="1000" fill="hold"/>
                        <p:tgtEl>
                          <p:spTgt spid="3"/>
                        </p:tgtEl>
                        <p:attrNameLst>
                          <p:attrName>style.rotation</p:attrName>
                        </p:attrNameLst>
                      </p:cBhvr>
                      <p:tavLst>
                        <p:tav tm="0">
                          <p:val>
                            <p:fltVal val="90"/>
                          </p:val>
                        </p:tav>
                        <p:tav tm="100000">
                          <p:val>
                            <p:fltVal val="0"/>
                          </p:val>
                        </p:tav>
                      </p:tavLst>
                    </p:anim>
                    <p:animEffect transition="in" filter="fade">
                      <p:cBhvr>
                        <p:cTn dur="1000"/>
                        <p:tgtEl>
                          <p:spTgt spid="3"/>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BE1D88-AD2B-4128-8339-8A4928608174}" type="datetimeFigureOut">
              <a:rPr lang="en-GB" smtClean="0"/>
              <a:t>16/08/2017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EC43FB-1F75-4B15-87E4-8902FFEBE297}" type="slidenum">
              <a:rPr lang="en-GB" smtClean="0"/>
              <a:t>‹#›</a:t>
            </a:fld>
            <a:endParaRPr lang="en-GB"/>
          </a:p>
        </p:txBody>
      </p:sp>
    </p:spTree>
    <p:extLst>
      <p:ext uri="{BB962C8B-B14F-4D97-AF65-F5344CB8AC3E}">
        <p14:creationId xmlns:p14="http://schemas.microsoft.com/office/powerpoint/2010/main" val="3155543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7BE1D88-AD2B-4128-8339-8A4928608174}" type="datetimeFigureOut">
              <a:rPr lang="en-GB" smtClean="0"/>
              <a:t>16/08/2017</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FDEC43FB-1F75-4B15-87E4-8902FFEBE297}" type="slidenum">
              <a:rPr lang="en-GB" smtClean="0"/>
              <a:t>‹#›</a:t>
            </a:fld>
            <a:endParaRPr lang="en-GB"/>
          </a:p>
        </p:txBody>
      </p:sp>
    </p:spTree>
    <p:extLst>
      <p:ext uri="{BB962C8B-B14F-4D97-AF65-F5344CB8AC3E}">
        <p14:creationId xmlns:p14="http://schemas.microsoft.com/office/powerpoint/2010/main" val="3061614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7BE1D88-AD2B-4128-8339-8A4928608174}" type="datetimeFigureOut">
              <a:rPr lang="en-GB" smtClean="0"/>
              <a:t>16/08/2017</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FDEC43FB-1F75-4B15-87E4-8902FFEBE297}"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7581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7BE1D88-AD2B-4128-8339-8A4928608174}" type="datetimeFigureOut">
              <a:rPr lang="en-GB" smtClean="0"/>
              <a:t>16/08/2017</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FDEC43FB-1F75-4B15-87E4-8902FFEBE297}" type="slidenum">
              <a:rPr lang="en-GB" smtClean="0"/>
              <a:t>‹#›</a:t>
            </a:fld>
            <a:endParaRPr lang="en-GB"/>
          </a:p>
        </p:txBody>
      </p:sp>
    </p:spTree>
    <p:extLst>
      <p:ext uri="{BB962C8B-B14F-4D97-AF65-F5344CB8AC3E}">
        <p14:creationId xmlns:p14="http://schemas.microsoft.com/office/powerpoint/2010/main" val="3328161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7BE1D88-AD2B-4128-8339-8A4928608174}" type="datetimeFigureOut">
              <a:rPr lang="en-GB" smtClean="0"/>
              <a:t>16/08/2017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EC43FB-1F75-4B15-87E4-8902FFEBE297}" type="slidenum">
              <a:rPr lang="en-GB" smtClean="0"/>
              <a:t>‹#›</a:t>
            </a:fld>
            <a:endParaRPr lang="en-GB"/>
          </a:p>
        </p:txBody>
      </p:sp>
    </p:spTree>
    <p:extLst>
      <p:ext uri="{BB962C8B-B14F-4D97-AF65-F5344CB8AC3E}">
        <p14:creationId xmlns:p14="http://schemas.microsoft.com/office/powerpoint/2010/main" val="338596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67BE1D88-AD2B-4128-8339-8A4928608174}" type="datetimeFigureOut">
              <a:rPr lang="en-GB" smtClean="0"/>
              <a:t>16/08/2017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EC43FB-1F75-4B15-87E4-8902FFEBE297}" type="slidenum">
              <a:rPr lang="en-GB" smtClean="0"/>
              <a:t>‹#›</a:t>
            </a:fld>
            <a:endParaRPr lang="en-GB"/>
          </a:p>
        </p:txBody>
      </p:sp>
    </p:spTree>
    <p:extLst>
      <p:ext uri="{BB962C8B-B14F-4D97-AF65-F5344CB8AC3E}">
        <p14:creationId xmlns:p14="http://schemas.microsoft.com/office/powerpoint/2010/main" val="2053035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BE1D88-AD2B-4128-8339-8A4928608174}" type="datetimeFigureOut">
              <a:rPr lang="en-GB" smtClean="0"/>
              <a:t>16/08/2017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EC43FB-1F75-4B15-87E4-8902FFEBE297}" type="slidenum">
              <a:rPr lang="en-GB" smtClean="0"/>
              <a:t>‹#›</a:t>
            </a:fld>
            <a:endParaRPr lang="en-GB"/>
          </a:p>
        </p:txBody>
      </p:sp>
    </p:spTree>
    <p:extLst>
      <p:ext uri="{BB962C8B-B14F-4D97-AF65-F5344CB8AC3E}">
        <p14:creationId xmlns:p14="http://schemas.microsoft.com/office/powerpoint/2010/main" val="30300458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7BE1D88-AD2B-4128-8339-8A4928608174}" type="datetimeFigureOut">
              <a:rPr lang="en-GB" smtClean="0"/>
              <a:t>16/08/2017</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FDEC43FB-1F75-4B15-87E4-8902FFEBE297}" type="slidenum">
              <a:rPr lang="en-GB" smtClean="0"/>
              <a:t>‹#›</a:t>
            </a:fld>
            <a:endParaRPr lang="en-GB"/>
          </a:p>
        </p:txBody>
      </p:sp>
    </p:spTree>
    <p:extLst>
      <p:ext uri="{BB962C8B-B14F-4D97-AF65-F5344CB8AC3E}">
        <p14:creationId xmlns:p14="http://schemas.microsoft.com/office/powerpoint/2010/main" val="1547084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913C-BBFE-45D8-8EA6-0D8B94E2DB69}"/>
              </a:ext>
            </a:extLst>
          </p:cNvPr>
          <p:cNvSpPr>
            <a:spLocks noGrp="1"/>
          </p:cNvSpPr>
          <p:nvPr>
            <p:ph type="title"/>
          </p:nvPr>
        </p:nvSpPr>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2432F52-8438-4711-9429-BAA45BE1F832}"/>
              </a:ext>
            </a:extLst>
          </p:cNvPr>
          <p:cNvSpPr>
            <a:spLocks noGrp="1"/>
          </p:cNvSpPr>
          <p:nvPr>
            <p:ph type="body" idx="1"/>
          </p:nvPr>
        </p:nvSpPr>
        <p:spPr>
          <a:xfrm>
            <a:off x="685800" y="2194560"/>
            <a:ext cx="10820400" cy="4442723"/>
          </a:xfrm>
        </p:spPr>
        <p:txBody>
          <a:bodyPr>
            <a:normAutofit/>
          </a:bodyPr>
          <a:lstStyle>
            <a:lvl1pPr>
              <a:defRPr sz="3200"/>
            </a:lvl1pPr>
            <a:lvl2pPr>
              <a:defRPr sz="3200">
                <a:solidFill>
                  <a:schemeClr val="accent1"/>
                </a:solidFill>
              </a:defRPr>
            </a:lvl2pPr>
            <a:lvl3pPr>
              <a:defRPr sz="2800">
                <a:solidFill>
                  <a:schemeClr val="accent6"/>
                </a:solidFill>
              </a:defRPr>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7450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iterate type="lt">
                                    <p:tmPct val="5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iterate type="lt">
                                    <p:tmPct val="5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iterate type="lt">
                                    <p:tmPct val="5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iterate type="lt">
                                    <p:tmPct val="5000"/>
                                  </p:iterate>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31" presetClass="entr" presetSubtype="0" fill="hold" nodeType="clickEffect">
                  <p:stCondLst>
                    <p:cond delay="0"/>
                  </p:stCondLst>
                  <p:iterate type="lt">
                    <p:tmPct val="5000"/>
                  </p:iterate>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fltVal val="0"/>
                          </p:val>
                        </p:tav>
                        <p:tav tm="100000">
                          <p:val>
                            <p:strVal val="#ppt_w"/>
                          </p:val>
                        </p:tav>
                      </p:tavLst>
                    </p:anim>
                    <p:anim calcmode="lin" valueType="num">
                      <p:cBhvr>
                        <p:cTn dur="1000" fill="hold"/>
                        <p:tgtEl>
                          <p:spTgt spid="3"/>
                        </p:tgtEl>
                        <p:attrNameLst>
                          <p:attrName>ppt_h</p:attrName>
                        </p:attrNameLst>
                      </p:cBhvr>
                      <p:tavLst>
                        <p:tav tm="0">
                          <p:val>
                            <p:fltVal val="0"/>
                          </p:val>
                        </p:tav>
                        <p:tav tm="100000">
                          <p:val>
                            <p:strVal val="#ppt_h"/>
                          </p:val>
                        </p:tav>
                      </p:tavLst>
                    </p:anim>
                    <p:anim calcmode="lin" valueType="num">
                      <p:cBhvr>
                        <p:cTn dur="1000" fill="hold"/>
                        <p:tgtEl>
                          <p:spTgt spid="3"/>
                        </p:tgtEl>
                        <p:attrNameLst>
                          <p:attrName>style.rotation</p:attrName>
                        </p:attrNameLst>
                      </p:cBhvr>
                      <p:tavLst>
                        <p:tav tm="0">
                          <p:val>
                            <p:fltVal val="90"/>
                          </p:val>
                        </p:tav>
                        <p:tav tm="100000">
                          <p:val>
                            <p:fltVal val="0"/>
                          </p:val>
                        </p:tav>
                      </p:tavLst>
                    </p:anim>
                    <p:animEffect transition="in" filter="fade">
                      <p:cBhvr>
                        <p:cTn dur="1000"/>
                        <p:tgtEl>
                          <p:spTgt spid="3"/>
                        </p:tgtEl>
                      </p:cBhvr>
                    </p:animEffect>
                  </p:childTnLst>
                </p:cTn>
              </p:par>
            </p:tnLst>
          </p:tmpl>
          <p:tmpl lvl="2">
            <p:tnLst>
              <p:par>
                <p:cTn presetID="31" presetClass="entr" presetSubtype="0" fill="hold" nodeType="clickEffect">
                  <p:stCondLst>
                    <p:cond delay="0"/>
                  </p:stCondLst>
                  <p:iterate type="lt">
                    <p:tmPct val="5000"/>
                  </p:iterate>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fltVal val="0"/>
                          </p:val>
                        </p:tav>
                        <p:tav tm="100000">
                          <p:val>
                            <p:strVal val="#ppt_w"/>
                          </p:val>
                        </p:tav>
                      </p:tavLst>
                    </p:anim>
                    <p:anim calcmode="lin" valueType="num">
                      <p:cBhvr>
                        <p:cTn dur="1000" fill="hold"/>
                        <p:tgtEl>
                          <p:spTgt spid="3"/>
                        </p:tgtEl>
                        <p:attrNameLst>
                          <p:attrName>ppt_h</p:attrName>
                        </p:attrNameLst>
                      </p:cBhvr>
                      <p:tavLst>
                        <p:tav tm="0">
                          <p:val>
                            <p:fltVal val="0"/>
                          </p:val>
                        </p:tav>
                        <p:tav tm="100000">
                          <p:val>
                            <p:strVal val="#ppt_h"/>
                          </p:val>
                        </p:tav>
                      </p:tavLst>
                    </p:anim>
                    <p:anim calcmode="lin" valueType="num">
                      <p:cBhvr>
                        <p:cTn dur="1000" fill="hold"/>
                        <p:tgtEl>
                          <p:spTgt spid="3"/>
                        </p:tgtEl>
                        <p:attrNameLst>
                          <p:attrName>style.rotation</p:attrName>
                        </p:attrNameLst>
                      </p:cBhvr>
                      <p:tavLst>
                        <p:tav tm="0">
                          <p:val>
                            <p:fltVal val="90"/>
                          </p:val>
                        </p:tav>
                        <p:tav tm="100000">
                          <p:val>
                            <p:fltVal val="0"/>
                          </p:val>
                        </p:tav>
                      </p:tavLst>
                    </p:anim>
                    <p:animEffect transition="in" filter="fade">
                      <p:cBhvr>
                        <p:cTn dur="1000"/>
                        <p:tgtEl>
                          <p:spTgt spid="3"/>
                        </p:tgtEl>
                      </p:cBhvr>
                    </p:animEffect>
                  </p:childTnLst>
                </p:cTn>
              </p:par>
            </p:tnLst>
          </p:tmpl>
          <p:tmpl lvl="3">
            <p:tnLst>
              <p:par>
                <p:cTn presetID="31" presetClass="entr" presetSubtype="0" fill="hold" nodeType="clickEffect">
                  <p:stCondLst>
                    <p:cond delay="0"/>
                  </p:stCondLst>
                  <p:iterate type="lt">
                    <p:tmPct val="5000"/>
                  </p:iterate>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fltVal val="0"/>
                          </p:val>
                        </p:tav>
                        <p:tav tm="100000">
                          <p:val>
                            <p:strVal val="#ppt_w"/>
                          </p:val>
                        </p:tav>
                      </p:tavLst>
                    </p:anim>
                    <p:anim calcmode="lin" valueType="num">
                      <p:cBhvr>
                        <p:cTn dur="1000" fill="hold"/>
                        <p:tgtEl>
                          <p:spTgt spid="3"/>
                        </p:tgtEl>
                        <p:attrNameLst>
                          <p:attrName>ppt_h</p:attrName>
                        </p:attrNameLst>
                      </p:cBhvr>
                      <p:tavLst>
                        <p:tav tm="0">
                          <p:val>
                            <p:fltVal val="0"/>
                          </p:val>
                        </p:tav>
                        <p:tav tm="100000">
                          <p:val>
                            <p:strVal val="#ppt_h"/>
                          </p:val>
                        </p:tav>
                      </p:tavLst>
                    </p:anim>
                    <p:anim calcmode="lin" valueType="num">
                      <p:cBhvr>
                        <p:cTn dur="1000" fill="hold"/>
                        <p:tgtEl>
                          <p:spTgt spid="3"/>
                        </p:tgtEl>
                        <p:attrNameLst>
                          <p:attrName>style.rotation</p:attrName>
                        </p:attrNameLst>
                      </p:cBhvr>
                      <p:tavLst>
                        <p:tav tm="0">
                          <p:val>
                            <p:fltVal val="90"/>
                          </p:val>
                        </p:tav>
                        <p:tav tm="100000">
                          <p:val>
                            <p:fltVal val="0"/>
                          </p:val>
                        </p:tav>
                      </p:tavLst>
                    </p:anim>
                    <p:animEffect transition="in" filter="fade">
                      <p:cBhvr>
                        <p:cTn dur="1000"/>
                        <p:tgtEl>
                          <p:spTgt spid="3"/>
                        </p:tgtEl>
                      </p:cBhvr>
                    </p:animEffect>
                  </p:childTnLst>
                </p:cTn>
              </p:par>
            </p:tnLst>
          </p:tmpl>
          <p:tmpl lvl="4">
            <p:tnLst>
              <p:par>
                <p:cTn presetID="31" presetClass="entr" presetSubtype="0" fill="hold" nodeType="clickEffect">
                  <p:stCondLst>
                    <p:cond delay="0"/>
                  </p:stCondLst>
                  <p:iterate type="lt">
                    <p:tmPct val="5000"/>
                  </p:iterate>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fltVal val="0"/>
                          </p:val>
                        </p:tav>
                        <p:tav tm="100000">
                          <p:val>
                            <p:strVal val="#ppt_w"/>
                          </p:val>
                        </p:tav>
                      </p:tavLst>
                    </p:anim>
                    <p:anim calcmode="lin" valueType="num">
                      <p:cBhvr>
                        <p:cTn dur="1000" fill="hold"/>
                        <p:tgtEl>
                          <p:spTgt spid="3"/>
                        </p:tgtEl>
                        <p:attrNameLst>
                          <p:attrName>ppt_h</p:attrName>
                        </p:attrNameLst>
                      </p:cBhvr>
                      <p:tavLst>
                        <p:tav tm="0">
                          <p:val>
                            <p:fltVal val="0"/>
                          </p:val>
                        </p:tav>
                        <p:tav tm="100000">
                          <p:val>
                            <p:strVal val="#ppt_h"/>
                          </p:val>
                        </p:tav>
                      </p:tavLst>
                    </p:anim>
                    <p:anim calcmode="lin" valueType="num">
                      <p:cBhvr>
                        <p:cTn dur="1000" fill="hold"/>
                        <p:tgtEl>
                          <p:spTgt spid="3"/>
                        </p:tgtEl>
                        <p:attrNameLst>
                          <p:attrName>style.rotation</p:attrName>
                        </p:attrNameLst>
                      </p:cBhvr>
                      <p:tavLst>
                        <p:tav tm="0">
                          <p:val>
                            <p:fltVal val="90"/>
                          </p:val>
                        </p:tav>
                        <p:tav tm="100000">
                          <p:val>
                            <p:fltVal val="0"/>
                          </p:val>
                        </p:tav>
                      </p:tavLst>
                    </p:anim>
                    <p:animEffect transition="in" filter="fade">
                      <p:cBhvr>
                        <p:cTn dur="1000"/>
                        <p:tgtEl>
                          <p:spTgt spid="3"/>
                        </p:tgtEl>
                      </p:cBhvr>
                    </p:animEffect>
                  </p:childTnLst>
                </p:cTn>
              </p:par>
            </p:tnLst>
          </p:tmpl>
          <p:tmpl lvl="5">
            <p:tnLst>
              <p:par>
                <p:cTn presetID="31" presetClass="entr" presetSubtype="0" fill="hold" nodeType="clickEffect">
                  <p:stCondLst>
                    <p:cond delay="0"/>
                  </p:stCondLst>
                  <p:iterate type="lt">
                    <p:tmPct val="5000"/>
                  </p:iterate>
                  <p:childTnLst>
                    <p:set>
                      <p:cBhvr>
                        <p:cTn dur="1" fill="hold">
                          <p:stCondLst>
                            <p:cond delay="0"/>
                          </p:stCondLst>
                        </p:cTn>
                        <p:tgtEl>
                          <p:spTgt spid="3"/>
                        </p:tgtEl>
                        <p:attrNameLst>
                          <p:attrName>style.visibility</p:attrName>
                        </p:attrNameLst>
                      </p:cBhvr>
                      <p:to>
                        <p:strVal val="visible"/>
                      </p:to>
                    </p:set>
                    <p:anim calcmode="lin" valueType="num">
                      <p:cBhvr>
                        <p:cTn dur="1000" fill="hold"/>
                        <p:tgtEl>
                          <p:spTgt spid="3"/>
                        </p:tgtEl>
                        <p:attrNameLst>
                          <p:attrName>ppt_w</p:attrName>
                        </p:attrNameLst>
                      </p:cBhvr>
                      <p:tavLst>
                        <p:tav tm="0">
                          <p:val>
                            <p:fltVal val="0"/>
                          </p:val>
                        </p:tav>
                        <p:tav tm="100000">
                          <p:val>
                            <p:strVal val="#ppt_w"/>
                          </p:val>
                        </p:tav>
                      </p:tavLst>
                    </p:anim>
                    <p:anim calcmode="lin" valueType="num">
                      <p:cBhvr>
                        <p:cTn dur="1000" fill="hold"/>
                        <p:tgtEl>
                          <p:spTgt spid="3"/>
                        </p:tgtEl>
                        <p:attrNameLst>
                          <p:attrName>ppt_h</p:attrName>
                        </p:attrNameLst>
                      </p:cBhvr>
                      <p:tavLst>
                        <p:tav tm="0">
                          <p:val>
                            <p:fltVal val="0"/>
                          </p:val>
                        </p:tav>
                        <p:tav tm="100000">
                          <p:val>
                            <p:strVal val="#ppt_h"/>
                          </p:val>
                        </p:tav>
                      </p:tavLst>
                    </p:anim>
                    <p:anim calcmode="lin" valueType="num">
                      <p:cBhvr>
                        <p:cTn dur="1000" fill="hold"/>
                        <p:tgtEl>
                          <p:spTgt spid="3"/>
                        </p:tgtEl>
                        <p:attrNameLst>
                          <p:attrName>style.rotation</p:attrName>
                        </p:attrNameLst>
                      </p:cBhvr>
                      <p:tavLst>
                        <p:tav tm="0">
                          <p:val>
                            <p:fltVal val="90"/>
                          </p:val>
                        </p:tav>
                        <p:tav tm="100000">
                          <p:val>
                            <p:fltVal val="0"/>
                          </p:val>
                        </p:tav>
                      </p:tavLst>
                    </p:anim>
                    <p:animEffect transition="in" filter="fade">
                      <p:cBhvr>
                        <p:cTn dur="10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7BE1D88-AD2B-4128-8339-8A4928608174}" type="datetimeFigureOut">
              <a:rPr lang="en-GB" smtClean="0"/>
              <a:t>16/08/2017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EC43FB-1F75-4B15-87E4-8902FFEBE297}" type="slidenum">
              <a:rPr lang="en-GB" smtClean="0"/>
              <a:t>‹#›</a:t>
            </a:fld>
            <a:endParaRPr lang="en-GB"/>
          </a:p>
        </p:txBody>
      </p:sp>
    </p:spTree>
    <p:extLst>
      <p:ext uri="{BB962C8B-B14F-4D97-AF65-F5344CB8AC3E}">
        <p14:creationId xmlns:p14="http://schemas.microsoft.com/office/powerpoint/2010/main" val="119716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7BE1D88-AD2B-4128-8339-8A4928608174}" type="datetimeFigureOut">
              <a:rPr lang="en-GB" smtClean="0"/>
              <a:t>16/08/2017</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FDEC43FB-1F75-4B15-87E4-8902FFEBE297}" type="slidenum">
              <a:rPr lang="en-GB" smtClean="0"/>
              <a:t>‹#›</a:t>
            </a:fld>
            <a:endParaRPr lang="en-GB"/>
          </a:p>
        </p:txBody>
      </p:sp>
    </p:spTree>
    <p:extLst>
      <p:ext uri="{BB962C8B-B14F-4D97-AF65-F5344CB8AC3E}">
        <p14:creationId xmlns:p14="http://schemas.microsoft.com/office/powerpoint/2010/main" val="3299303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BE1D88-AD2B-4128-8339-8A4928608174}" type="datetimeFigureOut">
              <a:rPr lang="en-GB" smtClean="0"/>
              <a:t>16/08/2017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EC43FB-1F75-4B15-87E4-8902FFEBE297}" type="slidenum">
              <a:rPr lang="en-GB" smtClean="0"/>
              <a:t>‹#›</a:t>
            </a:fld>
            <a:endParaRPr lang="en-GB"/>
          </a:p>
        </p:txBody>
      </p:sp>
    </p:spTree>
    <p:extLst>
      <p:ext uri="{BB962C8B-B14F-4D97-AF65-F5344CB8AC3E}">
        <p14:creationId xmlns:p14="http://schemas.microsoft.com/office/powerpoint/2010/main" val="29834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BE1D88-AD2B-4128-8339-8A4928608174}" type="datetimeFigureOut">
              <a:rPr lang="en-GB" smtClean="0"/>
              <a:t>16/08/2017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EC43FB-1F75-4B15-87E4-8902FFEBE297}" type="slidenum">
              <a:rPr lang="en-GB" smtClean="0"/>
              <a:t>‹#›</a:t>
            </a:fld>
            <a:endParaRPr lang="en-GB"/>
          </a:p>
        </p:txBody>
      </p:sp>
    </p:spTree>
    <p:extLst>
      <p:ext uri="{BB962C8B-B14F-4D97-AF65-F5344CB8AC3E}">
        <p14:creationId xmlns:p14="http://schemas.microsoft.com/office/powerpoint/2010/main" val="1393993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BE1D88-AD2B-4128-8339-8A4928608174}" type="datetimeFigureOut">
              <a:rPr lang="en-GB" smtClean="0"/>
              <a:t>16/08/2017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EC43FB-1F75-4B15-87E4-8902FFEBE297}" type="slidenum">
              <a:rPr lang="en-GB" smtClean="0"/>
              <a:t>‹#›</a:t>
            </a:fld>
            <a:endParaRPr lang="en-GB"/>
          </a:p>
        </p:txBody>
      </p:sp>
    </p:spTree>
    <p:extLst>
      <p:ext uri="{BB962C8B-B14F-4D97-AF65-F5344CB8AC3E}">
        <p14:creationId xmlns:p14="http://schemas.microsoft.com/office/powerpoint/2010/main" val="1735053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E1D88-AD2B-4128-8339-8A4928608174}" type="datetimeFigureOut">
              <a:rPr lang="en-GB" smtClean="0"/>
              <a:t>16/08/2017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EC43FB-1F75-4B15-87E4-8902FFEBE297}" type="slidenum">
              <a:rPr lang="en-GB" smtClean="0"/>
              <a:t>‹#›</a:t>
            </a:fld>
            <a:endParaRPr lang="en-GB"/>
          </a:p>
        </p:txBody>
      </p:sp>
    </p:spTree>
    <p:extLst>
      <p:ext uri="{BB962C8B-B14F-4D97-AF65-F5344CB8AC3E}">
        <p14:creationId xmlns:p14="http://schemas.microsoft.com/office/powerpoint/2010/main" val="34450211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BE1D88-AD2B-4128-8339-8A4928608174}" type="datetimeFigureOut">
              <a:rPr lang="en-GB" smtClean="0"/>
              <a:t>16/08/2017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EC43FB-1F75-4B15-87E4-8902FFEBE297}" type="slidenum">
              <a:rPr lang="en-GB" smtClean="0"/>
              <a:t>‹#›</a:t>
            </a:fld>
            <a:endParaRPr lang="en-GB"/>
          </a:p>
        </p:txBody>
      </p:sp>
    </p:spTree>
    <p:extLst>
      <p:ext uri="{BB962C8B-B14F-4D97-AF65-F5344CB8AC3E}">
        <p14:creationId xmlns:p14="http://schemas.microsoft.com/office/powerpoint/2010/main" val="294170750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BE1D88-AD2B-4128-8339-8A4928608174}" type="datetimeFigureOut">
              <a:rPr lang="en-GB" smtClean="0"/>
              <a:t>16/08/2017</a:t>
            </a:fld>
            <a:endParaRPr lang="en-GB"/>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EC43FB-1F75-4B15-87E4-8902FFEBE297}" type="slidenum">
              <a:rPr lang="en-GB" smtClean="0"/>
              <a:t>‹#›</a:t>
            </a:fld>
            <a:endParaRPr lang="en-GB"/>
          </a:p>
        </p:txBody>
      </p:sp>
    </p:spTree>
    <p:extLst>
      <p:ext uri="{BB962C8B-B14F-4D97-AF65-F5344CB8AC3E}">
        <p14:creationId xmlns:p14="http://schemas.microsoft.com/office/powerpoint/2010/main" val="825971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7BE1D88-AD2B-4128-8339-8A4928608174}" type="datetimeFigureOut">
              <a:rPr lang="en-GB" smtClean="0"/>
              <a:t>16/08/2017</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DEC43FB-1F75-4B15-87E4-8902FFEBE297}" type="slidenum">
              <a:rPr lang="en-GB" smtClean="0"/>
              <a:t>‹#›</a:t>
            </a:fld>
            <a:endParaRPr lang="en-GB"/>
          </a:p>
        </p:txBody>
      </p:sp>
    </p:spTree>
    <p:extLst>
      <p:ext uri="{BB962C8B-B14F-4D97-AF65-F5344CB8AC3E}">
        <p14:creationId xmlns:p14="http://schemas.microsoft.com/office/powerpoint/2010/main" val="3957173236"/>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 id="2147484020" r:id="rId17"/>
    <p:sldLayoutId id="2147484021"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E147-91B2-4002-A58C-478BEA7046EB}"/>
              </a:ext>
            </a:extLst>
          </p:cNvPr>
          <p:cNvSpPr>
            <a:spLocks noGrp="1"/>
          </p:cNvSpPr>
          <p:nvPr>
            <p:ph type="ctrTitle"/>
          </p:nvPr>
        </p:nvSpPr>
        <p:spPr/>
        <p:txBody>
          <a:bodyPr>
            <a:normAutofit/>
          </a:bodyPr>
          <a:lstStyle/>
          <a:p>
            <a:r>
              <a:rPr lang="en-GB" dirty="0"/>
              <a:t>How do you love? </a:t>
            </a:r>
          </a:p>
        </p:txBody>
      </p:sp>
      <p:sp>
        <p:nvSpPr>
          <p:cNvPr id="3" name="Subtitle 2">
            <a:extLst>
              <a:ext uri="{FF2B5EF4-FFF2-40B4-BE49-F238E27FC236}">
                <a16:creationId xmlns:a16="http://schemas.microsoft.com/office/drawing/2014/main" id="{991F7652-2A9B-4A02-B1B9-8860B0788F5A}"/>
              </a:ext>
            </a:extLst>
          </p:cNvPr>
          <p:cNvSpPr>
            <a:spLocks noGrp="1"/>
          </p:cNvSpPr>
          <p:nvPr>
            <p:ph type="subTitle" idx="1"/>
          </p:nvPr>
        </p:nvSpPr>
        <p:spPr>
          <a:xfrm>
            <a:off x="1371600" y="3632200"/>
            <a:ext cx="9448800" cy="1168399"/>
          </a:xfrm>
        </p:spPr>
        <p:txBody>
          <a:bodyPr>
            <a:normAutofit/>
          </a:bodyPr>
          <a:lstStyle/>
          <a:p>
            <a:r>
              <a:rPr lang="en-GB" sz="2800" dirty="0"/>
              <a:t>2. At work </a:t>
            </a:r>
            <a:br>
              <a:rPr lang="en-GB" sz="2800" dirty="0"/>
            </a:br>
            <a:r>
              <a:rPr lang="en-GB" sz="2800" dirty="0"/>
              <a:t>1 Peter 2:13-21</a:t>
            </a:r>
          </a:p>
        </p:txBody>
      </p:sp>
    </p:spTree>
    <p:extLst>
      <p:ext uri="{BB962C8B-B14F-4D97-AF65-F5344CB8AC3E}">
        <p14:creationId xmlns:p14="http://schemas.microsoft.com/office/powerpoint/2010/main" val="74605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8452D-1305-4846-9D80-C165502DD832}"/>
              </a:ext>
            </a:extLst>
          </p:cNvPr>
          <p:cNvSpPr>
            <a:spLocks noGrp="1"/>
          </p:cNvSpPr>
          <p:nvPr>
            <p:ph type="title"/>
          </p:nvPr>
        </p:nvSpPr>
        <p:spPr>
          <a:xfrm>
            <a:off x="1229711" y="748607"/>
            <a:ext cx="10623332" cy="1293028"/>
          </a:xfrm>
        </p:spPr>
        <p:txBody>
          <a:bodyPr/>
          <a:lstStyle/>
          <a:p>
            <a:r>
              <a:rPr lang="en-GB" dirty="0"/>
              <a:t>You were designed by God to work</a:t>
            </a:r>
          </a:p>
        </p:txBody>
      </p:sp>
      <p:sp>
        <p:nvSpPr>
          <p:cNvPr id="3" name="Text Placeholder 2">
            <a:extLst>
              <a:ext uri="{FF2B5EF4-FFF2-40B4-BE49-F238E27FC236}">
                <a16:creationId xmlns:a16="http://schemas.microsoft.com/office/drawing/2014/main" id="{DE343BEF-D280-41F3-891F-F9B82286F3C1}"/>
              </a:ext>
            </a:extLst>
          </p:cNvPr>
          <p:cNvSpPr>
            <a:spLocks noGrp="1"/>
          </p:cNvSpPr>
          <p:nvPr>
            <p:ph type="body" idx="1"/>
          </p:nvPr>
        </p:nvSpPr>
        <p:spPr>
          <a:xfrm>
            <a:off x="472966" y="2194560"/>
            <a:ext cx="11033234" cy="4442723"/>
          </a:xfrm>
        </p:spPr>
        <p:txBody>
          <a:bodyPr/>
          <a:lstStyle/>
          <a:p>
            <a:r>
              <a:rPr lang="en-GB" dirty="0"/>
              <a:t>Work was God’s idea for human beings</a:t>
            </a:r>
          </a:p>
          <a:p>
            <a:pPr lvl="1"/>
            <a:r>
              <a:rPr lang="en-GB" dirty="0"/>
              <a:t>Work can be the great</a:t>
            </a:r>
            <a:br>
              <a:rPr lang="en-GB" dirty="0"/>
            </a:br>
            <a:r>
              <a:rPr lang="en-GB" dirty="0"/>
              <a:t> blessing or the great</a:t>
            </a:r>
            <a:br>
              <a:rPr lang="en-GB" dirty="0"/>
            </a:br>
            <a:r>
              <a:rPr lang="en-GB" dirty="0"/>
              <a:t> problem for Christians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sz="2800" kern="1200" dirty="0">
                <a:solidFill>
                  <a:schemeClr val="accent6"/>
                </a:solidFill>
                <a:effectLst/>
                <a:latin typeface="+mn-lt"/>
                <a:ea typeface="+mn-ea"/>
                <a:cs typeface="+mn-cs"/>
              </a:rPr>
              <a:t>Most Christians either </a:t>
            </a:r>
            <a:br>
              <a:rPr lang="en-GB" sz="2800" kern="1200" dirty="0">
                <a:solidFill>
                  <a:schemeClr val="accent6"/>
                </a:solidFill>
                <a:effectLst/>
                <a:latin typeface="+mn-lt"/>
                <a:ea typeface="+mn-ea"/>
                <a:cs typeface="+mn-cs"/>
              </a:rPr>
            </a:br>
            <a:r>
              <a:rPr lang="en-GB" sz="2800" kern="1200" dirty="0">
                <a:solidFill>
                  <a:schemeClr val="accent6"/>
                </a:solidFill>
                <a:effectLst/>
                <a:latin typeface="+mn-lt"/>
                <a:ea typeface="+mn-ea"/>
                <a:cs typeface="+mn-cs"/>
              </a:rPr>
              <a:t>divorce their work from </a:t>
            </a:r>
            <a:br>
              <a:rPr lang="en-GB" sz="2800" kern="1200" dirty="0">
                <a:solidFill>
                  <a:schemeClr val="accent6"/>
                </a:solidFill>
                <a:effectLst/>
                <a:latin typeface="+mn-lt"/>
                <a:ea typeface="+mn-ea"/>
                <a:cs typeface="+mn-cs"/>
              </a:rPr>
            </a:br>
            <a:r>
              <a:rPr lang="en-GB" sz="2800" kern="1200" dirty="0">
                <a:solidFill>
                  <a:schemeClr val="accent6"/>
                </a:solidFill>
                <a:effectLst/>
                <a:latin typeface="+mn-lt"/>
                <a:ea typeface="+mn-ea"/>
                <a:cs typeface="+mn-cs"/>
              </a:rPr>
              <a:t>their faith or try to </a:t>
            </a:r>
            <a:br>
              <a:rPr lang="en-GB" sz="2800" kern="1200" dirty="0">
                <a:solidFill>
                  <a:schemeClr val="accent6"/>
                </a:solidFill>
                <a:effectLst/>
                <a:latin typeface="+mn-lt"/>
                <a:ea typeface="+mn-ea"/>
                <a:cs typeface="+mn-cs"/>
              </a:rPr>
            </a:br>
            <a:r>
              <a:rPr lang="en-GB" sz="2800" kern="1200" dirty="0">
                <a:solidFill>
                  <a:schemeClr val="accent6"/>
                </a:solidFill>
                <a:effectLst/>
                <a:latin typeface="+mn-lt"/>
                <a:ea typeface="+mn-ea"/>
                <a:cs typeface="+mn-cs"/>
              </a:rPr>
              <a:t>convert everyone in </a:t>
            </a:r>
            <a:br>
              <a:rPr lang="en-GB" sz="2800" kern="1200" dirty="0">
                <a:solidFill>
                  <a:schemeClr val="accent6"/>
                </a:solidFill>
                <a:effectLst/>
                <a:latin typeface="+mn-lt"/>
                <a:ea typeface="+mn-ea"/>
                <a:cs typeface="+mn-cs"/>
              </a:rPr>
            </a:br>
            <a:r>
              <a:rPr lang="en-GB" sz="2800" kern="1200" dirty="0">
                <a:solidFill>
                  <a:schemeClr val="accent6"/>
                </a:solidFill>
                <a:effectLst/>
                <a:latin typeface="+mn-lt"/>
                <a:ea typeface="+mn-ea"/>
                <a:cs typeface="+mn-cs"/>
              </a:rPr>
              <a:t>their company</a:t>
            </a:r>
            <a:endParaRPr lang="en-GB" sz="2800" dirty="0">
              <a:effectLst/>
            </a:endParaRPr>
          </a:p>
        </p:txBody>
      </p:sp>
      <p:pic>
        <p:nvPicPr>
          <p:cNvPr id="4" name="Picture 3">
            <a:extLst>
              <a:ext uri="{FF2B5EF4-FFF2-40B4-BE49-F238E27FC236}">
                <a16:creationId xmlns:a16="http://schemas.microsoft.com/office/drawing/2014/main" id="{9D71F4EF-F351-4C19-A335-917AB3B309A1}"/>
              </a:ext>
            </a:extLst>
          </p:cNvPr>
          <p:cNvPicPr>
            <a:picLocks noChangeAspect="1"/>
          </p:cNvPicPr>
          <p:nvPr/>
        </p:nvPicPr>
        <p:blipFill>
          <a:blip r:embed="rId2"/>
          <a:stretch>
            <a:fillRect/>
          </a:stretch>
        </p:blipFill>
        <p:spPr>
          <a:xfrm>
            <a:off x="5959366" y="2712416"/>
            <a:ext cx="6122097" cy="4077792"/>
          </a:xfrm>
          <a:prstGeom prst="rect">
            <a:avLst/>
          </a:prstGeom>
        </p:spPr>
      </p:pic>
    </p:spTree>
    <p:extLst>
      <p:ext uri="{BB962C8B-B14F-4D97-AF65-F5344CB8AC3E}">
        <p14:creationId xmlns:p14="http://schemas.microsoft.com/office/powerpoint/2010/main" val="43910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750"/>
                            </p:stCondLst>
                            <p:childTnLst>
                              <p:par>
                                <p:cTn id="10" presetID="2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EF85-FF3F-488C-9AD8-8FD72205B320}"/>
              </a:ext>
            </a:extLst>
          </p:cNvPr>
          <p:cNvSpPr>
            <a:spLocks noGrp="1"/>
          </p:cNvSpPr>
          <p:nvPr>
            <p:ph type="title"/>
          </p:nvPr>
        </p:nvSpPr>
        <p:spPr/>
        <p:txBody>
          <a:bodyPr/>
          <a:lstStyle/>
          <a:p>
            <a:pPr marR="0" rtl="0"/>
            <a:r>
              <a:rPr lang="en-GB" dirty="0"/>
              <a:t>Work and slavery</a:t>
            </a:r>
          </a:p>
        </p:txBody>
      </p:sp>
      <p:sp>
        <p:nvSpPr>
          <p:cNvPr id="3" name="Text Placeholder 2">
            <a:extLst>
              <a:ext uri="{FF2B5EF4-FFF2-40B4-BE49-F238E27FC236}">
                <a16:creationId xmlns:a16="http://schemas.microsoft.com/office/drawing/2014/main" id="{1097A832-5167-4DD2-A469-11F2277C5D85}"/>
              </a:ext>
            </a:extLst>
          </p:cNvPr>
          <p:cNvSpPr>
            <a:spLocks noGrp="1"/>
          </p:cNvSpPr>
          <p:nvPr>
            <p:ph type="body" idx="1"/>
          </p:nvPr>
        </p:nvSpPr>
        <p:spPr>
          <a:xfrm>
            <a:off x="685800" y="1813034"/>
            <a:ext cx="10820400" cy="5044966"/>
          </a:xfrm>
        </p:spPr>
        <p:txBody>
          <a:bodyPr>
            <a:normAutofit lnSpcReduction="10000"/>
          </a:bodyPr>
          <a:lstStyle/>
          <a:p>
            <a:pPr lvl="1"/>
            <a:r>
              <a:rPr lang="en-GB" dirty="0"/>
              <a:t>Peter’s letter was written to people of a different culture where slavery was the common method for what we call employment today</a:t>
            </a:r>
          </a:p>
          <a:p>
            <a:pPr marR="0" lvl="0" rtl="0"/>
            <a:r>
              <a:rPr lang="en-GB" dirty="0"/>
              <a:t>Peter is NOT saying that slavery is good or bad, or right or wrong</a:t>
            </a:r>
          </a:p>
          <a:p>
            <a:pPr marR="0" lvl="1" rtl="0"/>
            <a:r>
              <a:rPr lang="en-GB" dirty="0"/>
              <a:t>He’s saying God has done something wonderful for you Christians</a:t>
            </a:r>
          </a:p>
          <a:p>
            <a:pPr marR="0" lvl="2" rtl="0"/>
            <a:r>
              <a:rPr lang="en-GB" dirty="0"/>
              <a:t>He’s given you great things</a:t>
            </a:r>
          </a:p>
          <a:p>
            <a:pPr marR="0" lvl="3" rtl="0"/>
            <a:r>
              <a:rPr lang="en-GB" dirty="0"/>
              <a:t>Birth into a living hope (1:3)</a:t>
            </a:r>
          </a:p>
          <a:p>
            <a:pPr marR="0" lvl="3" rtl="0"/>
            <a:r>
              <a:rPr lang="en-GB" dirty="0"/>
              <a:t>A guaranteed inheritance (1:4)</a:t>
            </a:r>
          </a:p>
          <a:p>
            <a:pPr marR="0" lvl="1" rtl="0"/>
            <a:r>
              <a:rPr lang="en-GB" dirty="0"/>
              <a:t>This is how you can show it in your situation</a:t>
            </a:r>
          </a:p>
        </p:txBody>
      </p:sp>
      <p:pic>
        <p:nvPicPr>
          <p:cNvPr id="4" name="Picture 3">
            <a:extLst>
              <a:ext uri="{FF2B5EF4-FFF2-40B4-BE49-F238E27FC236}">
                <a16:creationId xmlns:a16="http://schemas.microsoft.com/office/drawing/2014/main" id="{0E8102CE-773F-42E0-B028-852DA81C10E2}"/>
              </a:ext>
            </a:extLst>
          </p:cNvPr>
          <p:cNvPicPr>
            <a:picLocks noChangeAspect="1"/>
          </p:cNvPicPr>
          <p:nvPr/>
        </p:nvPicPr>
        <p:blipFill>
          <a:blip r:embed="rId2"/>
          <a:stretch>
            <a:fillRect/>
          </a:stretch>
        </p:blipFill>
        <p:spPr>
          <a:xfrm>
            <a:off x="190500" y="88098"/>
            <a:ext cx="3276600" cy="1638300"/>
          </a:xfrm>
          <a:prstGeom prst="rect">
            <a:avLst/>
          </a:prstGeom>
        </p:spPr>
      </p:pic>
    </p:spTree>
    <p:extLst>
      <p:ext uri="{BB962C8B-B14F-4D97-AF65-F5344CB8AC3E}">
        <p14:creationId xmlns:p14="http://schemas.microsoft.com/office/powerpoint/2010/main" val="3545073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D444-95EC-4454-ACB3-9A01F99A6541}"/>
              </a:ext>
            </a:extLst>
          </p:cNvPr>
          <p:cNvSpPr>
            <a:spLocks noGrp="1"/>
          </p:cNvSpPr>
          <p:nvPr>
            <p:ph type="title"/>
          </p:nvPr>
        </p:nvSpPr>
        <p:spPr/>
        <p:txBody>
          <a:bodyPr>
            <a:normAutofit/>
          </a:bodyPr>
          <a:lstStyle/>
          <a:p>
            <a:pPr marR="0" rtl="0"/>
            <a:r>
              <a:rPr lang="en-GB" dirty="0"/>
              <a:t>At work you can show how </a:t>
            </a:r>
            <a:r>
              <a:rPr lang="en-GB" dirty="0">
                <a:solidFill>
                  <a:schemeClr val="accent6"/>
                </a:solidFill>
              </a:rPr>
              <a:t>wonderful </a:t>
            </a:r>
            <a:r>
              <a:rPr lang="en-GB" dirty="0"/>
              <a:t>God is to you by:</a:t>
            </a:r>
          </a:p>
        </p:txBody>
      </p:sp>
      <p:sp>
        <p:nvSpPr>
          <p:cNvPr id="3" name="Text Placeholder 2">
            <a:extLst>
              <a:ext uri="{FF2B5EF4-FFF2-40B4-BE49-F238E27FC236}">
                <a16:creationId xmlns:a16="http://schemas.microsoft.com/office/drawing/2014/main" id="{BE5B430B-62C0-4D57-8606-C0B0F1303AD7}"/>
              </a:ext>
            </a:extLst>
          </p:cNvPr>
          <p:cNvSpPr>
            <a:spLocks noGrp="1"/>
          </p:cNvSpPr>
          <p:nvPr>
            <p:ph type="body" idx="1"/>
          </p:nvPr>
        </p:nvSpPr>
        <p:spPr>
          <a:xfrm>
            <a:off x="685800" y="2057401"/>
            <a:ext cx="10820400" cy="4800599"/>
          </a:xfrm>
        </p:spPr>
        <p:txBody>
          <a:bodyPr>
            <a:normAutofit/>
          </a:bodyPr>
          <a:lstStyle/>
          <a:p>
            <a:pPr marR="0" lvl="0" rtl="0"/>
            <a:r>
              <a:rPr lang="en-GB" dirty="0"/>
              <a:t>Showing respect to your boss</a:t>
            </a:r>
          </a:p>
          <a:p>
            <a:pPr marR="0" lvl="0" rtl="0"/>
            <a:r>
              <a:rPr lang="en-GB" dirty="0"/>
              <a:t>Doing your job well despite the flack</a:t>
            </a:r>
          </a:p>
          <a:p>
            <a:pPr marR="0" lvl="0" rtl="0"/>
            <a:r>
              <a:rPr lang="en-GB" dirty="0"/>
              <a:t>Showing your Christian Character before sharing your Christian testimony</a:t>
            </a:r>
          </a:p>
          <a:p>
            <a:pPr marR="0" lvl="1" rtl="0"/>
            <a:r>
              <a:rPr lang="en-GB" dirty="0"/>
              <a:t>Commit no sin (don’t fall short)</a:t>
            </a:r>
          </a:p>
          <a:p>
            <a:pPr marR="0" lvl="1" rtl="0"/>
            <a:r>
              <a:rPr lang="en-GB" dirty="0"/>
              <a:t>Don’t try to deceive</a:t>
            </a:r>
          </a:p>
          <a:p>
            <a:pPr marR="0" lvl="1" rtl="0"/>
            <a:r>
              <a:rPr lang="en-GB" dirty="0"/>
              <a:t>Don’t retaliate</a:t>
            </a:r>
          </a:p>
          <a:p>
            <a:pPr lvl="2"/>
            <a:r>
              <a:rPr lang="en-GB" dirty="0"/>
              <a:t>That’s all Peter says &amp; it’s enough because we know the results of the life that did this to perfection</a:t>
            </a:r>
          </a:p>
        </p:txBody>
      </p:sp>
    </p:spTree>
    <p:extLst>
      <p:ext uri="{BB962C8B-B14F-4D97-AF65-F5344CB8AC3E}">
        <p14:creationId xmlns:p14="http://schemas.microsoft.com/office/powerpoint/2010/main" val="51056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F9BC-DFEA-41A9-8558-896DA8F661BA}"/>
              </a:ext>
            </a:extLst>
          </p:cNvPr>
          <p:cNvSpPr>
            <a:spLocks noGrp="1"/>
          </p:cNvSpPr>
          <p:nvPr>
            <p:ph type="title"/>
          </p:nvPr>
        </p:nvSpPr>
        <p:spPr/>
        <p:txBody>
          <a:bodyPr>
            <a:normAutofit/>
          </a:bodyPr>
          <a:lstStyle/>
          <a:p>
            <a:pPr marR="0" rtl="0"/>
            <a:r>
              <a:rPr lang="en-GB" dirty="0"/>
              <a:t>The rest of the Bible gives more practical help about work:</a:t>
            </a:r>
          </a:p>
        </p:txBody>
      </p:sp>
      <p:sp>
        <p:nvSpPr>
          <p:cNvPr id="3" name="Text Placeholder 2">
            <a:extLst>
              <a:ext uri="{FF2B5EF4-FFF2-40B4-BE49-F238E27FC236}">
                <a16:creationId xmlns:a16="http://schemas.microsoft.com/office/drawing/2014/main" id="{4F63ED83-E951-4BF2-865F-11510A3516E7}"/>
              </a:ext>
            </a:extLst>
          </p:cNvPr>
          <p:cNvSpPr>
            <a:spLocks noGrp="1"/>
          </p:cNvSpPr>
          <p:nvPr>
            <p:ph type="body" idx="1"/>
          </p:nvPr>
        </p:nvSpPr>
        <p:spPr>
          <a:xfrm>
            <a:off x="685799" y="2194560"/>
            <a:ext cx="11374821" cy="4663440"/>
          </a:xfrm>
        </p:spPr>
        <p:txBody>
          <a:bodyPr>
            <a:normAutofit fontScale="77500" lnSpcReduction="20000"/>
          </a:bodyPr>
          <a:lstStyle/>
          <a:p>
            <a:pPr marR="0" lvl="0" rtl="0"/>
            <a:r>
              <a:rPr lang="en-GB" dirty="0"/>
              <a:t>Ecclesiastes (2) tells us work is of limited value in defining who we are</a:t>
            </a:r>
          </a:p>
          <a:p>
            <a:pPr marR="0" lvl="0" rtl="0"/>
            <a:r>
              <a:rPr lang="it-IT" dirty="0"/>
              <a:t>Paul in Colossians (3 &amp; 4)</a:t>
            </a:r>
          </a:p>
          <a:p>
            <a:pPr marR="0" lvl="1" rtl="0"/>
            <a:r>
              <a:rPr lang="en-GB" dirty="0"/>
              <a:t>Workers</a:t>
            </a:r>
          </a:p>
          <a:p>
            <a:pPr marR="0" lvl="2" rtl="0"/>
            <a:r>
              <a:rPr lang="en-GB" dirty="0"/>
              <a:t>Obey all commands (job description)</a:t>
            </a:r>
          </a:p>
          <a:p>
            <a:pPr marR="0" lvl="2" rtl="0"/>
            <a:r>
              <a:rPr lang="en-GB" dirty="0"/>
              <a:t>Not just eye-service but whole-heartedly</a:t>
            </a:r>
          </a:p>
          <a:p>
            <a:pPr marR="0" lvl="2" rtl="0"/>
            <a:r>
              <a:rPr lang="en-GB" dirty="0"/>
              <a:t>Do each task whole-heartedly</a:t>
            </a:r>
          </a:p>
          <a:p>
            <a:pPr marR="0" lvl="1" rtl="0"/>
            <a:r>
              <a:rPr lang="en-GB" dirty="0"/>
              <a:t>Bosses</a:t>
            </a:r>
          </a:p>
          <a:p>
            <a:pPr marR="0" lvl="2" rtl="0"/>
            <a:r>
              <a:rPr lang="en-GB" dirty="0"/>
              <a:t>Pay what is right and fair</a:t>
            </a:r>
          </a:p>
          <a:p>
            <a:pPr marR="0" lvl="0" rtl="0"/>
            <a:r>
              <a:rPr lang="en-GB" dirty="0"/>
              <a:t>Paul in Ephesians (6)</a:t>
            </a:r>
          </a:p>
          <a:p>
            <a:pPr marR="0" lvl="1" rtl="0"/>
            <a:r>
              <a:rPr lang="en-GB" dirty="0"/>
              <a:t>Workers</a:t>
            </a:r>
          </a:p>
          <a:p>
            <a:pPr marR="0" lvl="2" rtl="0"/>
            <a:r>
              <a:rPr lang="en-GB" dirty="0"/>
              <a:t>Obey boss as you would obey Christ</a:t>
            </a:r>
          </a:p>
          <a:p>
            <a:pPr marR="0" lvl="1" rtl="0"/>
            <a:r>
              <a:rPr lang="en-GB" dirty="0"/>
              <a:t>Bosses</a:t>
            </a:r>
          </a:p>
          <a:p>
            <a:pPr marR="0" lvl="2" rtl="0"/>
            <a:r>
              <a:rPr lang="en-GB" dirty="0"/>
              <a:t>Treat your workers with respect</a:t>
            </a:r>
          </a:p>
          <a:p>
            <a:pPr marR="0" lvl="2" rtl="0"/>
            <a:r>
              <a:rPr lang="en-GB" dirty="0"/>
              <a:t>Don’t use threats</a:t>
            </a:r>
          </a:p>
        </p:txBody>
      </p:sp>
      <p:pic>
        <p:nvPicPr>
          <p:cNvPr id="4" name="Picture 3">
            <a:extLst>
              <a:ext uri="{FF2B5EF4-FFF2-40B4-BE49-F238E27FC236}">
                <a16:creationId xmlns:a16="http://schemas.microsoft.com/office/drawing/2014/main" id="{0F6292AD-7C84-4276-9A71-58A8EE7CD6AB}"/>
              </a:ext>
            </a:extLst>
          </p:cNvPr>
          <p:cNvPicPr>
            <a:picLocks noChangeAspect="1"/>
          </p:cNvPicPr>
          <p:nvPr/>
        </p:nvPicPr>
        <p:blipFill>
          <a:blip r:embed="rId2"/>
          <a:stretch>
            <a:fillRect/>
          </a:stretch>
        </p:blipFill>
        <p:spPr>
          <a:xfrm>
            <a:off x="7200900" y="3972909"/>
            <a:ext cx="4750676" cy="2736587"/>
          </a:xfrm>
          <a:prstGeom prst="rect">
            <a:avLst/>
          </a:prstGeom>
        </p:spPr>
      </p:pic>
    </p:spTree>
    <p:extLst>
      <p:ext uri="{BB962C8B-B14F-4D97-AF65-F5344CB8AC3E}">
        <p14:creationId xmlns:p14="http://schemas.microsoft.com/office/powerpoint/2010/main" val="36568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900"/>
                            </p:stCondLst>
                            <p:childTnLst>
                              <p:par>
                                <p:cTn id="10" presetID="2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iterate type="lt">
                                    <p:tmPct val="5000"/>
                                  </p:iterate>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iterate type="lt">
                                    <p:tmPct val="5000"/>
                                  </p:iterate>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iterate type="lt">
                                    <p:tmPct val="5000"/>
                                  </p:iterate>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iterate type="lt">
                                    <p:tmPct val="5000"/>
                                  </p:iterate>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p:cTn id="6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8" dur="1000"/>
                                        <p:tgtEl>
                                          <p:spTgt spid="3">
                                            <p:txEl>
                                              <p:pRg st="6" end="6"/>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iterate type="lt">
                                    <p:tmPct val="5000"/>
                                  </p:iterate>
                                  <p:childTnLst>
                                    <p:set>
                                      <p:cBhvr>
                                        <p:cTn id="72" dur="1" fill="hold">
                                          <p:stCondLst>
                                            <p:cond delay="0"/>
                                          </p:stCondLst>
                                        </p:cTn>
                                        <p:tgtEl>
                                          <p:spTgt spid="3">
                                            <p:txEl>
                                              <p:pRg st="7" end="7"/>
                                            </p:txEl>
                                          </p:spTgt>
                                        </p:tgtEl>
                                        <p:attrNameLst>
                                          <p:attrName>style.visibility</p:attrName>
                                        </p:attrNameLst>
                                      </p:cBhvr>
                                      <p:to>
                                        <p:strVal val="visible"/>
                                      </p:to>
                                    </p:set>
                                    <p:anim calcmode="lin" valueType="num">
                                      <p:cBhvr>
                                        <p:cTn id="7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6" dur="1000"/>
                                        <p:tgtEl>
                                          <p:spTgt spid="3">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iterate type="lt">
                                    <p:tmPct val="5000"/>
                                  </p:iterate>
                                  <p:childTnLst>
                                    <p:set>
                                      <p:cBhvr>
                                        <p:cTn id="80" dur="1" fill="hold">
                                          <p:stCondLst>
                                            <p:cond delay="0"/>
                                          </p:stCondLst>
                                        </p:cTn>
                                        <p:tgtEl>
                                          <p:spTgt spid="3">
                                            <p:txEl>
                                              <p:pRg st="8" end="8"/>
                                            </p:txEl>
                                          </p:spTgt>
                                        </p:tgtEl>
                                        <p:attrNameLst>
                                          <p:attrName>style.visibility</p:attrName>
                                        </p:attrNameLst>
                                      </p:cBhvr>
                                      <p:to>
                                        <p:strVal val="visible"/>
                                      </p:to>
                                    </p:set>
                                    <p:anim calcmode="lin" valueType="num">
                                      <p:cBhvr>
                                        <p:cTn id="8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8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84" dur="1000"/>
                                        <p:tgtEl>
                                          <p:spTgt spid="3">
                                            <p:txEl>
                                              <p:pRg st="8" end="8"/>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iterate type="lt">
                                    <p:tmPct val="5000"/>
                                  </p:iterate>
                                  <p:childTnLst>
                                    <p:set>
                                      <p:cBhvr>
                                        <p:cTn id="88" dur="1" fill="hold">
                                          <p:stCondLst>
                                            <p:cond delay="0"/>
                                          </p:stCondLst>
                                        </p:cTn>
                                        <p:tgtEl>
                                          <p:spTgt spid="3">
                                            <p:txEl>
                                              <p:pRg st="9" end="9"/>
                                            </p:txEl>
                                          </p:spTgt>
                                        </p:tgtEl>
                                        <p:attrNameLst>
                                          <p:attrName>style.visibility</p:attrName>
                                        </p:attrNameLst>
                                      </p:cBhvr>
                                      <p:to>
                                        <p:strVal val="visible"/>
                                      </p:to>
                                    </p:set>
                                    <p:anim calcmode="lin" valueType="num">
                                      <p:cBhvr>
                                        <p:cTn id="8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9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9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92" dur="1000"/>
                                        <p:tgtEl>
                                          <p:spTgt spid="3">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grpId="0" nodeType="clickEffect">
                                  <p:stCondLst>
                                    <p:cond delay="0"/>
                                  </p:stCondLst>
                                  <p:iterate type="lt">
                                    <p:tmPct val="5000"/>
                                  </p:iterate>
                                  <p:childTnLst>
                                    <p:set>
                                      <p:cBhvr>
                                        <p:cTn id="96" dur="1" fill="hold">
                                          <p:stCondLst>
                                            <p:cond delay="0"/>
                                          </p:stCondLst>
                                        </p:cTn>
                                        <p:tgtEl>
                                          <p:spTgt spid="3">
                                            <p:txEl>
                                              <p:pRg st="10" end="10"/>
                                            </p:txEl>
                                          </p:spTgt>
                                        </p:tgtEl>
                                        <p:attrNameLst>
                                          <p:attrName>style.visibility</p:attrName>
                                        </p:attrNameLst>
                                      </p:cBhvr>
                                      <p:to>
                                        <p:strVal val="visible"/>
                                      </p:to>
                                    </p:set>
                                    <p:anim calcmode="lin" valueType="num">
                                      <p:cBhvr>
                                        <p:cTn id="9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9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9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100" dur="1000"/>
                                        <p:tgtEl>
                                          <p:spTgt spid="3">
                                            <p:txEl>
                                              <p:pRg st="10" end="1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iterate type="lt">
                                    <p:tmPct val="5000"/>
                                  </p:iterate>
                                  <p:childTnLst>
                                    <p:set>
                                      <p:cBhvr>
                                        <p:cTn id="104" dur="1" fill="hold">
                                          <p:stCondLst>
                                            <p:cond delay="0"/>
                                          </p:stCondLst>
                                        </p:cTn>
                                        <p:tgtEl>
                                          <p:spTgt spid="3">
                                            <p:txEl>
                                              <p:pRg st="11" end="11"/>
                                            </p:txEl>
                                          </p:spTgt>
                                        </p:tgtEl>
                                        <p:attrNameLst>
                                          <p:attrName>style.visibility</p:attrName>
                                        </p:attrNameLst>
                                      </p:cBhvr>
                                      <p:to>
                                        <p:strVal val="visible"/>
                                      </p:to>
                                    </p:set>
                                    <p:anim calcmode="lin" valueType="num">
                                      <p:cBhvr>
                                        <p:cTn id="105"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106"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107"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108" dur="1000"/>
                                        <p:tgtEl>
                                          <p:spTgt spid="3">
                                            <p:txEl>
                                              <p:pRg st="11" end="11"/>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grpId="0" nodeType="clickEffect">
                                  <p:stCondLst>
                                    <p:cond delay="0"/>
                                  </p:stCondLst>
                                  <p:iterate type="lt">
                                    <p:tmPct val="5000"/>
                                  </p:iterate>
                                  <p:childTnLst>
                                    <p:set>
                                      <p:cBhvr>
                                        <p:cTn id="112" dur="1" fill="hold">
                                          <p:stCondLst>
                                            <p:cond delay="0"/>
                                          </p:stCondLst>
                                        </p:cTn>
                                        <p:tgtEl>
                                          <p:spTgt spid="3">
                                            <p:txEl>
                                              <p:pRg st="12" end="12"/>
                                            </p:txEl>
                                          </p:spTgt>
                                        </p:tgtEl>
                                        <p:attrNameLst>
                                          <p:attrName>style.visibility</p:attrName>
                                        </p:attrNameLst>
                                      </p:cBhvr>
                                      <p:to>
                                        <p:strVal val="visible"/>
                                      </p:to>
                                    </p:set>
                                    <p:anim calcmode="lin" valueType="num">
                                      <p:cBhvr>
                                        <p:cTn id="113" dur="10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114" dur="1000" fill="hold"/>
                                        <p:tgtEl>
                                          <p:spTgt spid="3">
                                            <p:txEl>
                                              <p:pRg st="12" end="12"/>
                                            </p:txEl>
                                          </p:spTgt>
                                        </p:tgtEl>
                                        <p:attrNameLst>
                                          <p:attrName>ppt_h</p:attrName>
                                        </p:attrNameLst>
                                      </p:cBhvr>
                                      <p:tavLst>
                                        <p:tav tm="0">
                                          <p:val>
                                            <p:fltVal val="0"/>
                                          </p:val>
                                        </p:tav>
                                        <p:tav tm="100000">
                                          <p:val>
                                            <p:strVal val="#ppt_h"/>
                                          </p:val>
                                        </p:tav>
                                      </p:tavLst>
                                    </p:anim>
                                    <p:anim calcmode="lin" valueType="num">
                                      <p:cBhvr>
                                        <p:cTn id="115" dur="1000" fill="hold"/>
                                        <p:tgtEl>
                                          <p:spTgt spid="3">
                                            <p:txEl>
                                              <p:pRg st="12" end="12"/>
                                            </p:txEl>
                                          </p:spTgt>
                                        </p:tgtEl>
                                        <p:attrNameLst>
                                          <p:attrName>style.rotation</p:attrName>
                                        </p:attrNameLst>
                                      </p:cBhvr>
                                      <p:tavLst>
                                        <p:tav tm="0">
                                          <p:val>
                                            <p:fltVal val="90"/>
                                          </p:val>
                                        </p:tav>
                                        <p:tav tm="100000">
                                          <p:val>
                                            <p:fltVal val="0"/>
                                          </p:val>
                                        </p:tav>
                                      </p:tavLst>
                                    </p:anim>
                                    <p:animEffect transition="in" filter="fade">
                                      <p:cBhvr>
                                        <p:cTn id="116" dur="1000"/>
                                        <p:tgtEl>
                                          <p:spTgt spid="3">
                                            <p:txEl>
                                              <p:pRg st="12" end="12"/>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31" presetClass="entr" presetSubtype="0" fill="hold" grpId="0" nodeType="clickEffect">
                                  <p:stCondLst>
                                    <p:cond delay="0"/>
                                  </p:stCondLst>
                                  <p:iterate type="lt">
                                    <p:tmPct val="5000"/>
                                  </p:iterate>
                                  <p:childTnLst>
                                    <p:set>
                                      <p:cBhvr>
                                        <p:cTn id="120" dur="1" fill="hold">
                                          <p:stCondLst>
                                            <p:cond delay="0"/>
                                          </p:stCondLst>
                                        </p:cTn>
                                        <p:tgtEl>
                                          <p:spTgt spid="3">
                                            <p:txEl>
                                              <p:pRg st="13" end="13"/>
                                            </p:txEl>
                                          </p:spTgt>
                                        </p:tgtEl>
                                        <p:attrNameLst>
                                          <p:attrName>style.visibility</p:attrName>
                                        </p:attrNameLst>
                                      </p:cBhvr>
                                      <p:to>
                                        <p:strVal val="visible"/>
                                      </p:to>
                                    </p:set>
                                    <p:anim calcmode="lin" valueType="num">
                                      <p:cBhvr>
                                        <p:cTn id="121"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122"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123"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124" dur="1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2C99-F68D-4A32-AF22-7128ABDC9361}"/>
              </a:ext>
            </a:extLst>
          </p:cNvPr>
          <p:cNvSpPr>
            <a:spLocks noGrp="1"/>
          </p:cNvSpPr>
          <p:nvPr>
            <p:ph type="title"/>
          </p:nvPr>
        </p:nvSpPr>
        <p:spPr/>
        <p:txBody>
          <a:bodyPr>
            <a:normAutofit/>
          </a:bodyPr>
          <a:lstStyle/>
          <a:p>
            <a:pPr marR="0" rtl="0"/>
            <a:r>
              <a:rPr lang="en-GB" dirty="0"/>
              <a:t>Practical help for Christians at work (Rick Warren)</a:t>
            </a:r>
          </a:p>
        </p:txBody>
      </p:sp>
      <p:sp>
        <p:nvSpPr>
          <p:cNvPr id="3" name="Text Placeholder 2">
            <a:extLst>
              <a:ext uri="{FF2B5EF4-FFF2-40B4-BE49-F238E27FC236}">
                <a16:creationId xmlns:a16="http://schemas.microsoft.com/office/drawing/2014/main" id="{ABE67626-83F1-4E5B-8E7A-FBBF7662ADEE}"/>
              </a:ext>
            </a:extLst>
          </p:cNvPr>
          <p:cNvSpPr>
            <a:spLocks noGrp="1"/>
          </p:cNvSpPr>
          <p:nvPr>
            <p:ph type="body" idx="1"/>
          </p:nvPr>
        </p:nvSpPr>
        <p:spPr/>
        <p:txBody>
          <a:bodyPr>
            <a:normAutofit/>
          </a:bodyPr>
          <a:lstStyle/>
          <a:p>
            <a:pPr marR="0" lvl="0" rtl="0"/>
            <a:r>
              <a:rPr lang="en-GB" dirty="0"/>
              <a:t>Seek God’s direction</a:t>
            </a:r>
          </a:p>
          <a:p>
            <a:pPr marR="0" lvl="0" rtl="0"/>
            <a:r>
              <a:rPr lang="en-GB" dirty="0"/>
              <a:t>Sharpen your skills</a:t>
            </a:r>
          </a:p>
          <a:p>
            <a:pPr marR="0" lvl="0" rtl="0"/>
            <a:r>
              <a:rPr lang="en-GB" dirty="0"/>
              <a:t>Stay positive in your attitude</a:t>
            </a:r>
          </a:p>
          <a:p>
            <a:pPr marR="0" lvl="0" rtl="0"/>
            <a:r>
              <a:rPr lang="en-GB" dirty="0"/>
              <a:t>Tithe your profits</a:t>
            </a:r>
          </a:p>
        </p:txBody>
      </p:sp>
    </p:spTree>
    <p:extLst>
      <p:ext uri="{BB962C8B-B14F-4D97-AF65-F5344CB8AC3E}">
        <p14:creationId xmlns:p14="http://schemas.microsoft.com/office/powerpoint/2010/main" val="2850623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CB0C-D4A0-4E6D-AE19-5AAFF9B0AAFC}"/>
              </a:ext>
            </a:extLst>
          </p:cNvPr>
          <p:cNvSpPr>
            <a:spLocks noGrp="1"/>
          </p:cNvSpPr>
          <p:nvPr>
            <p:ph type="title"/>
          </p:nvPr>
        </p:nvSpPr>
        <p:spPr/>
        <p:txBody>
          <a:bodyPr/>
          <a:lstStyle/>
          <a:p>
            <a:pPr marR="0" lvl="0" rtl="0"/>
            <a:r>
              <a:rPr lang="en-GB" dirty="0"/>
              <a:t>Showing the love of God at work </a:t>
            </a:r>
          </a:p>
        </p:txBody>
      </p:sp>
      <p:sp>
        <p:nvSpPr>
          <p:cNvPr id="3" name="Text Placeholder 2">
            <a:extLst>
              <a:ext uri="{FF2B5EF4-FFF2-40B4-BE49-F238E27FC236}">
                <a16:creationId xmlns:a16="http://schemas.microsoft.com/office/drawing/2014/main" id="{62431EEA-CCBB-4FCF-9706-2F0137FF9E8D}"/>
              </a:ext>
            </a:extLst>
          </p:cNvPr>
          <p:cNvSpPr>
            <a:spLocks noGrp="1"/>
          </p:cNvSpPr>
          <p:nvPr>
            <p:ph type="body" idx="1"/>
          </p:nvPr>
        </p:nvSpPr>
        <p:spPr>
          <a:xfrm>
            <a:off x="685800" y="2194560"/>
            <a:ext cx="10820400" cy="4663440"/>
          </a:xfrm>
        </p:spPr>
        <p:txBody>
          <a:bodyPr>
            <a:normAutofit fontScale="92500" lnSpcReduction="10000"/>
          </a:bodyPr>
          <a:lstStyle/>
          <a:p>
            <a:pPr marR="0" lvl="0" rtl="0"/>
            <a:r>
              <a:rPr lang="en-GB" dirty="0"/>
              <a:t>Is best done by shining in Christian character</a:t>
            </a:r>
          </a:p>
          <a:p>
            <a:pPr marR="0" lvl="1" rtl="0"/>
            <a:r>
              <a:rPr lang="en-GB" dirty="0"/>
              <a:t>And if that gives rise to the opportunity to speak about why you are like you are… then you can tell your story of how Christ came into your life and made you re-think who you are and where you fit in</a:t>
            </a:r>
          </a:p>
          <a:p>
            <a:pPr marR="0" lvl="0" rtl="0"/>
            <a:r>
              <a:rPr lang="en-GB" dirty="0"/>
              <a:t>Peter says “God’s done something wonderful for you so …”</a:t>
            </a:r>
          </a:p>
          <a:p>
            <a:pPr marR="0" lvl="1" rtl="0"/>
            <a:r>
              <a:rPr lang="en-GB" dirty="0"/>
              <a:t>Show it to your boss/workers</a:t>
            </a:r>
          </a:p>
          <a:p>
            <a:pPr marR="0" lvl="1" rtl="0"/>
            <a:r>
              <a:rPr lang="en-GB" dirty="0"/>
              <a:t>Show it in your work</a:t>
            </a:r>
          </a:p>
          <a:p>
            <a:pPr marR="0" lvl="1" rtl="0"/>
            <a:r>
              <a:rPr lang="en-GB" dirty="0"/>
              <a:t>Show it in your character</a:t>
            </a:r>
          </a:p>
          <a:p>
            <a:pPr marR="0" lvl="2" rtl="0"/>
            <a:r>
              <a:rPr lang="en-GB" dirty="0"/>
              <a:t>Before you open your mouth!</a:t>
            </a:r>
          </a:p>
        </p:txBody>
      </p:sp>
    </p:spTree>
    <p:extLst>
      <p:ext uri="{BB962C8B-B14F-4D97-AF65-F5344CB8AC3E}">
        <p14:creationId xmlns:p14="http://schemas.microsoft.com/office/powerpoint/2010/main" val="3823599873"/>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Vapor Trail</Template>
  <TotalTime>5887</TotalTime>
  <Words>374</Words>
  <Application>Microsoft Office PowerPoint</Application>
  <PresentationFormat>Widescreen</PresentationFormat>
  <Paragraphs>50</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Century Gothic</vt:lpstr>
      <vt:lpstr>Vapor Trail</vt:lpstr>
      <vt:lpstr>How do you love? </vt:lpstr>
      <vt:lpstr>You were designed by God to work</vt:lpstr>
      <vt:lpstr>Work and slavery</vt:lpstr>
      <vt:lpstr>At work you can show how wonderful God is to you by:</vt:lpstr>
      <vt:lpstr>The rest of the Bible gives more practical help about work:</vt:lpstr>
      <vt:lpstr>Practical help for Christians at work (Rick Warren)</vt:lpstr>
      <vt:lpstr>Showing the love of God at 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love? </dc:title>
  <dc:creator>Ron Day</dc:creator>
  <cp:lastModifiedBy>Ron Day</cp:lastModifiedBy>
  <cp:revision>18</cp:revision>
  <dcterms:created xsi:type="dcterms:W3CDTF">2017-08-11T10:54:05Z</dcterms:created>
  <dcterms:modified xsi:type="dcterms:W3CDTF">2017-08-20T07:56:12Z</dcterms:modified>
</cp:coreProperties>
</file>