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3" r:id="rId2"/>
    <p:sldId id="272" r:id="rId3"/>
    <p:sldId id="273" r:id="rId4"/>
    <p:sldId id="280" r:id="rId5"/>
    <p:sldId id="283" r:id="rId6"/>
    <p:sldId id="279" r:id="rId7"/>
    <p:sldId id="284" r:id="rId8"/>
    <p:sldId id="274" r:id="rId9"/>
    <p:sldId id="275" r:id="rId10"/>
    <p:sldId id="281" r:id="rId11"/>
    <p:sldId id="282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41" d="100"/>
          <a:sy n="41" d="100"/>
        </p:scale>
        <p:origin x="42" y="858"/>
      </p:cViewPr>
      <p:guideLst/>
    </p:cSldViewPr>
  </p:slideViewPr>
  <p:outlineViewPr>
    <p:cViewPr>
      <p:scale>
        <a:sx n="33" d="100"/>
        <a:sy n="33" d="100"/>
      </p:scale>
      <p:origin x="0" y="-50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1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9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1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2582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5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5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11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5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7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349190"/>
            <a:ext cx="11546958" cy="1080938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16" y="1658679"/>
            <a:ext cx="11546957" cy="4953136"/>
          </a:xfrm>
        </p:spPr>
        <p:txBody>
          <a:bodyPr>
            <a:normAutofit/>
          </a:bodyPr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7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84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6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6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85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8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4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3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E266-766F-4F1F-B09E-6A0868A5FC54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003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/>
              <a:t>Samuel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8"/>
            <a:ext cx="8144134" cy="1850007"/>
          </a:xfrm>
        </p:spPr>
        <p:txBody>
          <a:bodyPr>
            <a:normAutofit/>
          </a:bodyPr>
          <a:lstStyle/>
          <a:p>
            <a:r>
              <a:rPr lang="en-GB" sz="3600" dirty="0"/>
              <a:t>A life well lived in difficult times</a:t>
            </a:r>
          </a:p>
          <a:p>
            <a:r>
              <a:rPr lang="en-GB" sz="3600" dirty="0"/>
              <a:t>3. A life of service</a:t>
            </a:r>
            <a:br>
              <a:rPr lang="en-GB" sz="3600" dirty="0"/>
            </a:br>
            <a:r>
              <a:rPr lang="en-GB" sz="3600" dirty="0"/>
              <a:t>1 Samuel 7</a:t>
            </a:r>
          </a:p>
        </p:txBody>
      </p:sp>
    </p:spTree>
    <p:extLst>
      <p:ext uri="{BB962C8B-B14F-4D97-AF65-F5344CB8AC3E}">
        <p14:creationId xmlns:p14="http://schemas.microsoft.com/office/powerpoint/2010/main" val="124878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2C63-DB68-4798-8203-F47DF95D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B269A243-B300-482B-B769-9ED32CFAA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16" y="0"/>
            <a:ext cx="9144000" cy="6858000"/>
          </a:xfrm>
          <a:ln w="76200"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EF607-5D08-422B-9D7E-10292BCE4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/>
          <a:stretch/>
        </p:blipFill>
        <p:spPr>
          <a:xfrm>
            <a:off x="0" y="0"/>
            <a:ext cx="4369170" cy="6923988"/>
          </a:xfrm>
          <a:prstGeom prst="rect">
            <a:avLst/>
          </a:prstGeom>
          <a:ln>
            <a:solidFill>
              <a:srgbClr val="FFFFCC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2A191E-50A6-4DEF-B0E9-A1366C7E2612}"/>
              </a:ext>
            </a:extLst>
          </p:cNvPr>
          <p:cNvSpPr/>
          <p:nvPr/>
        </p:nvSpPr>
        <p:spPr>
          <a:xfrm>
            <a:off x="139485" y="3192651"/>
            <a:ext cx="3580108" cy="33631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FEF2A5-B6CB-48D4-BD86-3B14D980E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5988"/>
            <a:ext cx="6501292" cy="528492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1EBE9E-0DFC-49BB-B484-9F44334657C6}"/>
              </a:ext>
            </a:extLst>
          </p:cNvPr>
          <p:cNvSpPr/>
          <p:nvPr/>
        </p:nvSpPr>
        <p:spPr>
          <a:xfrm>
            <a:off x="7423688" y="991892"/>
            <a:ext cx="2231756" cy="19527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EC0436-F2E1-4DCB-BB5F-5028E5F5B4C1}"/>
              </a:ext>
            </a:extLst>
          </p:cNvPr>
          <p:cNvCxnSpPr/>
          <p:nvPr/>
        </p:nvCxnSpPr>
        <p:spPr>
          <a:xfrm>
            <a:off x="1763486" y="991892"/>
            <a:ext cx="14586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EEA1DD-1C81-479F-9891-AC44317641B0}"/>
              </a:ext>
            </a:extLst>
          </p:cNvPr>
          <p:cNvCxnSpPr>
            <a:cxnSpLocks/>
          </p:cNvCxnSpPr>
          <p:nvPr/>
        </p:nvCxnSpPr>
        <p:spPr>
          <a:xfrm>
            <a:off x="139485" y="2232864"/>
            <a:ext cx="22118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7C89C0-9947-4328-92F4-214BD3F410CD}"/>
              </a:ext>
            </a:extLst>
          </p:cNvPr>
          <p:cNvCxnSpPr/>
          <p:nvPr/>
        </p:nvCxnSpPr>
        <p:spPr>
          <a:xfrm>
            <a:off x="4528458" y="2755378"/>
            <a:ext cx="14586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tar: 16 Points 22">
            <a:extLst>
              <a:ext uri="{FF2B5EF4-FFF2-40B4-BE49-F238E27FC236}">
                <a16:creationId xmlns:a16="http://schemas.microsoft.com/office/drawing/2014/main" id="{CD5B846C-7A04-4E45-86EF-4149DC473A27}"/>
              </a:ext>
            </a:extLst>
          </p:cNvPr>
          <p:cNvSpPr/>
          <p:nvPr/>
        </p:nvSpPr>
        <p:spPr>
          <a:xfrm>
            <a:off x="2509679" y="2557289"/>
            <a:ext cx="523009" cy="387389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C2D62-A418-4633-83D7-B9497C4E7453}"/>
              </a:ext>
            </a:extLst>
          </p:cNvPr>
          <p:cNvSpPr txBox="1"/>
          <p:nvPr/>
        </p:nvSpPr>
        <p:spPr>
          <a:xfrm>
            <a:off x="1398477" y="2590732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Ramah</a:t>
            </a:r>
          </a:p>
        </p:txBody>
      </p:sp>
    </p:spTree>
    <p:extLst>
      <p:ext uri="{BB962C8B-B14F-4D97-AF65-F5344CB8AC3E}">
        <p14:creationId xmlns:p14="http://schemas.microsoft.com/office/powerpoint/2010/main" val="20827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3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22A8-53C8-4C95-82A7-887D0E90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Samuel served through routine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CFB15-F46D-46A5-B58F-4A5E67EB4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It was a local ministry which</a:t>
            </a:r>
            <a:r>
              <a:rPr lang="en-GB" baseline="0" dirty="0"/>
              <a:t> had some influence</a:t>
            </a:r>
          </a:p>
          <a:p>
            <a:pPr marR="0" lvl="0" rtl="0"/>
            <a:r>
              <a:rPr lang="en-GB" baseline="0" dirty="0"/>
              <a:t>The decline of his ministry had national and historical significance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4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78322-9C9B-462A-93B1-81D42F91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How do we serve God?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57DA2-6858-4FC8-8113-8644033C4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By praying</a:t>
            </a:r>
          </a:p>
          <a:p>
            <a:pPr marR="0" lvl="0" rtl="0"/>
            <a:r>
              <a:rPr lang="en-GB" dirty="0"/>
              <a:t>By setting up reminders of God’s blessing</a:t>
            </a:r>
          </a:p>
          <a:p>
            <a:pPr marR="0" lvl="0" rtl="0"/>
            <a:r>
              <a:rPr lang="en-GB" dirty="0"/>
              <a:t>By leading people towards God</a:t>
            </a:r>
          </a:p>
          <a:p>
            <a:pPr marR="0" lvl="0" rtl="0"/>
            <a:r>
              <a:rPr lang="en-GB" dirty="0"/>
              <a:t>By speaking into their lives</a:t>
            </a:r>
          </a:p>
          <a:p>
            <a:pPr marR="0" lvl="1" rtl="0"/>
            <a:r>
              <a:rPr lang="en-GB" dirty="0"/>
              <a:t>But not by being judgemental</a:t>
            </a:r>
          </a:p>
          <a:p>
            <a:pPr marR="0" lvl="0" rtl="0"/>
            <a:r>
              <a:rPr lang="en-GB" dirty="0"/>
              <a:t>God wants your wholehearted commitment</a:t>
            </a:r>
          </a:p>
        </p:txBody>
      </p:sp>
    </p:spTree>
    <p:extLst>
      <p:ext uri="{BB962C8B-B14F-4D97-AF65-F5344CB8AC3E}">
        <p14:creationId xmlns:p14="http://schemas.microsoft.com/office/powerpoint/2010/main" val="265114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0E0B-E790-420F-B685-4A1CD428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1 Samuel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82B08-8EF6-46BB-96FE-0FCDA7C8F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Chapters 1-3 </a:t>
            </a:r>
          </a:p>
          <a:p>
            <a:pPr marR="0" lvl="1" rtl="0"/>
            <a:r>
              <a:rPr lang="en-GB" dirty="0"/>
              <a:t>The birth of Samuel</a:t>
            </a:r>
          </a:p>
          <a:p>
            <a:pPr marR="0" lvl="0" rtl="0"/>
            <a:r>
              <a:rPr lang="en-GB" dirty="0"/>
              <a:t>Chapters 4-6 </a:t>
            </a:r>
          </a:p>
          <a:p>
            <a:pPr marR="0" lvl="1" rtl="0"/>
            <a:r>
              <a:rPr lang="en-GB" dirty="0"/>
              <a:t>The ark narratives</a:t>
            </a:r>
          </a:p>
          <a:p>
            <a:pPr marR="0" lvl="2" rtl="0"/>
            <a:r>
              <a:rPr lang="en-GB" dirty="0"/>
              <a:t>The folly of relying on religious</a:t>
            </a:r>
            <a:r>
              <a:rPr lang="en-GB" baseline="0" dirty="0"/>
              <a:t> symbols to guarantee</a:t>
            </a:r>
            <a:r>
              <a:rPr lang="en-GB" dirty="0"/>
              <a:t> victory</a:t>
            </a:r>
          </a:p>
          <a:p>
            <a:pPr marR="0" lvl="0" rtl="0"/>
            <a:r>
              <a:rPr lang="en-GB" dirty="0"/>
              <a:t>Chapter 7 </a:t>
            </a:r>
          </a:p>
          <a:p>
            <a:pPr marR="0" lvl="1" rtl="0"/>
            <a:r>
              <a:rPr lang="en-GB" dirty="0"/>
              <a:t>Samuel as Judge</a:t>
            </a:r>
          </a:p>
        </p:txBody>
      </p:sp>
    </p:spTree>
    <p:extLst>
      <p:ext uri="{BB962C8B-B14F-4D97-AF65-F5344CB8AC3E}">
        <p14:creationId xmlns:p14="http://schemas.microsoft.com/office/powerpoint/2010/main" val="410066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9293-FAF8-4C3A-8457-18329F22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5A28E-B93C-44F8-AB15-A0A73A089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The Promised Land</a:t>
            </a:r>
          </a:p>
          <a:p>
            <a:pPr marR="0" lvl="1" rtl="0"/>
            <a:r>
              <a:rPr lang="en-GB" dirty="0"/>
              <a:t>Had people in it beforehand but God wanted to replace them because of their wickedness (Dt 9:4)</a:t>
            </a:r>
          </a:p>
        </p:txBody>
      </p:sp>
    </p:spTree>
    <p:extLst>
      <p:ext uri="{BB962C8B-B14F-4D97-AF65-F5344CB8AC3E}">
        <p14:creationId xmlns:p14="http://schemas.microsoft.com/office/powerpoint/2010/main" val="153672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BBF3-B699-4EFA-9C1B-6BF88644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209" y="4256283"/>
            <a:ext cx="198543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Baal</a:t>
            </a:r>
            <a:b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(bull)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2E1A3-7957-4E9F-9548-0087F919E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8" y="0"/>
            <a:ext cx="3400425" cy="4258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C9025A-CC5E-4AFD-A261-E833DAE44C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8" b="86619" l="25059" r="73770">
                        <a14:foregroundMark x1="39813" y1="4748" x2="51874" y2="5612"/>
                        <a14:foregroundMark x1="51874" y1="5612" x2="60422" y2="5468"/>
                        <a14:foregroundMark x1="25059" y1="34748" x2="27166" y2="35036"/>
                        <a14:foregroundMark x1="41920" y1="84604" x2="53279" y2="85252"/>
                        <a14:foregroundMark x1="53279" y1="85252" x2="53396" y2="85108"/>
                        <a14:foregroundMark x1="41335" y1="85612" x2="43560" y2="86619"/>
                        <a14:foregroundMark x1="73770" y1="33381" x2="71897" y2="33741"/>
                      </a14:backgroundRemoval>
                    </a14:imgEffect>
                  </a14:imgLayer>
                </a14:imgProps>
              </a:ext>
            </a:extLst>
          </a:blip>
          <a:srcRect l="20903" r="22243" b="8334"/>
          <a:stretch/>
        </p:blipFill>
        <p:spPr>
          <a:xfrm>
            <a:off x="9508068" y="100013"/>
            <a:ext cx="2683932" cy="7043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09123B-A7D4-4555-A87D-C9F8E0711B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88" t="10000" r="30557"/>
          <a:stretch/>
        </p:blipFill>
        <p:spPr>
          <a:xfrm>
            <a:off x="0" y="0"/>
            <a:ext cx="3500438" cy="6904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D0112D-DB8A-4DE2-A546-83362E962596}"/>
              </a:ext>
            </a:extLst>
          </p:cNvPr>
          <p:cNvSpPr txBox="1"/>
          <p:nvPr/>
        </p:nvSpPr>
        <p:spPr>
          <a:xfrm>
            <a:off x="8156374" y="5227926"/>
            <a:ext cx="22044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err="1"/>
              <a:t>Ashtorah</a:t>
            </a:r>
            <a:endParaRPr lang="en-GB" sz="4000" dirty="0"/>
          </a:p>
          <a:p>
            <a:pPr algn="ctr"/>
            <a:r>
              <a:rPr lang="en-GB" sz="4000" dirty="0"/>
              <a:t>(owl)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6C1B8-86E0-4F8A-8349-B4BFED062269}"/>
              </a:ext>
            </a:extLst>
          </p:cNvPr>
          <p:cNvSpPr txBox="1"/>
          <p:nvPr/>
        </p:nvSpPr>
        <p:spPr>
          <a:xfrm>
            <a:off x="8025505" y="727163"/>
            <a:ext cx="200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Asherah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81D35C-D6D6-46E5-B9F3-6CAB51E62DAB}"/>
              </a:ext>
            </a:extLst>
          </p:cNvPr>
          <p:cNvSpPr txBox="1">
            <a:spLocks/>
          </p:cNvSpPr>
          <p:nvPr/>
        </p:nvSpPr>
        <p:spPr>
          <a:xfrm>
            <a:off x="3972100" y="5723839"/>
            <a:ext cx="2135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Molech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2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9293-FAF8-4C3A-8457-18329F22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5A28E-B93C-44F8-AB15-A0A73A089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The Promised Land</a:t>
            </a:r>
          </a:p>
          <a:p>
            <a:pPr marR="0" lvl="1" rtl="0"/>
            <a:r>
              <a:rPr lang="en-GB" dirty="0"/>
              <a:t>Had people in it beforehand but God wanted to replace them because of their wickedness (Dt 9:4)</a:t>
            </a:r>
          </a:p>
          <a:p>
            <a:pPr marR="0" lvl="1" rtl="0"/>
            <a:r>
              <a:rPr lang="en-GB" dirty="0"/>
              <a:t>It was a battle to take the land completely </a:t>
            </a:r>
          </a:p>
          <a:p>
            <a:pPr lvl="2"/>
            <a:r>
              <a:rPr lang="en-GB" dirty="0"/>
              <a:t>Joshua, Judges and Samuel record these battles</a:t>
            </a:r>
          </a:p>
          <a:p>
            <a:pPr marR="0" lvl="1" rtl="0"/>
            <a:r>
              <a:rPr lang="en-GB" dirty="0"/>
              <a:t>In chapter 7 we see how Samuel handled it</a:t>
            </a:r>
          </a:p>
          <a:p>
            <a:pPr marR="0" lvl="2" rtl="0"/>
            <a:r>
              <a:rPr lang="en-GB" dirty="0"/>
              <a:t>With prayer and faithful service to God</a:t>
            </a:r>
          </a:p>
          <a:p>
            <a:pPr marR="0" lvl="2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36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70A1-C84B-403D-8886-CD0B833C4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0D44B-A953-4794-91EB-380AB83375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B30F7-BCD3-4A8E-9C5B-42E83D319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596" y="0"/>
            <a:ext cx="4504433" cy="6858000"/>
          </a:xfrm>
          <a:prstGeom prst="rect">
            <a:avLst/>
          </a:prstGeom>
          <a:ln>
            <a:solidFill>
              <a:srgbClr val="44916C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173E1-4CA1-4FD7-A409-6045D4877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/>
          <a:stretch/>
        </p:blipFill>
        <p:spPr>
          <a:xfrm>
            <a:off x="4203815" y="-65988"/>
            <a:ext cx="4369170" cy="6923988"/>
          </a:xfrm>
          <a:prstGeom prst="rect">
            <a:avLst/>
          </a:prstGeom>
          <a:ln>
            <a:solidFill>
              <a:srgbClr val="FFFFCC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6F470C-DA15-49C5-A153-C7374F0EA8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44"/>
          <a:stretch/>
        </p:blipFill>
        <p:spPr>
          <a:xfrm>
            <a:off x="8073957" y="-443059"/>
            <a:ext cx="4216639" cy="75697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9EAEED-D394-4685-BBBA-084BA39CBD75}"/>
              </a:ext>
            </a:extLst>
          </p:cNvPr>
          <p:cNvCxnSpPr>
            <a:cxnSpLocks/>
          </p:cNvCxnSpPr>
          <p:nvPr/>
        </p:nvCxnSpPr>
        <p:spPr>
          <a:xfrm flipV="1">
            <a:off x="1241571" y="564204"/>
            <a:ext cx="1248710" cy="2945760"/>
          </a:xfrm>
          <a:prstGeom prst="straightConnector1">
            <a:avLst/>
          </a:prstGeom>
          <a:ln w="76200">
            <a:solidFill>
              <a:srgbClr val="44916C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A5A171-4E40-4239-9225-3CE83C03AFD2}"/>
              </a:ext>
            </a:extLst>
          </p:cNvPr>
          <p:cNvCxnSpPr>
            <a:cxnSpLocks/>
          </p:cNvCxnSpPr>
          <p:nvPr/>
        </p:nvCxnSpPr>
        <p:spPr>
          <a:xfrm flipV="1">
            <a:off x="1041740" y="3685483"/>
            <a:ext cx="145915" cy="3069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8646D7-261D-4A4B-ADBE-9BCC47574243}"/>
              </a:ext>
            </a:extLst>
          </p:cNvPr>
          <p:cNvCxnSpPr>
            <a:cxnSpLocks/>
          </p:cNvCxnSpPr>
          <p:nvPr/>
        </p:nvCxnSpPr>
        <p:spPr>
          <a:xfrm>
            <a:off x="941377" y="4514382"/>
            <a:ext cx="49255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8BD9D8-1A28-4249-B2F0-89602D9B1424}"/>
              </a:ext>
            </a:extLst>
          </p:cNvPr>
          <p:cNvCxnSpPr>
            <a:cxnSpLocks/>
          </p:cNvCxnSpPr>
          <p:nvPr/>
        </p:nvCxnSpPr>
        <p:spPr>
          <a:xfrm flipV="1">
            <a:off x="1074906" y="4075889"/>
            <a:ext cx="449094" cy="2147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8CC972-1CE7-45FA-BB05-9BB4126DA461}"/>
              </a:ext>
            </a:extLst>
          </p:cNvPr>
          <p:cNvCxnSpPr>
            <a:cxnSpLocks/>
          </p:cNvCxnSpPr>
          <p:nvPr/>
        </p:nvCxnSpPr>
        <p:spPr>
          <a:xfrm flipV="1">
            <a:off x="5365737" y="4379407"/>
            <a:ext cx="527500" cy="2529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F33F28-1F19-41A5-ABD7-7AA749E4D3D3}"/>
              </a:ext>
            </a:extLst>
          </p:cNvPr>
          <p:cNvCxnSpPr>
            <a:cxnSpLocks/>
          </p:cNvCxnSpPr>
          <p:nvPr/>
        </p:nvCxnSpPr>
        <p:spPr>
          <a:xfrm>
            <a:off x="5306268" y="4835395"/>
            <a:ext cx="423323" cy="1257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9CD6F4-5169-4C70-BA4D-D70D1F507765}"/>
              </a:ext>
            </a:extLst>
          </p:cNvPr>
          <p:cNvCxnSpPr>
            <a:cxnSpLocks/>
          </p:cNvCxnSpPr>
          <p:nvPr/>
        </p:nvCxnSpPr>
        <p:spPr>
          <a:xfrm flipV="1">
            <a:off x="5272221" y="4041776"/>
            <a:ext cx="235982" cy="3990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BAC5F38-63EA-4658-9536-0E38F53811BB}"/>
              </a:ext>
            </a:extLst>
          </p:cNvPr>
          <p:cNvCxnSpPr>
            <a:cxnSpLocks/>
          </p:cNvCxnSpPr>
          <p:nvPr/>
        </p:nvCxnSpPr>
        <p:spPr>
          <a:xfrm>
            <a:off x="5678972" y="385690"/>
            <a:ext cx="630141" cy="2057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29147C1-D026-4004-85D1-0EB176CDD6D3}"/>
              </a:ext>
            </a:extLst>
          </p:cNvPr>
          <p:cNvCxnSpPr>
            <a:cxnSpLocks/>
          </p:cNvCxnSpPr>
          <p:nvPr/>
        </p:nvCxnSpPr>
        <p:spPr>
          <a:xfrm>
            <a:off x="5968518" y="87836"/>
            <a:ext cx="451538" cy="2856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3853D7A-E6B5-41BB-8269-9EFD837DA4E9}"/>
              </a:ext>
            </a:extLst>
          </p:cNvPr>
          <p:cNvCxnSpPr>
            <a:cxnSpLocks/>
          </p:cNvCxnSpPr>
          <p:nvPr/>
        </p:nvCxnSpPr>
        <p:spPr>
          <a:xfrm>
            <a:off x="6289331" y="-223794"/>
            <a:ext cx="261450" cy="5036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8FB91D7-C2E4-4482-B1F2-2D372AF96696}"/>
              </a:ext>
            </a:extLst>
          </p:cNvPr>
          <p:cNvSpPr txBox="1"/>
          <p:nvPr/>
        </p:nvSpPr>
        <p:spPr>
          <a:xfrm>
            <a:off x="4405837" y="20756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Phoenicians</a:t>
            </a:r>
          </a:p>
        </p:txBody>
      </p:sp>
      <p:sp>
        <p:nvSpPr>
          <p:cNvPr id="47" name="Star: 16 Points 46">
            <a:extLst>
              <a:ext uri="{FF2B5EF4-FFF2-40B4-BE49-F238E27FC236}">
                <a16:creationId xmlns:a16="http://schemas.microsoft.com/office/drawing/2014/main" id="{4921C1B0-3698-487B-80A3-57D1FC376315}"/>
              </a:ext>
            </a:extLst>
          </p:cNvPr>
          <p:cNvSpPr/>
          <p:nvPr/>
        </p:nvSpPr>
        <p:spPr>
          <a:xfrm>
            <a:off x="6043604" y="2099910"/>
            <a:ext cx="229593" cy="225778"/>
          </a:xfrm>
          <a:prstGeom prst="star1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tar: 16 Points 47">
            <a:extLst>
              <a:ext uri="{FF2B5EF4-FFF2-40B4-BE49-F238E27FC236}">
                <a16:creationId xmlns:a16="http://schemas.microsoft.com/office/drawing/2014/main" id="{6F2DC8F8-16DC-425B-8CDB-F0EF9FFA7C43}"/>
              </a:ext>
            </a:extLst>
          </p:cNvPr>
          <p:cNvSpPr/>
          <p:nvPr/>
        </p:nvSpPr>
        <p:spPr>
          <a:xfrm>
            <a:off x="6190463" y="2511867"/>
            <a:ext cx="229593" cy="225778"/>
          </a:xfrm>
          <a:prstGeom prst="star1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Star: 16 Points 48">
            <a:extLst>
              <a:ext uri="{FF2B5EF4-FFF2-40B4-BE49-F238E27FC236}">
                <a16:creationId xmlns:a16="http://schemas.microsoft.com/office/drawing/2014/main" id="{0C2F8357-F810-4E5B-9471-645F4ECCA69E}"/>
              </a:ext>
            </a:extLst>
          </p:cNvPr>
          <p:cNvSpPr/>
          <p:nvPr/>
        </p:nvSpPr>
        <p:spPr>
          <a:xfrm>
            <a:off x="5928808" y="3004017"/>
            <a:ext cx="229593" cy="225778"/>
          </a:xfrm>
          <a:prstGeom prst="star1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1.875E-6 0.00092 C -0.00456 0.00185 -0.00534 0.003 -0.01081 0.003 C -0.01459 0.003 -0.01823 0.00185 -0.02201 0.00092 C -0.02357 0.00092 -0.02526 0.00092 -0.02669 4.81481E-6 C -0.02748 4.81481E-6 -0.02839 -0.00116 -0.02839 4.81481E-6 L -0.02774 0.00625 " pathEditMode="relative" rAng="0" ptsTypes="AAAAAAA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27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2.08333E-6 0.00093 C -0.00521 0.00185 -0.00599 0.00278 -0.0125 0.00278 C -0.01693 0.00278 -0.0211 0.00185 -0.02552 0.00093 C -0.02722 0.00093 -0.0293 0.00093 -0.03099 7.40741E-7 C -0.0319 7.40741E-7 -0.03294 -0.00093 -0.03294 7.40741E-7 L -0.03216 0.00579 " pathEditMode="relative" rAng="0" ptsTypes="AAAAAAA">
                                      <p:cBhvr>
                                        <p:cTn id="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2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3.125E-6 0.00116 C -0.00429 0.00231 -0.00494 0.0037 -0.01015 0.0037 C -0.0138 0.0037 -0.01718 0.00231 -0.02083 0.00116 C -0.02226 0.00116 -0.02382 0.00116 -0.02526 1.85185E-6 C -0.02604 1.85185E-6 -0.02682 -0.00116 -0.02682 1.85185E-6 L -0.0263 0.00764 " pathEditMode="relative" rAng="0" ptsTypes="AAAAAAA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9293-FAF8-4C3A-8457-18329F22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5A28E-B93C-44F8-AB15-A0A73A089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The Promised Land</a:t>
            </a:r>
          </a:p>
          <a:p>
            <a:pPr marR="0" lvl="1" rtl="0"/>
            <a:r>
              <a:rPr lang="en-GB" dirty="0"/>
              <a:t>Had people in it beforehand but God wanted to replace them because of their wickedness (Dt 9:4)</a:t>
            </a:r>
          </a:p>
          <a:p>
            <a:pPr marR="0" lvl="1" rtl="0"/>
            <a:r>
              <a:rPr lang="en-GB" dirty="0"/>
              <a:t>It was a battle to take the land completely </a:t>
            </a:r>
          </a:p>
          <a:p>
            <a:pPr lvl="2"/>
            <a:r>
              <a:rPr lang="en-GB" dirty="0"/>
              <a:t>Joshua, Judges and Samuel record these battles</a:t>
            </a:r>
          </a:p>
          <a:p>
            <a:pPr marR="0" lvl="1" rtl="0"/>
            <a:r>
              <a:rPr lang="en-GB" dirty="0"/>
              <a:t>In chapter 7 we see how Samuel handled it</a:t>
            </a:r>
          </a:p>
          <a:p>
            <a:pPr marR="0" lvl="2" rtl="0"/>
            <a:r>
              <a:rPr lang="en-GB" dirty="0"/>
              <a:t>With prayer and faithful service to God</a:t>
            </a:r>
          </a:p>
        </p:txBody>
      </p:sp>
    </p:spTree>
    <p:extLst>
      <p:ext uri="{BB962C8B-B14F-4D97-AF65-F5344CB8AC3E}">
        <p14:creationId xmlns:p14="http://schemas.microsoft.com/office/powerpoint/2010/main" val="6286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3138-C763-4EA9-BB46-97CC97D5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Samuel served by being the ‘judge’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FEBE-8087-4E96-8EE8-9D964F738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R="0" lvl="0" rtl="0"/>
            <a:r>
              <a:rPr lang="en-GB" dirty="0"/>
              <a:t>The deliverer of God’s wisdom</a:t>
            </a:r>
          </a:p>
          <a:p>
            <a:pPr marR="0" lvl="0" rtl="0"/>
            <a:r>
              <a:rPr lang="en-GB" dirty="0"/>
              <a:t>A leader of people</a:t>
            </a:r>
          </a:p>
          <a:p>
            <a:pPr marR="0" lvl="0" rtl="0"/>
            <a:r>
              <a:rPr lang="en-GB" dirty="0"/>
              <a:t>The anointed person who kept the relationship between God and his people right</a:t>
            </a:r>
          </a:p>
          <a:p>
            <a:pPr marR="0" lvl="1" rtl="0"/>
            <a:r>
              <a:rPr lang="en-GB" dirty="0"/>
              <a:t>He helped them engage with God</a:t>
            </a:r>
          </a:p>
          <a:p>
            <a:pPr marR="0" lvl="1" rtl="0"/>
            <a:r>
              <a:rPr lang="en-GB" dirty="0"/>
              <a:t>He prayed for them</a:t>
            </a:r>
          </a:p>
          <a:p>
            <a:pPr marR="0" lvl="1" rtl="0"/>
            <a:r>
              <a:rPr lang="en-GB" dirty="0"/>
              <a:t>He demonstrated what faith could do</a:t>
            </a:r>
          </a:p>
          <a:p>
            <a:pPr marR="0" lvl="1" rtl="0"/>
            <a:r>
              <a:rPr lang="en-GB" dirty="0"/>
              <a:t>He reminded people</a:t>
            </a:r>
            <a:r>
              <a:rPr lang="en-GB" baseline="0" dirty="0"/>
              <a:t> of God’s 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58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22A8-53C8-4C95-82A7-887D0E90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Samuel served through routine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CFB15-F46D-46A5-B58F-4A5E67EB4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It was a local ministry which</a:t>
            </a:r>
            <a:r>
              <a:rPr lang="en-GB" baseline="0" dirty="0"/>
              <a:t> had some influence</a:t>
            </a:r>
          </a:p>
        </p:txBody>
      </p:sp>
    </p:spTree>
    <p:extLst>
      <p:ext uri="{BB962C8B-B14F-4D97-AF65-F5344CB8AC3E}">
        <p14:creationId xmlns:p14="http://schemas.microsoft.com/office/powerpoint/2010/main" val="162585689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3689</TotalTime>
  <Words>309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Berlin</vt:lpstr>
      <vt:lpstr>Samuel</vt:lpstr>
      <vt:lpstr>1 Samuel</vt:lpstr>
      <vt:lpstr>Background</vt:lpstr>
      <vt:lpstr>Baal (bull)</vt:lpstr>
      <vt:lpstr>Background</vt:lpstr>
      <vt:lpstr>PowerPoint Presentation</vt:lpstr>
      <vt:lpstr>Background</vt:lpstr>
      <vt:lpstr>Samuel served by being the ‘judge’</vt:lpstr>
      <vt:lpstr>Samuel served through routine</vt:lpstr>
      <vt:lpstr>PowerPoint Presentation</vt:lpstr>
      <vt:lpstr>Samuel served through routine</vt:lpstr>
      <vt:lpstr>How do we serve God?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Samuel</dc:title>
  <dc:creator>Ron Day</dc:creator>
  <cp:lastModifiedBy>Ron Day</cp:lastModifiedBy>
  <cp:revision>19</cp:revision>
  <dcterms:created xsi:type="dcterms:W3CDTF">2017-06-10T08:38:49Z</dcterms:created>
  <dcterms:modified xsi:type="dcterms:W3CDTF">2017-06-25T08:17:11Z</dcterms:modified>
</cp:coreProperties>
</file>