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1"/>
  </p:notesMasterIdLst>
  <p:sldIdLst>
    <p:sldId id="264" r:id="rId2"/>
    <p:sldId id="271" r:id="rId3"/>
    <p:sldId id="272" r:id="rId4"/>
    <p:sldId id="275" r:id="rId5"/>
    <p:sldId id="273" r:id="rId6"/>
    <p:sldId id="260" r:id="rId7"/>
    <p:sldId id="274" r:id="rId8"/>
    <p:sldId id="277" r:id="rId9"/>
    <p:sldId id="27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55" d="100"/>
          <a:sy n="55" d="100"/>
        </p:scale>
        <p:origin x="84" y="1002"/>
      </p:cViewPr>
      <p:guideLst/>
    </p:cSldViewPr>
  </p:slideViewPr>
  <p:outlineViewPr>
    <p:cViewPr>
      <p:scale>
        <a:sx n="33" d="100"/>
        <a:sy n="33" d="100"/>
      </p:scale>
      <p:origin x="0" y="-1356"/>
    </p:cViewPr>
  </p:outlineViewPr>
  <p:notesTextViewPr>
    <p:cViewPr>
      <p:scale>
        <a:sx n="1" d="1"/>
        <a:sy n="1" d="1"/>
      </p:scale>
      <p:origin x="0" y="0"/>
    </p:cViewPr>
  </p:notesTextViewPr>
  <p:sorterViewPr>
    <p:cViewPr>
      <p:scale>
        <a:sx n="100" d="100"/>
        <a:sy n="100" d="100"/>
      </p:scale>
      <p:origin x="0" y="-20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088F75-0623-48E7-83F1-48820476D2BB}" type="datetimeFigureOut">
              <a:rPr lang="en-GB" smtClean="0"/>
              <a:t>10/11/2019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819580-3A2A-45EB-9948-BFE059DD8143}" type="slidenum">
              <a:rPr lang="en-GB" smtClean="0"/>
              <a:t>‹#›</a:t>
            </a:fld>
            <a:endParaRPr lang="en-GB"/>
          </a:p>
        </p:txBody>
      </p:sp>
    </p:spTree>
    <p:extLst>
      <p:ext uri="{BB962C8B-B14F-4D97-AF65-F5344CB8AC3E}">
        <p14:creationId xmlns:p14="http://schemas.microsoft.com/office/powerpoint/2010/main" val="97423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819580-3A2A-45EB-9948-BFE059DD8143}" type="slidenum">
              <a:rPr lang="en-GB" smtClean="0"/>
              <a:t>5</a:t>
            </a:fld>
            <a:endParaRPr lang="en-GB"/>
          </a:p>
        </p:txBody>
      </p:sp>
    </p:spTree>
    <p:extLst>
      <p:ext uri="{BB962C8B-B14F-4D97-AF65-F5344CB8AC3E}">
        <p14:creationId xmlns:p14="http://schemas.microsoft.com/office/powerpoint/2010/main" val="2834314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E2996E77-1F35-45EF-948F-9FBAC8EA0EE4}" type="datetimeFigureOut">
              <a:rPr lang="en-GB" smtClean="0"/>
              <a:t>10/11/2019</a:t>
            </a:fld>
            <a:endParaRPr lang="en-GB"/>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GB"/>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369013A8-5B0C-492F-BED8-98462E3F24C0}" type="slidenum">
              <a:rPr lang="en-GB" smtClean="0"/>
              <a:t>‹#›</a:t>
            </a:fld>
            <a:endParaRPr lang="en-GB"/>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6215775"/>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996E77-1F35-45EF-948F-9FBAC8EA0EE4}"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9013A8-5B0C-492F-BED8-98462E3F24C0}" type="slidenum">
              <a:rPr lang="en-GB" smtClean="0"/>
              <a:t>‹#›</a:t>
            </a:fld>
            <a:endParaRPr lang="en-GB"/>
          </a:p>
        </p:txBody>
      </p:sp>
    </p:spTree>
    <p:extLst>
      <p:ext uri="{BB962C8B-B14F-4D97-AF65-F5344CB8AC3E}">
        <p14:creationId xmlns:p14="http://schemas.microsoft.com/office/powerpoint/2010/main" val="3657561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2996E77-1F35-45EF-948F-9FBAC8EA0EE4}" type="datetimeFigureOut">
              <a:rPr lang="en-GB" smtClean="0"/>
              <a:t>10/11/2019</a:t>
            </a:fld>
            <a:endParaRPr lang="en-GB"/>
          </a:p>
        </p:txBody>
      </p:sp>
      <p:sp>
        <p:nvSpPr>
          <p:cNvPr id="5" name="Footer Placeholder 4"/>
          <p:cNvSpPr>
            <a:spLocks noGrp="1"/>
          </p:cNvSpPr>
          <p:nvPr>
            <p:ph type="ftr" sz="quarter" idx="11"/>
          </p:nvPr>
        </p:nvSpPr>
        <p:spPr>
          <a:xfrm>
            <a:off x="2933699" y="6296615"/>
            <a:ext cx="5959577" cy="365125"/>
          </a:xfrm>
        </p:spPr>
        <p:txBody>
          <a:bodyPr/>
          <a:lstStyle/>
          <a:p>
            <a:endParaRPr lang="en-GB"/>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369013A8-5B0C-492F-BED8-98462E3F24C0}" type="slidenum">
              <a:rPr lang="en-GB" smtClean="0"/>
              <a:t>‹#›</a:t>
            </a:fld>
            <a:endParaRPr lang="en-GB"/>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5444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34C07-FE8E-4B69-96F3-43329A17059A}"/>
              </a:ext>
            </a:extLst>
          </p:cNvPr>
          <p:cNvSpPr>
            <a:spLocks noGrp="1"/>
          </p:cNvSpPr>
          <p:nvPr>
            <p:ph type="title"/>
          </p:nvPr>
        </p:nvSpPr>
        <p:spPr>
          <a:xfrm>
            <a:off x="2933699" y="445325"/>
            <a:ext cx="8770571" cy="1560716"/>
          </a:xfrm>
        </p:spPr>
        <p:txBody>
          <a:bodyPr/>
          <a:lstStyle>
            <a:lvl1pPr>
              <a:defRPr>
                <a:solidFill>
                  <a:srgbClr val="0070C0"/>
                </a:solidFill>
                <a:latin typeface="+mn-lt"/>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B091C2B-A9B8-4993-8208-684CF98B620A}"/>
              </a:ext>
            </a:extLst>
          </p:cNvPr>
          <p:cNvSpPr>
            <a:spLocks noGrp="1"/>
          </p:cNvSpPr>
          <p:nvPr>
            <p:ph type="body" idx="1"/>
          </p:nvPr>
        </p:nvSpPr>
        <p:spPr>
          <a:xfrm>
            <a:off x="2933698" y="2307771"/>
            <a:ext cx="8770571" cy="4389912"/>
          </a:xfrm>
        </p:spPr>
        <p:txBody>
          <a:bodyPr>
            <a:normAutofit/>
          </a:bodyPr>
          <a:lstStyle>
            <a:lvl1pPr>
              <a:defRPr sz="3600">
                <a:solidFill>
                  <a:srgbClr val="FF0000"/>
                </a:solidFill>
              </a:defRPr>
            </a:lvl1pPr>
            <a:lvl2pPr>
              <a:defRPr sz="3200"/>
            </a:lvl2pPr>
            <a:lvl3pPr>
              <a:defRPr sz="2800">
                <a:solidFill>
                  <a:schemeClr val="accent1"/>
                </a:solidFill>
              </a:defRPr>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5507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left)">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left)">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left)">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996E77-1F35-45EF-948F-9FBAC8EA0EE4}"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9013A8-5B0C-492F-BED8-98462E3F24C0}" type="slidenum">
              <a:rPr lang="en-GB" smtClean="0"/>
              <a:t>‹#›</a:t>
            </a:fld>
            <a:endParaRPr lang="en-GB"/>
          </a:p>
        </p:txBody>
      </p:sp>
    </p:spTree>
    <p:extLst>
      <p:ext uri="{BB962C8B-B14F-4D97-AF65-F5344CB8AC3E}">
        <p14:creationId xmlns:p14="http://schemas.microsoft.com/office/powerpoint/2010/main" val="2377101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E2996E77-1F35-45EF-948F-9FBAC8EA0EE4}" type="datetimeFigureOut">
              <a:rPr lang="en-GB" smtClean="0"/>
              <a:t>10/11/2019</a:t>
            </a:fld>
            <a:endParaRPr lang="en-GB"/>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GB"/>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369013A8-5B0C-492F-BED8-98462E3F24C0}" type="slidenum">
              <a:rPr lang="en-GB" smtClean="0"/>
              <a:t>‹#›</a:t>
            </a:fld>
            <a:endParaRPr lang="en-GB"/>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31583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996E77-1F35-45EF-948F-9FBAC8EA0EE4}" type="datetimeFigureOut">
              <a:rPr lang="en-GB" smtClean="0"/>
              <a:t>10/11/2019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9013A8-5B0C-492F-BED8-98462E3F24C0}" type="slidenum">
              <a:rPr lang="en-GB" smtClean="0"/>
              <a:t>‹#›</a:t>
            </a:fld>
            <a:endParaRPr lang="en-GB"/>
          </a:p>
        </p:txBody>
      </p:sp>
    </p:spTree>
    <p:extLst>
      <p:ext uri="{BB962C8B-B14F-4D97-AF65-F5344CB8AC3E}">
        <p14:creationId xmlns:p14="http://schemas.microsoft.com/office/powerpoint/2010/main" val="2925812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996E77-1F35-45EF-948F-9FBAC8EA0EE4}" type="datetimeFigureOut">
              <a:rPr lang="en-GB" smtClean="0"/>
              <a:t>10/11/2019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9013A8-5B0C-492F-BED8-98462E3F24C0}" type="slidenum">
              <a:rPr lang="en-GB" smtClean="0"/>
              <a:t>‹#›</a:t>
            </a:fld>
            <a:endParaRPr lang="en-GB"/>
          </a:p>
        </p:txBody>
      </p:sp>
    </p:spTree>
    <p:extLst>
      <p:ext uri="{BB962C8B-B14F-4D97-AF65-F5344CB8AC3E}">
        <p14:creationId xmlns:p14="http://schemas.microsoft.com/office/powerpoint/2010/main" val="158982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996E77-1F35-45EF-948F-9FBAC8EA0EE4}" type="datetimeFigureOut">
              <a:rPr lang="en-GB" smtClean="0"/>
              <a:t>10/11/2019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9013A8-5B0C-492F-BED8-98462E3F24C0}" type="slidenum">
              <a:rPr lang="en-GB" smtClean="0"/>
              <a:t>‹#›</a:t>
            </a:fld>
            <a:endParaRPr lang="en-GB"/>
          </a:p>
        </p:txBody>
      </p:sp>
    </p:spTree>
    <p:extLst>
      <p:ext uri="{BB962C8B-B14F-4D97-AF65-F5344CB8AC3E}">
        <p14:creationId xmlns:p14="http://schemas.microsoft.com/office/powerpoint/2010/main" val="1241589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E2996E77-1F35-45EF-948F-9FBAC8EA0EE4}" type="datetimeFigureOut">
              <a:rPr lang="en-GB" smtClean="0"/>
              <a:t>10/11/2019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9013A8-5B0C-492F-BED8-98462E3F24C0}" type="slidenum">
              <a:rPr lang="en-GB" smtClean="0"/>
              <a:t>‹#›</a:t>
            </a:fld>
            <a:endParaRPr lang="en-GB"/>
          </a:p>
        </p:txBody>
      </p:sp>
    </p:spTree>
    <p:extLst>
      <p:ext uri="{BB962C8B-B14F-4D97-AF65-F5344CB8AC3E}">
        <p14:creationId xmlns:p14="http://schemas.microsoft.com/office/powerpoint/2010/main" val="2837523461"/>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E2996E77-1F35-45EF-948F-9FBAC8EA0EE4}" type="datetimeFigureOut">
              <a:rPr lang="en-GB" smtClean="0"/>
              <a:t>10/11/2019</a:t>
            </a:fld>
            <a:endParaRPr lang="en-GB"/>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GB"/>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369013A8-5B0C-492F-BED8-98462E3F24C0}" type="slidenum">
              <a:rPr lang="en-GB" smtClean="0"/>
              <a:t>‹#›</a:t>
            </a:fld>
            <a:endParaRPr lang="en-GB"/>
          </a:p>
        </p:txBody>
      </p:sp>
    </p:spTree>
    <p:extLst>
      <p:ext uri="{BB962C8B-B14F-4D97-AF65-F5344CB8AC3E}">
        <p14:creationId xmlns:p14="http://schemas.microsoft.com/office/powerpoint/2010/main" val="178755609"/>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E2996E77-1F35-45EF-948F-9FBAC8EA0EE4}" type="datetimeFigureOut">
              <a:rPr lang="en-GB" smtClean="0"/>
              <a:t>10/11/2019</a:t>
            </a:fld>
            <a:endParaRPr lang="en-GB"/>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GB"/>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369013A8-5B0C-492F-BED8-98462E3F24C0}" type="slidenum">
              <a:rPr lang="en-GB" smtClean="0"/>
              <a:t>‹#›</a:t>
            </a:fld>
            <a:endParaRPr lang="en-GB"/>
          </a:p>
        </p:txBody>
      </p:sp>
    </p:spTree>
    <p:extLst>
      <p:ext uri="{BB962C8B-B14F-4D97-AF65-F5344CB8AC3E}">
        <p14:creationId xmlns:p14="http://schemas.microsoft.com/office/powerpoint/2010/main" val="2042294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E2996E77-1F35-45EF-948F-9FBAC8EA0EE4}" type="datetimeFigureOut">
              <a:rPr lang="en-GB" smtClean="0"/>
              <a:t>10/11/2019</a:t>
            </a:fld>
            <a:endParaRPr lang="en-GB"/>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GB"/>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369013A8-5B0C-492F-BED8-98462E3F24C0}" type="slidenum">
              <a:rPr lang="en-GB" smtClean="0"/>
              <a:t>‹#›</a:t>
            </a:fld>
            <a:endParaRPr lang="en-GB"/>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23595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kitchenstewardship.com/2015/01/03/part-two-how-the-poop-do-i-know-when-my-gut-is-healed-i-e-bring-on-the-bread/"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hyperlink" Target="https://creativecommons.org/licenses/by-nc-nd/3.0/"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hyperlink" Target="http://www.publicdomainpictures.net/view-image.php?image=53426&amp;picture=bible-open-to-psalm-118" TargetMode="Externa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hyperlink" Target="http://blogography.com/archives/2008/1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allthingsd.com/20130324/another-reason-google-reader-died-increased-concern-about-privacy-and-compliance/" TargetMode="External"/><Relationship Id="rId5" Type="http://schemas.openxmlformats.org/officeDocument/2006/relationships/image" Target="../media/image5.jpg"/><Relationship Id="rId4" Type="http://schemas.openxmlformats.org/officeDocument/2006/relationships/hyperlink" Target="https://pastorbrianchilton.wordpress.com/2013/05/06/why-does-a-loving-powerful-god-allow-suffering-and-evi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livingwatersmission.org/healing/" TargetMode="External"/><Relationship Id="rId2" Type="http://schemas.openxmlformats.org/officeDocument/2006/relationships/image" Target="../media/image6.jpg"/><Relationship Id="rId1" Type="http://schemas.openxmlformats.org/officeDocument/2006/relationships/slideLayout" Target="../slideLayouts/slideLayout12.xml"/><Relationship Id="rId5" Type="http://schemas.openxmlformats.org/officeDocument/2006/relationships/hyperlink" Target="https://twitter.com/crippleprobz" TargetMode="Externa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hyperlink" Target="http://www.calvarybirmingham.com/faith-and-healing/" TargetMode="External"/><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C2E9D-E5A9-4D19-BAFF-CFF022A71680}"/>
              </a:ext>
            </a:extLst>
          </p:cNvPr>
          <p:cNvSpPr>
            <a:spLocks noGrp="1"/>
          </p:cNvSpPr>
          <p:nvPr>
            <p:ph type="ctrTitle"/>
          </p:nvPr>
        </p:nvSpPr>
        <p:spPr/>
        <p:txBody>
          <a:bodyPr/>
          <a:lstStyle/>
          <a:p>
            <a:r>
              <a:rPr lang="en-GB" dirty="0"/>
              <a:t>Encounters with Jesus</a:t>
            </a:r>
          </a:p>
        </p:txBody>
      </p:sp>
      <p:sp>
        <p:nvSpPr>
          <p:cNvPr id="3" name="Subtitle 2">
            <a:extLst>
              <a:ext uri="{FF2B5EF4-FFF2-40B4-BE49-F238E27FC236}">
                <a16:creationId xmlns:a16="http://schemas.microsoft.com/office/drawing/2014/main" id="{E66BD23E-DD4E-4B24-B210-A1BFC1933E35}"/>
              </a:ext>
            </a:extLst>
          </p:cNvPr>
          <p:cNvSpPr>
            <a:spLocks noGrp="1"/>
          </p:cNvSpPr>
          <p:nvPr>
            <p:ph type="subTitle" idx="1"/>
          </p:nvPr>
        </p:nvSpPr>
        <p:spPr>
          <a:xfrm>
            <a:off x="7628709" y="4804229"/>
            <a:ext cx="4563291" cy="1178908"/>
          </a:xfrm>
        </p:spPr>
        <p:txBody>
          <a:bodyPr>
            <a:noAutofit/>
          </a:bodyPr>
          <a:lstStyle/>
          <a:p>
            <a:r>
              <a:rPr lang="en-GB" sz="2400" dirty="0"/>
              <a:t>Someone like me </a:t>
            </a:r>
            <a:br>
              <a:rPr lang="en-GB" sz="2400" dirty="0"/>
            </a:br>
            <a:r>
              <a:rPr lang="en-GB" sz="2400" dirty="0"/>
              <a:t>6. A life defined by illness</a:t>
            </a:r>
          </a:p>
        </p:txBody>
      </p:sp>
    </p:spTree>
    <p:extLst>
      <p:ext uri="{BB962C8B-B14F-4D97-AF65-F5344CB8AC3E}">
        <p14:creationId xmlns:p14="http://schemas.microsoft.com/office/powerpoint/2010/main" val="2008824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47265-3A67-4ACA-B24E-AC79B5D6ECE6}"/>
              </a:ext>
            </a:extLst>
          </p:cNvPr>
          <p:cNvSpPr>
            <a:spLocks noGrp="1"/>
          </p:cNvSpPr>
          <p:nvPr>
            <p:ph type="title"/>
          </p:nvPr>
        </p:nvSpPr>
        <p:spPr/>
        <p:txBody>
          <a:bodyPr/>
          <a:lstStyle/>
          <a:p>
            <a:pPr marR="0" rtl="0"/>
            <a:r>
              <a:rPr lang="en-GB" dirty="0"/>
              <a:t>Illness</a:t>
            </a:r>
          </a:p>
        </p:txBody>
      </p:sp>
      <p:sp>
        <p:nvSpPr>
          <p:cNvPr id="3" name="Text Placeholder 2">
            <a:extLst>
              <a:ext uri="{FF2B5EF4-FFF2-40B4-BE49-F238E27FC236}">
                <a16:creationId xmlns:a16="http://schemas.microsoft.com/office/drawing/2014/main" id="{E193AFDC-D5A4-4A79-A7D4-C9F2F05D823B}"/>
              </a:ext>
            </a:extLst>
          </p:cNvPr>
          <p:cNvSpPr>
            <a:spLocks noGrp="1"/>
          </p:cNvSpPr>
          <p:nvPr>
            <p:ph type="body" idx="1"/>
          </p:nvPr>
        </p:nvSpPr>
        <p:spPr/>
        <p:txBody>
          <a:bodyPr>
            <a:normAutofit/>
          </a:bodyPr>
          <a:lstStyle/>
          <a:p>
            <a:pPr marR="0" lvl="0" rtl="0"/>
            <a:r>
              <a:rPr lang="en-GB" dirty="0"/>
              <a:t>Illness is not something most people enjoy</a:t>
            </a:r>
          </a:p>
          <a:p>
            <a:pPr marR="0" lvl="1" rtl="0"/>
            <a:r>
              <a:rPr lang="en-GB" dirty="0"/>
              <a:t>But it is something at the forefront of our minds</a:t>
            </a:r>
          </a:p>
          <a:p>
            <a:pPr marR="0" lvl="0" rtl="0"/>
            <a:r>
              <a:rPr lang="en-GB" dirty="0"/>
              <a:t>Wellness and illness are among the primary drivers of identity</a:t>
            </a:r>
          </a:p>
          <a:p>
            <a:pPr lvl="1"/>
            <a:r>
              <a:rPr lang="en-GB" dirty="0"/>
              <a:t>Illness can ignite an identity crisis because it robs people of who they aspire to be</a:t>
            </a:r>
          </a:p>
        </p:txBody>
      </p:sp>
      <p:pic>
        <p:nvPicPr>
          <p:cNvPr id="5" name="Picture 4" descr="A close up of a street sign on a pole&#10;&#10;Description automatically generated">
            <a:extLst>
              <a:ext uri="{FF2B5EF4-FFF2-40B4-BE49-F238E27FC236}">
                <a16:creationId xmlns:a16="http://schemas.microsoft.com/office/drawing/2014/main" id="{85001761-23A7-499C-9D60-16326AAD1F5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 y="0"/>
            <a:ext cx="2677886" cy="2677886"/>
          </a:xfrm>
          <a:prstGeom prst="rect">
            <a:avLst/>
          </a:prstGeom>
        </p:spPr>
      </p:pic>
      <p:sp>
        <p:nvSpPr>
          <p:cNvPr id="6" name="TextBox 5">
            <a:extLst>
              <a:ext uri="{FF2B5EF4-FFF2-40B4-BE49-F238E27FC236}">
                <a16:creationId xmlns:a16="http://schemas.microsoft.com/office/drawing/2014/main" id="{4194E2DD-32DB-4FBE-9E78-10ECEFE7CA62}"/>
              </a:ext>
            </a:extLst>
          </p:cNvPr>
          <p:cNvSpPr txBox="1"/>
          <p:nvPr/>
        </p:nvSpPr>
        <p:spPr>
          <a:xfrm>
            <a:off x="3714750" y="5810250"/>
            <a:ext cx="4762500" cy="230832"/>
          </a:xfrm>
          <a:prstGeom prst="rect">
            <a:avLst/>
          </a:prstGeom>
          <a:noFill/>
        </p:spPr>
        <p:txBody>
          <a:bodyPr wrap="square" rtlCol="0">
            <a:spAutoFit/>
          </a:bodyPr>
          <a:lstStyle/>
          <a:p>
            <a:r>
              <a:rPr lang="en-GB" sz="900">
                <a:hlinkClick r:id="rId3" tooltip="http://www.kitchenstewardship.com/2015/01/03/part-two-how-the-poop-do-i-know-when-my-gut-is-healed-i-e-bring-on-the-bread/"/>
              </a:rPr>
              <a:t>This Photo</a:t>
            </a:r>
            <a:r>
              <a:rPr lang="en-GB" sz="900"/>
              <a:t> by Unknown Author is licensed under </a:t>
            </a:r>
            <a:r>
              <a:rPr lang="en-GB" sz="900">
                <a:hlinkClick r:id="rId4" tooltip="https://creativecommons.org/licenses/by-nc-nd/3.0/"/>
              </a:rPr>
              <a:t>CC BY-NC-ND</a:t>
            </a:r>
            <a:endParaRPr lang="en-GB" sz="900"/>
          </a:p>
        </p:txBody>
      </p:sp>
    </p:spTree>
    <p:extLst>
      <p:ext uri="{BB962C8B-B14F-4D97-AF65-F5344CB8AC3E}">
        <p14:creationId xmlns:p14="http://schemas.microsoft.com/office/powerpoint/2010/main" val="3966644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41D1C-6BA0-4F40-8D49-F0660664D04A}"/>
              </a:ext>
            </a:extLst>
          </p:cNvPr>
          <p:cNvSpPr>
            <a:spLocks noGrp="1"/>
          </p:cNvSpPr>
          <p:nvPr>
            <p:ph type="title"/>
          </p:nvPr>
        </p:nvSpPr>
        <p:spPr/>
        <p:txBody>
          <a:bodyPr/>
          <a:lstStyle/>
          <a:p>
            <a:pPr marR="0" rtl="0"/>
            <a:r>
              <a:rPr lang="en-GB" dirty="0"/>
              <a:t>John 5</a:t>
            </a:r>
          </a:p>
        </p:txBody>
      </p:sp>
      <p:sp>
        <p:nvSpPr>
          <p:cNvPr id="3" name="Text Placeholder 2">
            <a:extLst>
              <a:ext uri="{FF2B5EF4-FFF2-40B4-BE49-F238E27FC236}">
                <a16:creationId xmlns:a16="http://schemas.microsoft.com/office/drawing/2014/main" id="{D02F52CC-F544-4A6D-90AB-7396B9D4F9F3}"/>
              </a:ext>
            </a:extLst>
          </p:cNvPr>
          <p:cNvSpPr>
            <a:spLocks noGrp="1"/>
          </p:cNvSpPr>
          <p:nvPr>
            <p:ph type="body" idx="1"/>
          </p:nvPr>
        </p:nvSpPr>
        <p:spPr>
          <a:xfrm>
            <a:off x="1705709" y="2167093"/>
            <a:ext cx="9998561" cy="4901922"/>
          </a:xfrm>
        </p:spPr>
        <p:txBody>
          <a:bodyPr>
            <a:normAutofit fontScale="77500" lnSpcReduction="20000"/>
          </a:bodyPr>
          <a:lstStyle/>
          <a:p>
            <a:pPr marR="0" lvl="0" rtl="0"/>
            <a:r>
              <a:rPr lang="en-GB" dirty="0"/>
              <a:t>There are conclusions about how this chapter provides evidence for what John has stated he believes about Jesus in 1:1-18</a:t>
            </a:r>
          </a:p>
          <a:p>
            <a:pPr marR="0" lvl="0" rtl="0"/>
            <a:r>
              <a:rPr lang="en-GB" dirty="0"/>
              <a:t>There are questions that have been asked which shed light on the ministry and work of Jesus, when John wrote the gospel and the significance of the numbers used in the passage</a:t>
            </a:r>
          </a:p>
          <a:p>
            <a:pPr marR="0" lvl="2" rtl="0"/>
            <a:r>
              <a:rPr lang="en-GB" dirty="0"/>
              <a:t>Which feast did he mean in v1?</a:t>
            </a:r>
          </a:p>
          <a:p>
            <a:pPr marR="0" lvl="2" rtl="0"/>
            <a:r>
              <a:rPr lang="en-GB" dirty="0"/>
              <a:t>The use of the present tense in v2</a:t>
            </a:r>
          </a:p>
          <a:p>
            <a:pPr marR="0" lvl="2" rtl="0"/>
            <a:r>
              <a:rPr lang="en-GB" dirty="0"/>
              <a:t>The significance of the numbers used</a:t>
            </a:r>
          </a:p>
          <a:p>
            <a:pPr marR="0" lvl="3" rtl="0"/>
            <a:r>
              <a:rPr lang="en-GB" dirty="0"/>
              <a:t>The 5 books of the Law</a:t>
            </a:r>
          </a:p>
          <a:p>
            <a:pPr marR="0" lvl="3" rtl="0"/>
            <a:r>
              <a:rPr lang="en-GB" dirty="0"/>
              <a:t>The extra 38 years in the wilderness with Moses</a:t>
            </a:r>
          </a:p>
          <a:p>
            <a:pPr marR="0" lvl="2" rtl="0"/>
            <a:r>
              <a:rPr lang="en-GB" dirty="0"/>
              <a:t>The inclusion of verse 4</a:t>
            </a:r>
          </a:p>
        </p:txBody>
      </p:sp>
      <p:pic>
        <p:nvPicPr>
          <p:cNvPr id="5" name="Picture 4" descr="A close up of a piece of paper&#10;&#10;Description automatically generated">
            <a:extLst>
              <a:ext uri="{FF2B5EF4-FFF2-40B4-BE49-F238E27FC236}">
                <a16:creationId xmlns:a16="http://schemas.microsoft.com/office/drawing/2014/main" id="{491553B9-68E9-4484-907F-72D0232BC57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605" b="89831" l="3902" r="93171">
                        <a14:foregroundMark x1="31057" y1="27684" x2="68455" y2="42373"/>
                        <a14:foregroundMark x1="39675" y1="16384" x2="52520" y2="30226"/>
                        <a14:foregroundMark x1="64553" y1="28531" x2="73171" y2="28531"/>
                        <a14:foregroundMark x1="73171" y1="28531" x2="76423" y2="28531"/>
                        <a14:foregroundMark x1="64553" y1="24011" x2="73333" y2="22881"/>
                        <a14:foregroundMark x1="73333" y1="22881" x2="73821" y2="22881"/>
                        <a14:foregroundMark x1="78211" y1="21469" x2="84715" y2="24576"/>
                        <a14:foregroundMark x1="77073" y1="20904" x2="79024" y2="21469"/>
                        <a14:foregroundMark x1="80163" y1="19492" x2="81951" y2="19492"/>
                        <a14:foregroundMark x1="93171" y1="36441" x2="91382" y2="43503"/>
                        <a14:foregroundMark x1="9268" y1="53107" x2="3902" y2="57345"/>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45784" y="3969626"/>
            <a:ext cx="4546216" cy="2616846"/>
          </a:xfrm>
          <a:prstGeom prst="rect">
            <a:avLst/>
          </a:prstGeom>
        </p:spPr>
      </p:pic>
    </p:spTree>
    <p:extLst>
      <p:ext uri="{BB962C8B-B14F-4D97-AF65-F5344CB8AC3E}">
        <p14:creationId xmlns:p14="http://schemas.microsoft.com/office/powerpoint/2010/main" val="3983566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39AB5-B800-45D9-B4C7-DEB9D35EFA98}"/>
              </a:ext>
            </a:extLst>
          </p:cNvPr>
          <p:cNvSpPr>
            <a:spLocks noGrp="1"/>
          </p:cNvSpPr>
          <p:nvPr>
            <p:ph type="title"/>
          </p:nvPr>
        </p:nvSpPr>
        <p:spPr/>
        <p:txBody>
          <a:bodyPr/>
          <a:lstStyle/>
          <a:p>
            <a:r>
              <a:rPr lang="en-GB" dirty="0"/>
              <a:t>The story</a:t>
            </a:r>
          </a:p>
        </p:txBody>
      </p:sp>
      <p:sp>
        <p:nvSpPr>
          <p:cNvPr id="3" name="Text Placeholder 2">
            <a:extLst>
              <a:ext uri="{FF2B5EF4-FFF2-40B4-BE49-F238E27FC236}">
                <a16:creationId xmlns:a16="http://schemas.microsoft.com/office/drawing/2014/main" id="{15C0A07F-EAF5-4AB1-A2FE-FDDA9171C244}"/>
              </a:ext>
            </a:extLst>
          </p:cNvPr>
          <p:cNvSpPr>
            <a:spLocks noGrp="1"/>
          </p:cNvSpPr>
          <p:nvPr>
            <p:ph type="body" idx="1"/>
          </p:nvPr>
        </p:nvSpPr>
        <p:spPr/>
        <p:txBody>
          <a:bodyPr>
            <a:normAutofit/>
          </a:bodyPr>
          <a:lstStyle/>
          <a:p>
            <a:r>
              <a:rPr lang="en-GB" dirty="0"/>
              <a:t>Here is a man whose life is defined by illness</a:t>
            </a:r>
          </a:p>
          <a:p>
            <a:pPr marR="0" lvl="1" rtl="0"/>
            <a:r>
              <a:rPr lang="en-GB" dirty="0"/>
              <a:t>We are all like this!</a:t>
            </a:r>
          </a:p>
          <a:p>
            <a:pPr lvl="2"/>
            <a:r>
              <a:rPr lang="en-GB" dirty="0"/>
              <a:t>We think that’s not true until we are ill with something life-threatening and suddenly everything is questioned</a:t>
            </a:r>
          </a:p>
        </p:txBody>
      </p:sp>
      <p:pic>
        <p:nvPicPr>
          <p:cNvPr id="5" name="Picture 4" descr="A drawing of a cartoon character&#10;&#10;Description automatically generated">
            <a:extLst>
              <a:ext uri="{FF2B5EF4-FFF2-40B4-BE49-F238E27FC236}">
                <a16:creationId xmlns:a16="http://schemas.microsoft.com/office/drawing/2014/main" id="{4AF65724-A92E-4C8D-9F6A-4873A61AAB8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095" b="97857" l="9718" r="89969">
                        <a14:foregroundMark x1="26646" y1="55000" x2="70533" y2="77143"/>
                        <a14:foregroundMark x1="71473" y1="53810" x2="41693" y2="65238"/>
                        <a14:foregroundMark x1="41693" y1="65238" x2="26332" y2="75000"/>
                        <a14:foregroundMark x1="71787" y1="51429" x2="21630" y2="53810"/>
                        <a14:foregroundMark x1="21630" y1="53810" x2="21630" y2="67381"/>
                        <a14:foregroundMark x1="75460" y1="82857" x2="75800" y2="82955"/>
                        <a14:foregroundMark x1="73804" y1="82381" x2="75460" y2="82857"/>
                        <a14:foregroundMark x1="21630" y1="67381" x2="73804" y2="82381"/>
                        <a14:foregroundMark x1="77664" y1="82381" x2="83699" y2="71905"/>
                        <a14:foregroundMark x1="77390" y1="82857" x2="77664" y2="82381"/>
                        <a14:foregroundMark x1="77318" y1="82982" x2="77390" y2="82857"/>
                        <a14:foregroundMark x1="83699" y1="71905" x2="73041" y2="62381"/>
                        <a14:foregroundMark x1="73041" y1="62381" x2="73981" y2="59286"/>
                        <a14:foregroundMark x1="60188" y1="82381" x2="65517" y2="93810"/>
                        <a14:foregroundMark x1="65517" y1="93810" x2="66771" y2="94286"/>
                        <a14:foregroundMark x1="33229" y1="84524" x2="35110" y2="93571"/>
                        <a14:foregroundMark x1="74922" y1="92143" x2="54859" y2="93571"/>
                        <a14:foregroundMark x1="54859" y1="93571" x2="51097" y2="92857"/>
                        <a14:foregroundMark x1="44201" y1="90714" x2="27900" y2="92619"/>
                        <a14:foregroundMark x1="27900" y1="92619" x2="27900" y2="92619"/>
                        <a14:foregroundMark x1="31348" y1="97381" x2="42947" y2="97857"/>
                        <a14:foregroundMark x1="61129" y1="96905" x2="67398" y2="98095"/>
                        <a14:foregroundMark x1="67398" y1="56429" x2="68339" y2="72381"/>
                        <a14:foregroundMark x1="32288" y1="75714" x2="45141" y2="77619"/>
                        <a14:foregroundMark x1="52038" y1="71429" x2="41693" y2="71667"/>
                        <a14:foregroundMark x1="77429" y1="54286" x2="76803" y2="61190"/>
                        <a14:foregroundMark x1="23511" y1="77619" x2="34796" y2="76905"/>
                        <a14:foregroundMark x1="52351" y1="57381" x2="54545" y2="56905"/>
                        <a14:foregroundMark x1="77116" y1="82143" x2="77116" y2="82143"/>
                        <a14:foregroundMark x1="77116" y1="82381" x2="77116" y2="82381"/>
                        <a14:foregroundMark x1="33542" y1="3095" x2="35423" y2="7857"/>
                        <a14:backgroundMark x1="77743" y1="82857" x2="77743" y2="82857"/>
                        <a14:backgroundMark x1="77429" y1="83095" x2="76176" y2="83333"/>
                        <a14:backgroundMark x1="76803" y1="82381" x2="76803" y2="82381"/>
                        <a14:backgroundMark x1="77429" y1="82381" x2="77429" y2="82381"/>
                        <a14:backgroundMark x1="76803" y1="82381" x2="76803" y2="82381"/>
                        <a14:backgroundMark x1="76176" y1="83095" x2="76176" y2="83095"/>
                        <a14:backgroundMark x1="76176" y1="83095" x2="76176" y2="83095"/>
                        <a14:backgroundMark x1="75862" y1="82857" x2="75862" y2="82857"/>
                        <a14:backgroundMark x1="75862" y1="83333" x2="75862" y2="83333"/>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2697183"/>
            <a:ext cx="3038475" cy="4000500"/>
          </a:xfrm>
          <a:prstGeom prst="rect">
            <a:avLst/>
          </a:prstGeom>
        </p:spPr>
      </p:pic>
    </p:spTree>
    <p:extLst>
      <p:ext uri="{BB962C8B-B14F-4D97-AF65-F5344CB8AC3E}">
        <p14:creationId xmlns:p14="http://schemas.microsoft.com/office/powerpoint/2010/main" val="130466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0" fill="hold"/>
                                        <p:tgtEl>
                                          <p:spTgt spid="5"/>
                                        </p:tgtEl>
                                        <p:attrNameLst>
                                          <p:attrName>ppt_x</p:attrName>
                                        </p:attrNameLst>
                                      </p:cBhvr>
                                      <p:tavLst>
                                        <p:tav tm="0">
                                          <p:val>
                                            <p:strVal val="#ppt_x"/>
                                          </p:val>
                                        </p:tav>
                                        <p:tav tm="100000">
                                          <p:val>
                                            <p:strVal val="#ppt_x"/>
                                          </p:val>
                                        </p:tav>
                                      </p:tavLst>
                                    </p:anim>
                                    <p:anim calcmode="lin" valueType="num">
                                      <p:cBhvr additive="base">
                                        <p:cTn id="1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left)">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left)">
                                      <p:cBhvr>
                                        <p:cTn id="2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62928-781F-4881-B310-C730CAF7B911}"/>
              </a:ext>
            </a:extLst>
          </p:cNvPr>
          <p:cNvSpPr>
            <a:spLocks noGrp="1"/>
          </p:cNvSpPr>
          <p:nvPr>
            <p:ph type="title"/>
          </p:nvPr>
        </p:nvSpPr>
        <p:spPr/>
        <p:txBody>
          <a:bodyPr/>
          <a:lstStyle/>
          <a:p>
            <a:pPr marR="0" rtl="0"/>
            <a:r>
              <a:rPr lang="en-GB" dirty="0"/>
              <a:t>God allows suffering</a:t>
            </a:r>
          </a:p>
        </p:txBody>
      </p:sp>
      <p:sp>
        <p:nvSpPr>
          <p:cNvPr id="3" name="Text Placeholder 2">
            <a:extLst>
              <a:ext uri="{FF2B5EF4-FFF2-40B4-BE49-F238E27FC236}">
                <a16:creationId xmlns:a16="http://schemas.microsoft.com/office/drawing/2014/main" id="{62F24121-1582-4A93-9D70-A946756840E6}"/>
              </a:ext>
            </a:extLst>
          </p:cNvPr>
          <p:cNvSpPr>
            <a:spLocks noGrp="1"/>
          </p:cNvSpPr>
          <p:nvPr>
            <p:ph type="body" idx="1"/>
          </p:nvPr>
        </p:nvSpPr>
        <p:spPr>
          <a:xfrm>
            <a:off x="3200400" y="2307770"/>
            <a:ext cx="8991600" cy="4641669"/>
          </a:xfrm>
        </p:spPr>
        <p:txBody>
          <a:bodyPr>
            <a:normAutofit fontScale="92500" lnSpcReduction="10000"/>
          </a:bodyPr>
          <a:lstStyle/>
          <a:p>
            <a:pPr marR="0" lvl="0" rtl="0"/>
            <a:r>
              <a:rPr lang="en-GB" dirty="0"/>
              <a:t>Why didn’t God prevent it?</a:t>
            </a:r>
          </a:p>
          <a:p>
            <a:pPr marR="0" lvl="0" rtl="0"/>
            <a:r>
              <a:rPr lang="en-GB" dirty="0"/>
              <a:t>If He’s a heavenly Father how could He allow</a:t>
            </a:r>
            <a:r>
              <a:rPr lang="en-GB" baseline="0" dirty="0"/>
              <a:t> it?</a:t>
            </a:r>
            <a:endParaRPr lang="en-GB" dirty="0"/>
          </a:p>
          <a:p>
            <a:pPr marR="0" lvl="1" rtl="0"/>
            <a:r>
              <a:rPr lang="en-GB" dirty="0"/>
              <a:t>It is a mystery (we don’t know yet!) </a:t>
            </a:r>
          </a:p>
          <a:p>
            <a:pPr lvl="2"/>
            <a:r>
              <a:rPr lang="en-GB" dirty="0"/>
              <a:t>We can think God has a dark side (He’s not all good) or He lacks the power to prevent it</a:t>
            </a:r>
          </a:p>
          <a:p>
            <a:pPr lvl="3"/>
            <a:r>
              <a:rPr lang="en-GB" b="1" dirty="0">
                <a:highlight>
                  <a:srgbClr val="FFFF00"/>
                </a:highlight>
              </a:rPr>
              <a:t>Neither is true</a:t>
            </a:r>
          </a:p>
          <a:p>
            <a:pPr marR="0" lvl="0" rtl="0"/>
            <a:r>
              <a:rPr lang="en-GB" dirty="0"/>
              <a:t>God is omniscient</a:t>
            </a:r>
          </a:p>
          <a:p>
            <a:pPr marR="0" lvl="0" rtl="0"/>
            <a:r>
              <a:rPr lang="en-GB" dirty="0"/>
              <a:t>God </a:t>
            </a:r>
            <a:r>
              <a:rPr lang="en-GB" b="1" dirty="0"/>
              <a:t>IS</a:t>
            </a:r>
            <a:r>
              <a:rPr lang="en-GB" dirty="0"/>
              <a:t> an intervening God…</a:t>
            </a:r>
          </a:p>
        </p:txBody>
      </p:sp>
      <p:pic>
        <p:nvPicPr>
          <p:cNvPr id="5" name="Picture 4" descr="A close up of a person&#10;&#10;Description automatically generated">
            <a:extLst>
              <a:ext uri="{FF2B5EF4-FFF2-40B4-BE49-F238E27FC236}">
                <a16:creationId xmlns:a16="http://schemas.microsoft.com/office/drawing/2014/main" id="{8CB8026B-1027-4B09-A16A-B650F7019C8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258301" y="0"/>
            <a:ext cx="2933699" cy="2745325"/>
          </a:xfrm>
          <a:prstGeom prst="rect">
            <a:avLst/>
          </a:prstGeom>
        </p:spPr>
      </p:pic>
      <p:pic>
        <p:nvPicPr>
          <p:cNvPr id="7" name="Picture 6" descr="A person sitting at a piano&#10;&#10;Description automatically generated">
            <a:extLst>
              <a:ext uri="{FF2B5EF4-FFF2-40B4-BE49-F238E27FC236}">
                <a16:creationId xmlns:a16="http://schemas.microsoft.com/office/drawing/2014/main" id="{50ADFB17-D3B5-41F4-9D3D-D90926C582E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 y="4663440"/>
            <a:ext cx="3208421" cy="2194560"/>
          </a:xfrm>
          <a:prstGeom prst="rect">
            <a:avLst/>
          </a:prstGeom>
        </p:spPr>
      </p:pic>
    </p:spTree>
    <p:extLst>
      <p:ext uri="{BB962C8B-B14F-4D97-AF65-F5344CB8AC3E}">
        <p14:creationId xmlns:p14="http://schemas.microsoft.com/office/powerpoint/2010/main" val="50012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left)">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ipe(left)">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left)">
                                      <p:cBhvr>
                                        <p:cTn id="32" dur="500"/>
                                        <p:tgtEl>
                                          <p:spTgt spid="3">
                                            <p:txEl>
                                              <p:pRg st="2" end="2"/>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ipe(left)">
                                      <p:cBhvr>
                                        <p:cTn id="35" dur="500"/>
                                        <p:tgtEl>
                                          <p:spTgt spid="3">
                                            <p:txEl>
                                              <p:pRg st="3" end="3"/>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wipe(left)">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wipe(left)">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wipe(left)">
                                      <p:cBhvr>
                                        <p:cTn id="4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7CCE9-D5FB-4C8F-8B7F-02C5874BFFDC}"/>
              </a:ext>
            </a:extLst>
          </p:cNvPr>
          <p:cNvSpPr>
            <a:spLocks noGrp="1"/>
          </p:cNvSpPr>
          <p:nvPr>
            <p:ph type="title"/>
          </p:nvPr>
        </p:nvSpPr>
        <p:spPr/>
        <p:txBody>
          <a:bodyPr/>
          <a:lstStyle/>
          <a:p>
            <a:pPr marR="0" rtl="0"/>
            <a:r>
              <a:rPr lang="en-GB" dirty="0"/>
              <a:t>God heals some</a:t>
            </a:r>
          </a:p>
        </p:txBody>
      </p:sp>
      <p:sp>
        <p:nvSpPr>
          <p:cNvPr id="3" name="Text Placeholder 2">
            <a:extLst>
              <a:ext uri="{FF2B5EF4-FFF2-40B4-BE49-F238E27FC236}">
                <a16:creationId xmlns:a16="http://schemas.microsoft.com/office/drawing/2014/main" id="{47BEA51B-C375-474C-9486-B37E8C061A1A}"/>
              </a:ext>
            </a:extLst>
          </p:cNvPr>
          <p:cNvSpPr>
            <a:spLocks noGrp="1"/>
          </p:cNvSpPr>
          <p:nvPr>
            <p:ph type="body" idx="1"/>
          </p:nvPr>
        </p:nvSpPr>
        <p:spPr/>
        <p:txBody>
          <a:bodyPr>
            <a:normAutofit/>
          </a:bodyPr>
          <a:lstStyle/>
          <a:p>
            <a:pPr marR="0" lvl="0" rtl="0"/>
            <a:r>
              <a:rPr lang="en-GB" dirty="0"/>
              <a:t>God has the power to heal</a:t>
            </a:r>
          </a:p>
          <a:p>
            <a:pPr marR="0" lvl="1" rtl="0"/>
            <a:r>
              <a:rPr lang="en-GB" dirty="0"/>
              <a:t>Jesus is doing what the Father does</a:t>
            </a:r>
          </a:p>
          <a:p>
            <a:pPr marR="0" lvl="2" rtl="0"/>
            <a:r>
              <a:rPr lang="en-GB" dirty="0"/>
              <a:t>He intervenes in a person’s life and changes their future</a:t>
            </a:r>
          </a:p>
          <a:p>
            <a:pPr marR="0" lvl="0" rtl="0"/>
            <a:r>
              <a:rPr lang="en-GB" dirty="0"/>
              <a:t>But He doesn’t heal everyone</a:t>
            </a:r>
          </a:p>
          <a:p>
            <a:pPr marR="0" lvl="1" rtl="0"/>
            <a:r>
              <a:rPr lang="en-GB" dirty="0"/>
              <a:t>So why does Jesus pick this person?</a:t>
            </a:r>
          </a:p>
        </p:txBody>
      </p:sp>
      <p:pic>
        <p:nvPicPr>
          <p:cNvPr id="7" name="Picture 6" descr="A person standing in front of a sunset&#10;&#10;Description automatically generated">
            <a:extLst>
              <a:ext uri="{FF2B5EF4-FFF2-40B4-BE49-F238E27FC236}">
                <a16:creationId xmlns:a16="http://schemas.microsoft.com/office/drawing/2014/main" id="{7B425C40-5731-4426-B4C7-D49E52FE5A5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73735" y="-1"/>
            <a:ext cx="3461659" cy="2307772"/>
          </a:xfrm>
          <a:prstGeom prst="rect">
            <a:avLst/>
          </a:prstGeom>
        </p:spPr>
      </p:pic>
      <p:pic>
        <p:nvPicPr>
          <p:cNvPr id="9" name="Picture 8" descr="A close up of a sign&#10;&#10;Description automatically generated">
            <a:extLst>
              <a:ext uri="{FF2B5EF4-FFF2-40B4-BE49-F238E27FC236}">
                <a16:creationId xmlns:a16="http://schemas.microsoft.com/office/drawing/2014/main" id="{D48C979F-C2F8-4178-A721-2DA197CD372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87731" y="4323805"/>
            <a:ext cx="2187455" cy="2191839"/>
          </a:xfrm>
          <a:prstGeom prst="rect">
            <a:avLst/>
          </a:prstGeom>
        </p:spPr>
      </p:pic>
    </p:spTree>
    <p:extLst>
      <p:ext uri="{BB962C8B-B14F-4D97-AF65-F5344CB8AC3E}">
        <p14:creationId xmlns:p14="http://schemas.microsoft.com/office/powerpoint/2010/main" val="52726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left)">
                                      <p:cBhvr>
                                        <p:cTn id="32" dur="500"/>
                                        <p:tgtEl>
                                          <p:spTgt spid="3">
                                            <p:txEl>
                                              <p:pRg st="3" end="3"/>
                                            </p:txEl>
                                          </p:spTgt>
                                        </p:tgtEl>
                                      </p:cBhvr>
                                    </p:animEffect>
                                  </p:childTnLst>
                                </p:cTn>
                              </p:par>
                            </p:childTnLst>
                          </p:cTn>
                        </p:par>
                        <p:par>
                          <p:cTn id="33" fill="hold">
                            <p:stCondLst>
                              <p:cond delay="500"/>
                            </p:stCondLst>
                            <p:childTnLst>
                              <p:par>
                                <p:cTn id="34" presetID="22" presetClass="entr" presetSubtype="4"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wipe(left)">
                                      <p:cBhvr>
                                        <p:cTn id="4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EC086-FE9F-4F3D-8DB1-EC814E068002}"/>
              </a:ext>
            </a:extLst>
          </p:cNvPr>
          <p:cNvSpPr>
            <a:spLocks noGrp="1"/>
          </p:cNvSpPr>
          <p:nvPr>
            <p:ph type="title"/>
          </p:nvPr>
        </p:nvSpPr>
        <p:spPr>
          <a:xfrm>
            <a:off x="4114800" y="445325"/>
            <a:ext cx="7589470" cy="1560716"/>
          </a:xfrm>
        </p:spPr>
        <p:txBody>
          <a:bodyPr/>
          <a:lstStyle/>
          <a:p>
            <a:pPr marR="0" rtl="0"/>
            <a:r>
              <a:rPr lang="en-GB" dirty="0"/>
              <a:t>God works on an individual level</a:t>
            </a:r>
          </a:p>
        </p:txBody>
      </p:sp>
      <p:sp>
        <p:nvSpPr>
          <p:cNvPr id="3" name="Text Placeholder 2">
            <a:extLst>
              <a:ext uri="{FF2B5EF4-FFF2-40B4-BE49-F238E27FC236}">
                <a16:creationId xmlns:a16="http://schemas.microsoft.com/office/drawing/2014/main" id="{41FD868D-E401-4A71-AE79-B179E32F255A}"/>
              </a:ext>
            </a:extLst>
          </p:cNvPr>
          <p:cNvSpPr>
            <a:spLocks noGrp="1"/>
          </p:cNvSpPr>
          <p:nvPr>
            <p:ph type="body" idx="1"/>
          </p:nvPr>
        </p:nvSpPr>
        <p:spPr/>
        <p:txBody>
          <a:bodyPr>
            <a:normAutofit fontScale="92500" lnSpcReduction="20000"/>
          </a:bodyPr>
          <a:lstStyle/>
          <a:p>
            <a:pPr marR="0" lvl="0" rtl="0"/>
            <a:r>
              <a:rPr lang="en-GB" dirty="0"/>
              <a:t>Jesus shows that God is a God of grace</a:t>
            </a:r>
          </a:p>
          <a:p>
            <a:pPr marR="0" lvl="1" rtl="0"/>
            <a:r>
              <a:rPr lang="en-GB" dirty="0"/>
              <a:t>Jesus calls him to stop falling short of God’s glory</a:t>
            </a:r>
          </a:p>
          <a:p>
            <a:pPr lvl="1"/>
            <a:r>
              <a:rPr lang="en-GB" dirty="0"/>
              <a:t>Jesus warns of consequences</a:t>
            </a:r>
          </a:p>
          <a:p>
            <a:pPr marR="0" lvl="0" rtl="0"/>
            <a:r>
              <a:rPr lang="en-GB" dirty="0"/>
              <a:t>God will call everyone to account</a:t>
            </a:r>
          </a:p>
          <a:p>
            <a:pPr marR="0" lvl="0" rtl="0"/>
            <a:r>
              <a:rPr lang="en-GB" dirty="0"/>
              <a:t>He wants to welcome you into glory forever</a:t>
            </a:r>
          </a:p>
          <a:p>
            <a:pPr marR="0" lvl="1" rtl="0"/>
            <a:r>
              <a:rPr lang="en-GB" dirty="0"/>
              <a:t>He has given you the opportunity to walk with Him through life</a:t>
            </a:r>
          </a:p>
          <a:p>
            <a:pPr marR="0" lvl="2" rtl="0"/>
            <a:r>
              <a:rPr lang="en-GB" dirty="0"/>
              <a:t>His hand is extended but you have to take it…</a:t>
            </a:r>
          </a:p>
        </p:txBody>
      </p:sp>
      <p:pic>
        <p:nvPicPr>
          <p:cNvPr id="5" name="Picture 4" descr="A person with a sunset in the background&#10;&#10;Description automatically generated">
            <a:extLst>
              <a:ext uri="{FF2B5EF4-FFF2-40B4-BE49-F238E27FC236}">
                <a16:creationId xmlns:a16="http://schemas.microsoft.com/office/drawing/2014/main" id="{48EE3584-2619-4DE3-8110-EBC9F6C4828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 y="0"/>
            <a:ext cx="3293897" cy="2194559"/>
          </a:xfrm>
          <a:prstGeom prst="rect">
            <a:avLst/>
          </a:prstGeom>
        </p:spPr>
      </p:pic>
    </p:spTree>
    <p:extLst>
      <p:ext uri="{BB962C8B-B14F-4D97-AF65-F5344CB8AC3E}">
        <p14:creationId xmlns:p14="http://schemas.microsoft.com/office/powerpoint/2010/main" val="239239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left)">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left)">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left)">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ipe(left)">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left)">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wipe(left)">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wipe(left)">
                                      <p:cBhvr>
                                        <p:cTn id="4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A43C1-6E11-49D7-A465-D8E17E3941E4}"/>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F2423A30-2150-42A1-B5C9-DC4B34E37636}"/>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608804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25FC1-0FCD-4F82-8A19-7C3CFC45EA08}"/>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0A978889-C7F9-4C37-BFAA-88328337C37B}"/>
              </a:ext>
            </a:extLst>
          </p:cNvPr>
          <p:cNvSpPr>
            <a:spLocks noGrp="1"/>
          </p:cNvSpPr>
          <p:nvPr>
            <p:ph type="body" idx="1"/>
          </p:nvPr>
        </p:nvSpPr>
        <p:spPr/>
        <p:txBody>
          <a:bodyPr/>
          <a:lstStyle/>
          <a:p>
            <a:endParaRPr lang="en-GB"/>
          </a:p>
        </p:txBody>
      </p:sp>
      <p:pic>
        <p:nvPicPr>
          <p:cNvPr id="7" name="Picture 6" descr="A group of people sitting at a stone wall&#10;&#10;Description automatically generated">
            <a:extLst>
              <a:ext uri="{FF2B5EF4-FFF2-40B4-BE49-F238E27FC236}">
                <a16:creationId xmlns:a16="http://schemas.microsoft.com/office/drawing/2014/main" id="{FF0D2CE4-3581-49D8-A5B6-CD924AE4CE50}"/>
              </a:ext>
            </a:extLst>
          </p:cNvPr>
          <p:cNvPicPr>
            <a:picLocks noChangeAspect="1"/>
          </p:cNvPicPr>
          <p:nvPr/>
        </p:nvPicPr>
        <p:blipFill rotWithShape="1">
          <a:blip r:embed="rId2">
            <a:extLst>
              <a:ext uri="{28A0092B-C50C-407E-A947-70E740481C1C}">
                <a14:useLocalDpi xmlns:a14="http://schemas.microsoft.com/office/drawing/2010/main" val="0"/>
              </a:ext>
            </a:extLst>
          </a:blip>
          <a:srcRect b="6250"/>
          <a:stretch/>
        </p:blipFill>
        <p:spPr>
          <a:xfrm>
            <a:off x="0" y="0"/>
            <a:ext cx="12192000" cy="6858000"/>
          </a:xfrm>
          <a:prstGeom prst="rect">
            <a:avLst/>
          </a:prstGeom>
        </p:spPr>
      </p:pic>
    </p:spTree>
    <p:extLst>
      <p:ext uri="{BB962C8B-B14F-4D97-AF65-F5344CB8AC3E}">
        <p14:creationId xmlns:p14="http://schemas.microsoft.com/office/powerpoint/2010/main" val="2683936554"/>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Feathered</Template>
  <TotalTime>1142</TotalTime>
  <Words>370</Words>
  <Application>Microsoft Office PowerPoint</Application>
  <PresentationFormat>Widescreen</PresentationFormat>
  <Paragraphs>44</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Century Schoolbook</vt:lpstr>
      <vt:lpstr>Corbel</vt:lpstr>
      <vt:lpstr>Feathered</vt:lpstr>
      <vt:lpstr>Encounters with Jesus</vt:lpstr>
      <vt:lpstr>Illness</vt:lpstr>
      <vt:lpstr>John 5</vt:lpstr>
      <vt:lpstr>The story</vt:lpstr>
      <vt:lpstr>God allows suffering</vt:lpstr>
      <vt:lpstr>God heals some</vt:lpstr>
      <vt:lpstr>God works on an individual level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Encounters with Jesus</dc:title>
  <dc:creator>Ron Day</dc:creator>
  <cp:lastModifiedBy>Ron Day</cp:lastModifiedBy>
  <cp:revision>43</cp:revision>
  <dcterms:created xsi:type="dcterms:W3CDTF">2019-08-30T09:04:40Z</dcterms:created>
  <dcterms:modified xsi:type="dcterms:W3CDTF">2019-11-10T08:54:57Z</dcterms:modified>
</cp:coreProperties>
</file>