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9" r:id="rId4"/>
  </p:sldMasterIdLst>
  <p:notesMasterIdLst>
    <p:notesMasterId r:id="rId15"/>
  </p:notesMasterIdLst>
  <p:sldIdLst>
    <p:sldId id="259" r:id="rId5"/>
    <p:sldId id="257" r:id="rId6"/>
    <p:sldId id="291" r:id="rId7"/>
    <p:sldId id="292" r:id="rId8"/>
    <p:sldId id="293" r:id="rId9"/>
    <p:sldId id="294" r:id="rId10"/>
    <p:sldId id="295" r:id="rId11"/>
    <p:sldId id="263" r:id="rId12"/>
    <p:sldId id="264" r:id="rId13"/>
    <p:sldId id="258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outlineView">
  <p:normalViewPr showOutlineIcons="0">
    <p:restoredLeft sz="34580" autoAdjust="0"/>
    <p:restoredTop sz="86410" autoAdjust="0"/>
  </p:normalViewPr>
  <p:slideViewPr>
    <p:cSldViewPr snapToGrid="0">
      <p:cViewPr varScale="1">
        <p:scale>
          <a:sx n="47" d="100"/>
          <a:sy n="47" d="100"/>
        </p:scale>
        <p:origin x="108" y="654"/>
      </p:cViewPr>
      <p:guideLst/>
    </p:cSldViewPr>
  </p:slideViewPr>
  <p:outlineViewPr>
    <p:cViewPr>
      <p:scale>
        <a:sx n="33" d="100"/>
        <a:sy n="33" d="100"/>
      </p:scale>
      <p:origin x="0" y="-4038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3C664F-5BEA-48CC-A4D3-EBC57995E737}" type="datetimeFigureOut">
              <a:rPr lang="en-GB" smtClean="0"/>
              <a:t>30/05/2020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731057-88E3-4F5F-A3C8-447831ACC3D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90059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731057-88E3-4F5F-A3C8-447831ACC3D0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25770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Title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2399" y="1964267"/>
            <a:ext cx="7197726" cy="2421464"/>
          </a:xfrm>
        </p:spPr>
        <p:txBody>
          <a:bodyPr anchor="b">
            <a:normAutofit/>
          </a:bodyPr>
          <a:lstStyle>
            <a:lvl1pPr algn="r">
              <a:defRPr sz="48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399" y="4385732"/>
            <a:ext cx="7197726" cy="1405467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32558" y="5870575"/>
            <a:ext cx="1600200" cy="377825"/>
          </a:xfrm>
        </p:spPr>
        <p:txBody>
          <a:bodyPr/>
          <a:lstStyle/>
          <a:p>
            <a:fld id="{60B66D9F-59AA-4CFD-A8B5-CC604C261418}" type="datetimeFigureOut">
              <a:rPr lang="en-GB" smtClean="0"/>
              <a:t>30/05/2020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62399" y="5870575"/>
            <a:ext cx="4893958" cy="377825"/>
          </a:xfr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08958" y="5870575"/>
            <a:ext cx="551167" cy="377825"/>
          </a:xfrm>
        </p:spPr>
        <p:txBody>
          <a:bodyPr/>
          <a:lstStyle/>
          <a:p>
            <a:fld id="{FE124E41-105F-4A34-8AF9-DB1506BDE6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432339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732865"/>
            <a:ext cx="1013142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1600" y="932112"/>
            <a:ext cx="8759827" cy="3164976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299603"/>
            <a:ext cx="10131427" cy="49371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66D9F-59AA-4CFD-A8B5-CC604C261418}" type="datetimeFigureOut">
              <a:rPr lang="en-GB" smtClean="0"/>
              <a:t>30/05/2020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24E41-105F-4A34-8AF9-DB1506BDE6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2420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3124199"/>
          </a:xfrm>
        </p:spPr>
        <p:txBody>
          <a:bodyPr anchor="ctr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66D9F-59AA-4CFD-A8B5-CC604C261418}" type="datetimeFigureOut">
              <a:rPr lang="en-GB" smtClean="0"/>
              <a:t>30/05/2020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24E41-105F-4A34-8AF9-DB1506BDE6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84712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97875" y="3352800"/>
            <a:ext cx="9339184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465" y="4343400"/>
            <a:ext cx="10152367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66D9F-59AA-4CFD-A8B5-CC604C261418}" type="datetimeFigureOut">
              <a:rPr lang="en-GB" smtClean="0"/>
              <a:t>30/05/2020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24E41-105F-4A34-8AF9-DB1506BDE6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126442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2" y="3308581"/>
            <a:ext cx="10131425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4777381"/>
            <a:ext cx="10131426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66D9F-59AA-4CFD-A8B5-CC604C261418}" type="datetimeFigureOut">
              <a:rPr lang="en-GB" smtClean="0"/>
              <a:t>30/05/2020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24E41-105F-4A34-8AF9-DB1506BDE6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850820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0" y="3886200"/>
            <a:ext cx="10135436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5200"/>
            <a:ext cx="10135436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66D9F-59AA-4CFD-A8B5-CC604C261418}" type="datetimeFigureOut">
              <a:rPr lang="en-GB" smtClean="0"/>
              <a:t>30/05/2020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24E41-105F-4A34-8AF9-DB1506BDE6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55529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1" y="3505200"/>
            <a:ext cx="10131428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66D9F-59AA-4CFD-A8B5-CC604C261418}" type="datetimeFigureOut">
              <a:rPr lang="en-GB" smtClean="0"/>
              <a:t>30/05/2020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24E41-105F-4A34-8AF9-DB1506BDE6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946012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66D9F-59AA-4CFD-A8B5-CC604C261418}" type="datetimeFigureOut">
              <a:rPr lang="en-GB" smtClean="0"/>
              <a:t>30/05/2020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24E41-105F-4A34-8AF9-DB1506BDE6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373495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8675" y="609599"/>
            <a:ext cx="2158552" cy="51816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7832116" cy="518160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66D9F-59AA-4CFD-A8B5-CC604C261418}" type="datetimeFigureOut">
              <a:rPr lang="en-GB" smtClean="0"/>
              <a:t>30/05/2020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24E41-105F-4A34-8AF9-DB1506BDE6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70350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E2E739DB-1CD2-4982-B0FE-54707C5D326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1635" y="0"/>
            <a:ext cx="12170365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10B8449-0243-4074-8BE2-9189670611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5801" y="0"/>
            <a:ext cx="10983685" cy="1456267"/>
          </a:xfrm>
        </p:spPr>
        <p:txBody>
          <a:bodyPr>
            <a:normAutofit/>
          </a:bodyPr>
          <a:lstStyle>
            <a:lvl1pPr>
              <a:defRPr sz="4800" b="1" cap="none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99A1FC8-1C09-4202-A05E-8F1BB865F3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1" y="1456267"/>
            <a:ext cx="10983685" cy="5165759"/>
          </a:xfrm>
        </p:spPr>
        <p:txBody>
          <a:bodyPr>
            <a:normAutofit/>
          </a:bodyPr>
          <a:lstStyle>
            <a:lvl1pPr>
              <a:defRPr sz="4400" b="1">
                <a:solidFill>
                  <a:schemeClr val="accent2">
                    <a:lumMod val="75000"/>
                  </a:schemeClr>
                </a:solidFill>
              </a:defRPr>
            </a:lvl1pPr>
            <a:lvl2pPr>
              <a:defRPr sz="4000" b="1">
                <a:solidFill>
                  <a:schemeClr val="accent5">
                    <a:lumMod val="75000"/>
                  </a:schemeClr>
                </a:solidFill>
              </a:defRPr>
            </a:lvl2pPr>
            <a:lvl3pPr>
              <a:defRPr sz="3600" b="1">
                <a:solidFill>
                  <a:schemeClr val="bg1"/>
                </a:solidFill>
              </a:defRPr>
            </a:lvl3pPr>
            <a:lvl4pPr>
              <a:defRPr sz="3200" b="1">
                <a:solidFill>
                  <a:srgbClr val="FF0000"/>
                </a:solidFill>
              </a:defRPr>
            </a:lvl4pPr>
            <a:lvl5pPr>
              <a:defRPr sz="32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82820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>
        <p:tmplLst>
          <p:tmpl lvl="1">
            <p:tnLst>
              <p:par>
                <p:cTn presetID="2" presetClass="entr" presetSubtype="4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66D9F-59AA-4CFD-A8B5-CC604C261418}" type="datetimeFigureOut">
              <a:rPr lang="en-GB" smtClean="0"/>
              <a:t>30/05/2020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24E41-105F-4A34-8AF9-DB1506BDE6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91365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308581"/>
            <a:ext cx="10131427" cy="1468800"/>
          </a:xfrm>
        </p:spPr>
        <p:txBody>
          <a:bodyPr anchor="b"/>
          <a:lstStyle>
            <a:lvl1pPr algn="l">
              <a:defRPr sz="40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7381"/>
            <a:ext cx="1013142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cap="all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66D9F-59AA-4CFD-A8B5-CC604C261418}" type="datetimeFigureOut">
              <a:rPr lang="en-GB" smtClean="0"/>
              <a:t>30/05/2020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24E41-105F-4A34-8AF9-DB1506BDE6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24007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2" y="2142067"/>
            <a:ext cx="4995334" cy="3649134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21895" y="2142067"/>
            <a:ext cx="4995332" cy="3649133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66D9F-59AA-4CFD-A8B5-CC604C261418}" type="datetimeFigureOut">
              <a:rPr lang="en-GB" smtClean="0"/>
              <a:t>30/05/2020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24E41-105F-4A34-8AF9-DB1506BDE6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16557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3670" y="2218267"/>
            <a:ext cx="470905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2870201"/>
            <a:ext cx="4996923" cy="292099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96003" y="2226734"/>
            <a:ext cx="4722813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23483" y="2870201"/>
            <a:ext cx="4995334" cy="292099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66D9F-59AA-4CFD-A8B5-CC604C261418}" type="datetimeFigureOut">
              <a:rPr lang="en-GB" smtClean="0"/>
              <a:t>30/05/2020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24E41-105F-4A34-8AF9-DB1506BDE6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5326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66D9F-59AA-4CFD-A8B5-CC604C261418}" type="datetimeFigureOut">
              <a:rPr lang="en-GB" smtClean="0"/>
              <a:t>30/05/2020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24E41-105F-4A34-8AF9-DB1506BDE6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32553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66D9F-59AA-4CFD-A8B5-CC604C261418}" type="datetimeFigureOut">
              <a:rPr lang="en-GB" smtClean="0"/>
              <a:t>30/05/2020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24E41-105F-4A34-8AF9-DB1506BDE6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01359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74333"/>
            <a:ext cx="3680885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8201" y="609601"/>
            <a:ext cx="6169026" cy="51816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445933"/>
            <a:ext cx="3680885" cy="1828800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66D9F-59AA-4CFD-A8B5-CC604C261418}" type="datetimeFigureOut">
              <a:rPr lang="en-GB" smtClean="0"/>
              <a:t>30/05/2020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24E41-105F-4A34-8AF9-DB1506BDE6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472960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600200"/>
            <a:ext cx="6164653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36253" y="914400"/>
            <a:ext cx="3280974" cy="4572000"/>
          </a:xfrm>
          <a:prstGeom prst="roundRect">
            <a:avLst>
              <a:gd name="adj" fmla="val 42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2971800"/>
            <a:ext cx="6164653" cy="1828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66D9F-59AA-4CFD-A8B5-CC604C261418}" type="datetimeFigureOut">
              <a:rPr lang="en-GB" smtClean="0"/>
              <a:t>30/05/2020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24E41-105F-4A34-8AF9-DB1506BDE6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62201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2142067"/>
            <a:ext cx="10131425" cy="3649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60B66D9F-59AA-4CFD-A8B5-CC604C261418}" type="datetimeFigureOut">
              <a:rPr lang="en-GB" smtClean="0"/>
              <a:t>30/05/2020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FE124E41-105F-4A34-8AF9-DB1506BDE6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985989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  <p:sldLayoutId id="2147483711" r:id="rId12"/>
    <p:sldLayoutId id="2147483712" r:id="rId13"/>
    <p:sldLayoutId id="2147483713" r:id="rId14"/>
    <p:sldLayoutId id="2147483714" r:id="rId15"/>
    <p:sldLayoutId id="2147483715" r:id="rId16"/>
    <p:sldLayoutId id="2147483716" r:id="rId17"/>
    <p:sldLayoutId id="2147483717" r:id="rId18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https://en.wikipedia.org/wiki/Austronesian_peoples" TargetMode="External"/><Relationship Id="rId13" Type="http://schemas.openxmlformats.org/officeDocument/2006/relationships/image" Target="../media/image11.jpg"/><Relationship Id="rId18" Type="http://schemas.openxmlformats.org/officeDocument/2006/relationships/hyperlink" Target="https://commons.wikimedia.org/wiki/File:Drunk_man_in_Saint_Petersburg,_Russia._During_the_White_Nights_in_Summer,_people_love_to_drink_and_to_party._Some_then_need_an_early_break._(32866545022).jpg" TargetMode="External"/><Relationship Id="rId26" Type="http://schemas.openxmlformats.org/officeDocument/2006/relationships/hyperlink" Target="http://commons.wikimedia.org/wiki/File:People_hugging_in_the_beach.jpg" TargetMode="External"/><Relationship Id="rId3" Type="http://schemas.openxmlformats.org/officeDocument/2006/relationships/image" Target="../media/image6.jpg"/><Relationship Id="rId21" Type="http://schemas.openxmlformats.org/officeDocument/2006/relationships/image" Target="../media/image15.jpg"/><Relationship Id="rId7" Type="http://schemas.openxmlformats.org/officeDocument/2006/relationships/image" Target="../media/image8.jpg"/><Relationship Id="rId12" Type="http://schemas.openxmlformats.org/officeDocument/2006/relationships/hyperlink" Target="https://en.wikipedia.org/wiki/Tamang_people" TargetMode="External"/><Relationship Id="rId17" Type="http://schemas.openxmlformats.org/officeDocument/2006/relationships/image" Target="../media/image13.jpeg"/><Relationship Id="rId25" Type="http://schemas.openxmlformats.org/officeDocument/2006/relationships/image" Target="../media/image17.jpg"/><Relationship Id="rId2" Type="http://schemas.openxmlformats.org/officeDocument/2006/relationships/notesSlide" Target="../notesSlides/notesSlide1.xml"/><Relationship Id="rId16" Type="http://schemas.openxmlformats.org/officeDocument/2006/relationships/hyperlink" Target="http://eea.europa.eu/soer-2015/synthesis/report/5-riskstohealth" TargetMode="External"/><Relationship Id="rId20" Type="http://schemas.openxmlformats.org/officeDocument/2006/relationships/hyperlink" Target="http://commons.wikimedia.org/wiki/File:Three_running_people.JPG" TargetMode="External"/><Relationship Id="rId1" Type="http://schemas.openxmlformats.org/officeDocument/2006/relationships/slideLayout" Target="../slideLayouts/slideLayout18.xml"/><Relationship Id="rId6" Type="http://schemas.openxmlformats.org/officeDocument/2006/relationships/hyperlink" Target="https://pixabay.com/en/people-woman-cold-weather-snow-2593377/" TargetMode="External"/><Relationship Id="rId11" Type="http://schemas.openxmlformats.org/officeDocument/2006/relationships/image" Target="../media/image10.JPG"/><Relationship Id="rId24" Type="http://schemas.openxmlformats.org/officeDocument/2006/relationships/hyperlink" Target="http://scienceblog.cancerresearchuk.org/2015/07/15/working-together-to-beat-cancer-in-young-people/" TargetMode="External"/><Relationship Id="rId5" Type="http://schemas.openxmlformats.org/officeDocument/2006/relationships/image" Target="../media/image7.jpg"/><Relationship Id="rId15" Type="http://schemas.openxmlformats.org/officeDocument/2006/relationships/image" Target="../media/image12.png"/><Relationship Id="rId23" Type="http://schemas.openxmlformats.org/officeDocument/2006/relationships/image" Target="../media/image16.jpg"/><Relationship Id="rId10" Type="http://schemas.openxmlformats.org/officeDocument/2006/relationships/hyperlink" Target="https://en.wikipedia.org/wiki/Siwis" TargetMode="External"/><Relationship Id="rId19" Type="http://schemas.openxmlformats.org/officeDocument/2006/relationships/image" Target="../media/image14.JPG"/><Relationship Id="rId4" Type="http://schemas.openxmlformats.org/officeDocument/2006/relationships/hyperlink" Target="https://commons.wikimedia.org/wiki/File:People_in_Manning_Park,_Fremantle,_Western_Australia.jpg" TargetMode="External"/><Relationship Id="rId9" Type="http://schemas.openxmlformats.org/officeDocument/2006/relationships/image" Target="../media/image9.jpg"/><Relationship Id="rId14" Type="http://schemas.openxmlformats.org/officeDocument/2006/relationships/hyperlink" Target="https://www.lifewire.com/google-people-search-3482686" TargetMode="External"/><Relationship Id="rId22" Type="http://schemas.openxmlformats.org/officeDocument/2006/relationships/hyperlink" Target="https://en.m.wikipedia.org/wiki/Felipe_Rose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4EE844B-0A48-41BA-8C83-18D11550AC2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878" b="94737" l="5402" r="95568">
                        <a14:foregroundMark x1="8310" y1="13573" x2="5402" y2="28532"/>
                        <a14:foregroundMark x1="5402" y1="28532" x2="13296" y2="29917"/>
                        <a14:foregroundMark x1="8310" y1="14681" x2="24238" y2="9418"/>
                        <a14:foregroundMark x1="24238" y1="9418" x2="33518" y2="9972"/>
                        <a14:foregroundMark x1="40859" y1="12188" x2="48753" y2="6925"/>
                        <a14:foregroundMark x1="48753" y1="6925" x2="57341" y2="6094"/>
                        <a14:foregroundMark x1="57341" y1="6094" x2="74654" y2="8310"/>
                        <a14:foregroundMark x1="74654" y1="8310" x2="87535" y2="27701"/>
                        <a14:foregroundMark x1="87535" y1="27701" x2="92244" y2="21607"/>
                        <a14:foregroundMark x1="49446" y1="18837" x2="42659" y2="25762"/>
                        <a14:foregroundMark x1="42659" y1="25762" x2="40166" y2="41274"/>
                        <a14:foregroundMark x1="40166" y1="41274" x2="40305" y2="72299"/>
                        <a14:foregroundMark x1="40305" y1="72299" x2="41413" y2="80332"/>
                        <a14:foregroundMark x1="53601" y1="94183" x2="62327" y2="94737"/>
                        <a14:foregroundMark x1="62327" y1="94737" x2="65651" y2="92798"/>
                        <a14:foregroundMark x1="52632" y1="2493" x2="60249" y2="4986"/>
                        <a14:foregroundMark x1="60249" y1="4986" x2="68283" y2="3324"/>
                        <a14:foregroundMark x1="68283" y1="3324" x2="60388" y2="1662"/>
                        <a14:foregroundMark x1="60388" y1="1662" x2="52632" y2="4155"/>
                        <a14:foregroundMark x1="52632" y1="4155" x2="52632" y2="4432"/>
                        <a14:foregroundMark x1="95568" y1="24654" x2="95568" y2="24654"/>
                      </a14:backgroundRemoval>
                    </a14:imgEffect>
                  </a14:imgLayer>
                </a14:imgProps>
              </a:ext>
            </a:extLst>
          </a:blip>
          <a:srcRect l="11358" t="277" r="-1" b="-1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5DC997E-91E8-45E5-B29D-7BB363396F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2" name="Freeform 5">
            <a:extLst>
              <a:ext uri="{FF2B5EF4-FFF2-40B4-BE49-F238E27FC236}">
                <a16:creationId xmlns:a16="http://schemas.microsoft.com/office/drawing/2014/main" id="{29E3F1F7-82C5-44BF-9A2E-4F4DA1D590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5827529" y="660400"/>
            <a:ext cx="6381405" cy="6214533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bg1">
              <a:alpha val="60000"/>
            </a:schemeClr>
          </a:solidFill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14" name="Freeform 14">
            <a:extLst>
              <a:ext uri="{FF2B5EF4-FFF2-40B4-BE49-F238E27FC236}">
                <a16:creationId xmlns:a16="http://schemas.microsoft.com/office/drawing/2014/main" id="{FE24DEC4-3935-490A-9B9A-82FDAFBE1D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81603" y="104899"/>
            <a:ext cx="6896713" cy="6005491"/>
          </a:xfrm>
          <a:custGeom>
            <a:avLst/>
            <a:gdLst>
              <a:gd name="connsiteX0" fmla="*/ 3912717 w 6896713"/>
              <a:gd name="connsiteY0" fmla="*/ 0 h 6005491"/>
              <a:gd name="connsiteX1" fmla="*/ 6679426 w 6896713"/>
              <a:gd name="connsiteY1" fmla="*/ 1146008 h 6005491"/>
              <a:gd name="connsiteX2" fmla="*/ 6896713 w 6896713"/>
              <a:gd name="connsiteY2" fmla="*/ 1385085 h 6005491"/>
              <a:gd name="connsiteX3" fmla="*/ 6896713 w 6896713"/>
              <a:gd name="connsiteY3" fmla="*/ 1431256 h 6005491"/>
              <a:gd name="connsiteX4" fmla="*/ 6657442 w 6896713"/>
              <a:gd name="connsiteY4" fmla="*/ 1167992 h 6005491"/>
              <a:gd name="connsiteX5" fmla="*/ 3912717 w 6896713"/>
              <a:gd name="connsiteY5" fmla="*/ 31089 h 6005491"/>
              <a:gd name="connsiteX6" fmla="*/ 31089 w 6896713"/>
              <a:gd name="connsiteY6" fmla="*/ 3912717 h 6005491"/>
              <a:gd name="connsiteX7" fmla="*/ 593046 w 6896713"/>
              <a:gd name="connsiteY7" fmla="*/ 5925483 h 6005491"/>
              <a:gd name="connsiteX8" fmla="*/ 633874 w 6896713"/>
              <a:gd name="connsiteY8" fmla="*/ 5989169 h 6005491"/>
              <a:gd name="connsiteX9" fmla="*/ 607415 w 6896713"/>
              <a:gd name="connsiteY9" fmla="*/ 6005491 h 6005491"/>
              <a:gd name="connsiteX10" fmla="*/ 566458 w 6896713"/>
              <a:gd name="connsiteY10" fmla="*/ 5941603 h 6005491"/>
              <a:gd name="connsiteX11" fmla="*/ 0 w 6896713"/>
              <a:gd name="connsiteY11" fmla="*/ 3912717 h 6005491"/>
              <a:gd name="connsiteX12" fmla="*/ 3912717 w 6896713"/>
              <a:gd name="connsiteY12" fmla="*/ 0 h 60054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896713" h="6005491">
                <a:moveTo>
                  <a:pt x="3912717" y="0"/>
                </a:moveTo>
                <a:cubicBezTo>
                  <a:pt x="4993184" y="0"/>
                  <a:pt x="5971363" y="437946"/>
                  <a:pt x="6679426" y="1146008"/>
                </a:cubicBezTo>
                <a:lnTo>
                  <a:pt x="6896713" y="1385085"/>
                </a:lnTo>
                <a:lnTo>
                  <a:pt x="6896713" y="1431256"/>
                </a:lnTo>
                <a:lnTo>
                  <a:pt x="6657442" y="1167992"/>
                </a:lnTo>
                <a:cubicBezTo>
                  <a:pt x="5955006" y="465555"/>
                  <a:pt x="4984599" y="31089"/>
                  <a:pt x="3912717" y="31089"/>
                </a:cubicBezTo>
                <a:cubicBezTo>
                  <a:pt x="1768953" y="31089"/>
                  <a:pt x="31089" y="1768953"/>
                  <a:pt x="31089" y="3912717"/>
                </a:cubicBezTo>
                <a:cubicBezTo>
                  <a:pt x="31089" y="4649636"/>
                  <a:pt x="236442" y="5338592"/>
                  <a:pt x="593046" y="5925483"/>
                </a:cubicBezTo>
                <a:lnTo>
                  <a:pt x="633874" y="5989169"/>
                </a:lnTo>
                <a:lnTo>
                  <a:pt x="607415" y="6005491"/>
                </a:lnTo>
                <a:lnTo>
                  <a:pt x="566458" y="5941603"/>
                </a:lnTo>
                <a:cubicBezTo>
                  <a:pt x="206998" y="5350013"/>
                  <a:pt x="0" y="4655538"/>
                  <a:pt x="0" y="3912717"/>
                </a:cubicBezTo>
                <a:cubicBezTo>
                  <a:pt x="0" y="1751783"/>
                  <a:pt x="1751783" y="0"/>
                  <a:pt x="3912717" y="0"/>
                </a:cubicBezTo>
                <a:close/>
              </a:path>
            </a:pathLst>
          </a:custGeom>
          <a:solidFill>
            <a:srgbClr val="FFFFFF">
              <a:alpha val="4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0A40999-08A6-49CD-96F1-AD05CCF0752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646333" y="4851399"/>
            <a:ext cx="4513792" cy="1543628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GB" sz="2000" cap="none" dirty="0"/>
              <a:t>The Letter Of James</a:t>
            </a:r>
          </a:p>
          <a:p>
            <a:pPr>
              <a:lnSpc>
                <a:spcPct val="90000"/>
              </a:lnSpc>
            </a:pPr>
            <a:r>
              <a:rPr lang="en-GB" sz="2000" cap="none" dirty="0"/>
              <a:t>6 Your impartiality brings life</a:t>
            </a:r>
          </a:p>
          <a:p>
            <a:pPr>
              <a:lnSpc>
                <a:spcPct val="90000"/>
              </a:lnSpc>
            </a:pPr>
            <a:r>
              <a:rPr lang="en-GB" sz="2000" cap="none" dirty="0"/>
              <a:t>2:1-7</a:t>
            </a:r>
            <a:endParaRPr lang="en-GB" sz="480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D380512-9822-4A78-8402-B9F4B767A8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646333" y="2032000"/>
            <a:ext cx="4513792" cy="2819398"/>
          </a:xfrm>
        </p:spPr>
        <p:txBody>
          <a:bodyPr>
            <a:normAutofit/>
          </a:bodyPr>
          <a:lstStyle/>
          <a:p>
            <a:r>
              <a:rPr lang="en-GB" b="1" dirty="0"/>
              <a:t>Faith in the Pressure Cooker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4C153385-0067-47AC-A00C-A183959AAF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516018" y="331504"/>
            <a:ext cx="6675982" cy="5235326"/>
            <a:chOff x="5516018" y="331504"/>
            <a:chExt cx="6675982" cy="5235326"/>
          </a:xfrm>
        </p:grpSpPr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4BA0F6A4-EC3D-4375-8369-A49E776215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66830" y="33150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608CC9D2-5AE5-4D4A-991A-63FAD7FC05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20000" flipH="1">
              <a:off x="9408861" y="3383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B3562A48-04C8-4BB7-BFCF-B7AA157E0C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40000" flipH="1">
              <a:off x="9551700" y="34763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B131643E-A75C-42ED-B1F2-3EFC380818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360000" flipH="1">
              <a:off x="9688748" y="36808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F30D0823-7666-43E4-BABF-0FF80EAB3C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540000" flipH="1">
              <a:off x="9824866" y="38922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E17EFD38-C60C-47FB-9ED6-95F9ADE505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660000" flipH="1">
              <a:off x="9966867" y="41754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DE6389FC-4D09-4711-8354-194B1FA58C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780000" flipH="1">
              <a:off x="10104425" y="4458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5A9DCEE3-0437-406A-982D-C4FCDBF5BD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900000" flipH="1">
              <a:off x="10240513" y="47948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1DC2FB4E-25B6-4288-9678-80F0A5A29D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080000" flipH="1">
              <a:off x="10373882" y="52435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EC45991C-A12F-4FF2-BCB7-EE206CDE44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200000" flipH="1">
              <a:off x="10505632" y="5706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1FCFDFAA-1BD3-44D8-B9BA-666D12A7AA1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320000" flipH="1">
              <a:off x="10637382" y="62134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33BCED90-9A4B-4ACD-BEC9-6D36A10D3F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440000" flipH="1">
              <a:off x="10760965" y="69043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1F2C3D01-DEF7-4329-A23A-C52039B361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620000" flipH="1">
              <a:off x="10888991" y="7550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0F93DAEB-4AE2-4D1C-A5AD-31F3BBCF65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740000" flipH="1">
              <a:off x="11010193" y="81974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52459156-1128-46A2-80D8-3CC3CF8A12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860000" flipH="1">
              <a:off x="11129014" y="89566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7FC30E3E-7FEE-47C8-988E-6CDBC4E8AE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980000" flipH="1">
              <a:off x="11249872" y="9680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B2514B95-2033-41DE-B4DA-5859CFA3AA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160000" flipH="1">
              <a:off x="11366875" y="104808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410192DC-9396-44CC-9EC7-CA64103CC6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280000" flipH="1">
              <a:off x="11474058" y="113152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D7A3434C-163A-474C-9A1E-C0575F8341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400000" flipH="1">
              <a:off x="11583303" y="122179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61EC8EF0-1030-4EE1-A9D2-41318351F4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520000" flipH="1">
              <a:off x="11685344" y="132177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5C2D3842-C6C1-4129-AB5F-FDE8EF93DF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700000" flipH="1">
              <a:off x="11787704" y="141763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F2AABE55-A01B-4E66-AE60-FD6965DA8C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820000" flipH="1">
              <a:off x="11880859" y="151793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1D5443D6-B8B7-40A0-A7C2-B9CBD29DCF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940000" flipH="1">
              <a:off x="11969252" y="162743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891C6E73-4505-42EF-B2C2-0B50FFC5C9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3060000" flipH="1">
              <a:off x="12062016" y="173601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D28D720D-6D18-40FA-826B-38A5C856DB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2074680" y="1910249"/>
              <a:ext cx="117320" cy="82912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827EE5E0-C500-4B7A-B0DD-48FAA6F6FA6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2149943" y="2083594"/>
              <a:ext cx="39676" cy="21436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75E42D86-C838-4F07-BC43-C2DD34772C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80000" flipH="1">
              <a:off x="9127990" y="33425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92B9C60C-0A6E-4D4A-A0F0-E84D2AEB66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00000" flipH="1">
              <a:off x="8987576" y="33663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9C9DA465-8E22-44EF-B531-94C2D662D5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20000" flipH="1">
              <a:off x="8844859" y="35117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F89C6E86-D7FC-40AD-AEBF-AF5C27934D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40000" flipH="1">
              <a:off x="8706904" y="3657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5DA234AE-AF17-458E-AA17-53BE56D835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720000" flipH="1">
              <a:off x="8568008" y="3878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4660918D-5E0F-45A9-9FD0-89C5CA6272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840000" flipH="1">
              <a:off x="8429112" y="41006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6EB037C6-E924-48EF-A4F4-790C510A01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960000" flipH="1">
              <a:off x="8294968" y="4462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B40141FE-DC47-4AA9-90E7-103F5151F0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080000" flipH="1">
              <a:off x="8160824" y="48237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907470D1-2E5F-4183-BF28-44DCBBD2AF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260000" flipH="1">
              <a:off x="8027689" y="53184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EFDEC70A-D277-486F-A1CC-85AEB68879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380000" flipH="1">
              <a:off x="7894554" y="58132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0C13BAA4-A9CB-4A59-9834-7D1310C90A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500000" flipH="1">
              <a:off x="7761419" y="63079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>
              <a:extLst>
                <a:ext uri="{FF2B5EF4-FFF2-40B4-BE49-F238E27FC236}">
                  <a16:creationId xmlns:a16="http://schemas.microsoft.com/office/drawing/2014/main" id="{EB1BE7AF-CF4C-49EF-ACE0-5883791ED4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620000" flipH="1">
              <a:off x="7636645" y="68980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22C78C90-96A9-4ECC-9766-72AB4F0E2F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800000" flipH="1">
              <a:off x="7511871" y="75119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910ABB31-0D18-4DCB-B062-564E7536F8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920000" flipH="1">
              <a:off x="7387899" y="81977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E7194C73-387B-4358-B0BA-ECA1E857C0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040000" flipH="1">
              <a:off x="7268530" y="89316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4CD1E86B-7922-4B39-A82F-256496F935B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160000" flipH="1">
              <a:off x="7152030" y="97658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AB8A26D4-67E3-4523-B093-084F26D01D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340000" flipH="1">
              <a:off x="7041695" y="106002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id="{765D1457-3E82-4A4F-97DC-15CD6DFFCD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460000" flipH="1">
              <a:off x="6931360" y="114346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4D2E2B16-7FF9-4A07-8BDA-C4BF36A675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580000" flipH="1">
              <a:off x="6819070" y="123586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37D2EB84-4F9A-4C93-99C8-696BF21B17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700000" flipH="1">
              <a:off x="6721359" y="133274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D4E3C0B3-2D77-447B-9E45-0105136194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880000" flipH="1">
              <a:off x="6617467" y="14294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EF228495-2087-440A-94A3-4A5DDF9E7C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000000" flipH="1">
              <a:off x="6520032" y="152728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2FF25DC1-A788-4DAF-99B2-B961B12DFC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120000" flipH="1">
              <a:off x="6429579" y="164161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>
              <a:extLst>
                <a:ext uri="{FF2B5EF4-FFF2-40B4-BE49-F238E27FC236}">
                  <a16:creationId xmlns:a16="http://schemas.microsoft.com/office/drawing/2014/main" id="{25E50650-AC5D-4F3D-B199-B6F4B76228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240000" flipH="1">
              <a:off x="6340532" y="17504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>
              <a:extLst>
                <a:ext uri="{FF2B5EF4-FFF2-40B4-BE49-F238E27FC236}">
                  <a16:creationId xmlns:a16="http://schemas.microsoft.com/office/drawing/2014/main" id="{53CE8F62-78D6-49C0-A23B-5EB2ED97E88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420000" flipH="1">
              <a:off x="6261757" y="18601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>
              <a:extLst>
                <a:ext uri="{FF2B5EF4-FFF2-40B4-BE49-F238E27FC236}">
                  <a16:creationId xmlns:a16="http://schemas.microsoft.com/office/drawing/2014/main" id="{D203418E-8DE8-4DD9-8605-5198B3939C9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540000" flipH="1">
              <a:off x="6184144" y="19796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>
              <a:extLst>
                <a:ext uri="{FF2B5EF4-FFF2-40B4-BE49-F238E27FC236}">
                  <a16:creationId xmlns:a16="http://schemas.microsoft.com/office/drawing/2014/main" id="{54435AE3-219D-4D75-B571-053BE7B968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660000" flipH="1">
              <a:off x="6106531" y="209906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>
              <a:extLst>
                <a:ext uri="{FF2B5EF4-FFF2-40B4-BE49-F238E27FC236}">
                  <a16:creationId xmlns:a16="http://schemas.microsoft.com/office/drawing/2014/main" id="{29C1BDBB-87E1-4859-BEAB-508988BC28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780000" flipH="1">
              <a:off x="6043206" y="222255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>
              <a:extLst>
                <a:ext uri="{FF2B5EF4-FFF2-40B4-BE49-F238E27FC236}">
                  <a16:creationId xmlns:a16="http://schemas.microsoft.com/office/drawing/2014/main" id="{491A7E33-C441-4FD9-80D5-1F1FCBAD4F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960000" flipH="1">
              <a:off x="5978913" y="234430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>
              <a:extLst>
                <a:ext uri="{FF2B5EF4-FFF2-40B4-BE49-F238E27FC236}">
                  <a16:creationId xmlns:a16="http://schemas.microsoft.com/office/drawing/2014/main" id="{821C4928-A592-4D20-A610-B17CF33CC5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080000" flipH="1">
              <a:off x="5912438" y="24706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>
              <a:extLst>
                <a:ext uri="{FF2B5EF4-FFF2-40B4-BE49-F238E27FC236}">
                  <a16:creationId xmlns:a16="http://schemas.microsoft.com/office/drawing/2014/main" id="{2E21C953-1D10-493B-9600-F4583FEA3D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200000" flipH="1">
              <a:off x="5858875" y="260092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>
              <a:extLst>
                <a:ext uri="{FF2B5EF4-FFF2-40B4-BE49-F238E27FC236}">
                  <a16:creationId xmlns:a16="http://schemas.microsoft.com/office/drawing/2014/main" id="{D9B176B6-0CAB-4B72-9AE3-0ED9C43147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320000" flipH="1">
              <a:off x="5808182" y="273404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>
              <a:extLst>
                <a:ext uri="{FF2B5EF4-FFF2-40B4-BE49-F238E27FC236}">
                  <a16:creationId xmlns:a16="http://schemas.microsoft.com/office/drawing/2014/main" id="{3A2D07DA-64DF-4558-A731-76395C4248E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500000" flipH="1">
              <a:off x="5773263" y="286686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>
              <a:extLst>
                <a:ext uri="{FF2B5EF4-FFF2-40B4-BE49-F238E27FC236}">
                  <a16:creationId xmlns:a16="http://schemas.microsoft.com/office/drawing/2014/main" id="{1D995C63-8837-4236-85A5-47F4619814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620000" flipH="1">
              <a:off x="5735963" y="300206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>
              <a:extLst>
                <a:ext uri="{FF2B5EF4-FFF2-40B4-BE49-F238E27FC236}">
                  <a16:creationId xmlns:a16="http://schemas.microsoft.com/office/drawing/2014/main" id="{EC568555-5771-4448-ACF6-C46680422F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740000" flipH="1">
              <a:off x="5700105" y="313891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>
              <a:extLst>
                <a:ext uri="{FF2B5EF4-FFF2-40B4-BE49-F238E27FC236}">
                  <a16:creationId xmlns:a16="http://schemas.microsoft.com/office/drawing/2014/main" id="{ED65886C-2A54-451E-846F-D601007391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860000" flipH="1">
              <a:off x="5665939" y="327548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>
              <a:extLst>
                <a:ext uri="{FF2B5EF4-FFF2-40B4-BE49-F238E27FC236}">
                  <a16:creationId xmlns:a16="http://schemas.microsoft.com/office/drawing/2014/main" id="{EB6E7526-C1A6-4B3D-80BB-CD1035662E5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040000" flipH="1">
              <a:off x="5644476" y="341425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>
              <a:extLst>
                <a:ext uri="{FF2B5EF4-FFF2-40B4-BE49-F238E27FC236}">
                  <a16:creationId xmlns:a16="http://schemas.microsoft.com/office/drawing/2014/main" id="{34A816D2-51DD-4010-A8AB-ACCA647272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160000" flipH="1">
              <a:off x="5626530" y="35546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>
              <a:extLst>
                <a:ext uri="{FF2B5EF4-FFF2-40B4-BE49-F238E27FC236}">
                  <a16:creationId xmlns:a16="http://schemas.microsoft.com/office/drawing/2014/main" id="{5BDE9860-8624-4A18-963D-0D7B72F5F9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280000" flipH="1">
              <a:off x="5616429" y="369183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>
              <a:extLst>
                <a:ext uri="{FF2B5EF4-FFF2-40B4-BE49-F238E27FC236}">
                  <a16:creationId xmlns:a16="http://schemas.microsoft.com/office/drawing/2014/main" id="{B2F8B616-93E7-4D70-BB6D-AFEEB6ABDF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400000" flipH="1">
              <a:off x="5611319" y="38353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>
              <a:extLst>
                <a:ext uri="{FF2B5EF4-FFF2-40B4-BE49-F238E27FC236}">
                  <a16:creationId xmlns:a16="http://schemas.microsoft.com/office/drawing/2014/main" id="{2865103C-E649-4090-9F77-FA1450BBF9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580000" flipH="1">
              <a:off x="5608540" y="397572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>
              <a:extLst>
                <a:ext uri="{FF2B5EF4-FFF2-40B4-BE49-F238E27FC236}">
                  <a16:creationId xmlns:a16="http://schemas.microsoft.com/office/drawing/2014/main" id="{F30B127E-DDF0-43D6-BCF0-A34A129F2AE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700000" flipH="1">
              <a:off x="5605761" y="41160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>
              <a:extLst>
                <a:ext uri="{FF2B5EF4-FFF2-40B4-BE49-F238E27FC236}">
                  <a16:creationId xmlns:a16="http://schemas.microsoft.com/office/drawing/2014/main" id="{763DEC76-6D7C-4EC9-9479-9BA303084C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820000" flipH="1">
              <a:off x="5624195" y="425421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>
              <a:extLst>
                <a:ext uri="{FF2B5EF4-FFF2-40B4-BE49-F238E27FC236}">
                  <a16:creationId xmlns:a16="http://schemas.microsoft.com/office/drawing/2014/main" id="{91046006-1F08-48FC-8C33-1FBCD746B5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940000" flipH="1">
              <a:off x="5642629" y="439235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>
              <a:extLst>
                <a:ext uri="{FF2B5EF4-FFF2-40B4-BE49-F238E27FC236}">
                  <a16:creationId xmlns:a16="http://schemas.microsoft.com/office/drawing/2014/main" id="{112BC848-F852-4821-BD39-74F23CB245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120000" flipH="1">
              <a:off x="5654818" y="453638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>
              <a:extLst>
                <a:ext uri="{FF2B5EF4-FFF2-40B4-BE49-F238E27FC236}">
                  <a16:creationId xmlns:a16="http://schemas.microsoft.com/office/drawing/2014/main" id="{E40B830F-4B37-432C-9692-37355683EC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240000" flipH="1">
              <a:off x="5684446" y="467136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>
              <a:extLst>
                <a:ext uri="{FF2B5EF4-FFF2-40B4-BE49-F238E27FC236}">
                  <a16:creationId xmlns:a16="http://schemas.microsoft.com/office/drawing/2014/main" id="{328E0FD5-DAEC-4B0C-B621-AF398EADBE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360000" flipH="1">
              <a:off x="5714074" y="480873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>
              <a:extLst>
                <a:ext uri="{FF2B5EF4-FFF2-40B4-BE49-F238E27FC236}">
                  <a16:creationId xmlns:a16="http://schemas.microsoft.com/office/drawing/2014/main" id="{EB8132E2-62A8-4DE4-A739-1E92E44CB6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480000" flipH="1">
              <a:off x="5748464" y="49484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Straight Connector 90">
              <a:extLst>
                <a:ext uri="{FF2B5EF4-FFF2-40B4-BE49-F238E27FC236}">
                  <a16:creationId xmlns:a16="http://schemas.microsoft.com/office/drawing/2014/main" id="{3188611A-1619-4045-8F90-A26CEF90F7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660000" flipH="1">
              <a:off x="5792091" y="507760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Straight Connector 91">
              <a:extLst>
                <a:ext uri="{FF2B5EF4-FFF2-40B4-BE49-F238E27FC236}">
                  <a16:creationId xmlns:a16="http://schemas.microsoft.com/office/drawing/2014/main" id="{AF955B63-217E-4A90-A91D-BF4C1CEB58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780000" flipH="1">
              <a:off x="5847441" y="52112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Straight Connector 92">
              <a:extLst>
                <a:ext uri="{FF2B5EF4-FFF2-40B4-BE49-F238E27FC236}">
                  <a16:creationId xmlns:a16="http://schemas.microsoft.com/office/drawing/2014/main" id="{1D0A22D7-81E4-45C0-AA4A-F7FE2D2EEA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900000" flipH="1">
              <a:off x="5900410" y="534245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Straight Connector 93">
              <a:extLst>
                <a:ext uri="{FF2B5EF4-FFF2-40B4-BE49-F238E27FC236}">
                  <a16:creationId xmlns:a16="http://schemas.microsoft.com/office/drawing/2014/main" id="{AD7859E1-230D-4E63-BE0C-CE9C28F9CC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7020000" flipH="1">
              <a:off x="5955760" y="547369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Rectangle 4">
            <a:extLst>
              <a:ext uri="{FF2B5EF4-FFF2-40B4-BE49-F238E27FC236}">
                <a16:creationId xmlns:a16="http://schemas.microsoft.com/office/drawing/2014/main" id="{71042F79-8B39-429B-8777-B7A975455BB7}"/>
              </a:ext>
            </a:extLst>
          </p:cNvPr>
          <p:cNvSpPr/>
          <p:nvPr/>
        </p:nvSpPr>
        <p:spPr>
          <a:xfrm>
            <a:off x="20" y="6172201"/>
            <a:ext cx="12191980" cy="685799"/>
          </a:xfrm>
          <a:prstGeom prst="rect">
            <a:avLst/>
          </a:prstGeom>
          <a:solidFill>
            <a:srgbClr val="000000">
              <a:alpha val="50000"/>
            </a:srgbClr>
          </a:solidFill>
          <a:ln>
            <a:noFill/>
          </a:ln>
        </p:spPr>
        <p:txBody>
          <a:bodyPr wrap="square" lIns="91440" tIns="45720" rIns="91440" bIns="45720">
            <a:normAutofit/>
            <a:scene3d>
              <a:camera prst="isometricOffAxis1Right"/>
              <a:lightRig rig="threePt" dir="t"/>
            </a:scene3d>
          </a:bodyPr>
          <a:lstStyle/>
          <a:p>
            <a:pPr algn="ctr">
              <a:spcAft>
                <a:spcPts val="600"/>
              </a:spcAft>
            </a:pPr>
            <a:r>
              <a:rPr lang="en-US" sz="1400" b="1" cap="none" spc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rgbClr val="FF0000">
                      <a:alpha val="40000"/>
                    </a:srgbClr>
                  </a:glow>
                </a:effectLst>
              </a:rPr>
              <a:t>Faith</a:t>
            </a:r>
          </a:p>
        </p:txBody>
      </p:sp>
    </p:spTree>
    <p:extLst>
      <p:ext uri="{BB962C8B-B14F-4D97-AF65-F5344CB8AC3E}">
        <p14:creationId xmlns:p14="http://schemas.microsoft.com/office/powerpoint/2010/main" val="1317926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 descr="A person standing on a lush green field&#10;&#10;Description automatically generated">
            <a:extLst>
              <a:ext uri="{FF2B5EF4-FFF2-40B4-BE49-F238E27FC236}">
                <a16:creationId xmlns:a16="http://schemas.microsoft.com/office/drawing/2014/main" id="{F1D422BF-0E3C-4D0B-98D6-C4ADC41D9B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3330604" y="-6575"/>
            <a:ext cx="4533927" cy="682756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2DA1CAE-A416-45D5-8A90-2C48EEC96F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 This week’s challenge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8601A8C-71C3-45B1-9FB4-BB810D2AED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1" y="1456267"/>
            <a:ext cx="9972570" cy="5165759"/>
          </a:xfrm>
        </p:spPr>
        <p:txBody>
          <a:bodyPr>
            <a:normAutofit/>
          </a:bodyPr>
          <a:lstStyle/>
          <a:p>
            <a:r>
              <a:rPr lang="en-GB" dirty="0"/>
              <a:t>Do some people watching</a:t>
            </a:r>
          </a:p>
          <a:p>
            <a:r>
              <a:rPr lang="en-GB" baseline="0" dirty="0"/>
              <a:t>Where is the image of God in them?</a:t>
            </a:r>
          </a:p>
          <a:p>
            <a:r>
              <a:rPr lang="en-GB" baseline="0" dirty="0"/>
              <a:t>Seek to engage with that image</a:t>
            </a:r>
          </a:p>
        </p:txBody>
      </p:sp>
      <p:pic>
        <p:nvPicPr>
          <p:cNvPr id="5" name="Picture 4" descr="A person wearing a costume&#10;&#10;Description automatically generated">
            <a:extLst>
              <a:ext uri="{FF2B5EF4-FFF2-40B4-BE49-F238E27FC236}">
                <a16:creationId xmlns:a16="http://schemas.microsoft.com/office/drawing/2014/main" id="{39E16626-D686-4C79-912F-2E10B7A46E7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7167633" y="23232"/>
            <a:ext cx="5024367" cy="3349578"/>
          </a:xfrm>
          <a:prstGeom prst="rect">
            <a:avLst/>
          </a:prstGeom>
        </p:spPr>
      </p:pic>
      <p:pic>
        <p:nvPicPr>
          <p:cNvPr id="7" name="Picture 6" descr="A person wearing a costume&#10;&#10;Description automatically generated">
            <a:extLst>
              <a:ext uri="{FF2B5EF4-FFF2-40B4-BE49-F238E27FC236}">
                <a16:creationId xmlns:a16="http://schemas.microsoft.com/office/drawing/2014/main" id="{F05898F0-92C9-4D7B-96E8-C2AE767E0B3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8"/>
              </a:ext>
            </a:extLst>
          </a:blip>
          <a:stretch>
            <a:fillRect/>
          </a:stretch>
        </p:blipFill>
        <p:spPr>
          <a:xfrm>
            <a:off x="27532" y="-23032"/>
            <a:ext cx="4533927" cy="6840662"/>
          </a:xfrm>
          <a:prstGeom prst="rect">
            <a:avLst/>
          </a:prstGeom>
        </p:spPr>
      </p:pic>
      <p:pic>
        <p:nvPicPr>
          <p:cNvPr id="11" name="Picture 10" descr="A person looking at the camera&#10;&#10;Description automatically generated">
            <a:extLst>
              <a:ext uri="{FF2B5EF4-FFF2-40B4-BE49-F238E27FC236}">
                <a16:creationId xmlns:a16="http://schemas.microsoft.com/office/drawing/2014/main" id="{FAF4761D-2604-4EF5-9FCF-60EA540D7BA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3330604" y="-34584"/>
            <a:ext cx="8877670" cy="6858000"/>
          </a:xfrm>
          <a:prstGeom prst="rect">
            <a:avLst/>
          </a:prstGeom>
        </p:spPr>
      </p:pic>
      <p:pic>
        <p:nvPicPr>
          <p:cNvPr id="16" name="Picture 15" descr="A person wearing a purple hat&#10;&#10;Description automatically generated">
            <a:extLst>
              <a:ext uri="{FF2B5EF4-FFF2-40B4-BE49-F238E27FC236}">
                <a16:creationId xmlns:a16="http://schemas.microsoft.com/office/drawing/2014/main" id="{BBF77E7C-3CB1-4FF9-8B2B-D7354CFEF99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2"/>
              </a:ext>
            </a:extLst>
          </a:blip>
          <a:stretch>
            <a:fillRect/>
          </a:stretch>
        </p:blipFill>
        <p:spPr>
          <a:xfrm>
            <a:off x="-29279" y="-79128"/>
            <a:ext cx="5143500" cy="6858000"/>
          </a:xfrm>
          <a:prstGeom prst="rect">
            <a:avLst/>
          </a:prstGeom>
        </p:spPr>
      </p:pic>
      <p:pic>
        <p:nvPicPr>
          <p:cNvPr id="22" name="Picture 21" descr="A person standing on a dry grass field&#10;&#10;Description automatically generated">
            <a:extLst>
              <a:ext uri="{FF2B5EF4-FFF2-40B4-BE49-F238E27FC236}">
                <a16:creationId xmlns:a16="http://schemas.microsoft.com/office/drawing/2014/main" id="{3DAC8796-F2F0-410B-AD22-78CDA61FFCEC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4"/>
              </a:ext>
            </a:extLst>
          </a:blip>
          <a:srcRect l="5351" r="52897"/>
          <a:stretch/>
        </p:blipFill>
        <p:spPr>
          <a:xfrm>
            <a:off x="7921341" y="-56190"/>
            <a:ext cx="4295069" cy="6858000"/>
          </a:xfrm>
          <a:prstGeom prst="rect">
            <a:avLst/>
          </a:prstGeom>
        </p:spPr>
      </p:pic>
      <p:pic>
        <p:nvPicPr>
          <p:cNvPr id="25" name="Picture 24" descr="A picture containing outdoor, person, yellow, grass&#10;&#10;Description automatically generated">
            <a:extLst>
              <a:ext uri="{FF2B5EF4-FFF2-40B4-BE49-F238E27FC236}">
                <a16:creationId xmlns:a16="http://schemas.microsoft.com/office/drawing/2014/main" id="{86558A38-CD19-4046-8057-D1304F3D944A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6"/>
              </a:ext>
            </a:extLst>
          </a:blip>
          <a:stretch>
            <a:fillRect/>
          </a:stretch>
        </p:blipFill>
        <p:spPr>
          <a:xfrm>
            <a:off x="-23760" y="-79128"/>
            <a:ext cx="12188228" cy="6954446"/>
          </a:xfrm>
          <a:prstGeom prst="rect">
            <a:avLst/>
          </a:prstGeom>
        </p:spPr>
      </p:pic>
      <p:pic>
        <p:nvPicPr>
          <p:cNvPr id="28" name="Picture 27" descr="A picture containing outdoor, person, fence, building&#10;&#10;Description automatically generated">
            <a:extLst>
              <a:ext uri="{FF2B5EF4-FFF2-40B4-BE49-F238E27FC236}">
                <a16:creationId xmlns:a16="http://schemas.microsoft.com/office/drawing/2014/main" id="{0A77D76D-192B-4CD4-9967-A535874A2736}"/>
              </a:ext>
            </a:extLst>
          </p:cNvPr>
          <p:cNvPicPr>
            <a:picLocks noChangeAspect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8"/>
              </a:ext>
            </a:extLst>
          </a:blip>
          <a:srcRect r="18888"/>
          <a:stretch/>
        </p:blipFill>
        <p:spPr>
          <a:xfrm>
            <a:off x="19396" y="-51120"/>
            <a:ext cx="8397897" cy="6949375"/>
          </a:xfrm>
          <a:prstGeom prst="rect">
            <a:avLst/>
          </a:prstGeom>
        </p:spPr>
      </p:pic>
      <p:pic>
        <p:nvPicPr>
          <p:cNvPr id="31" name="Picture 30" descr="A person riding a skateboard up the side of a road&#10;&#10;Description automatically generated">
            <a:extLst>
              <a:ext uri="{FF2B5EF4-FFF2-40B4-BE49-F238E27FC236}">
                <a16:creationId xmlns:a16="http://schemas.microsoft.com/office/drawing/2014/main" id="{8826FEC2-BB48-46BE-B039-A88CA6292EA9}"/>
              </a:ext>
            </a:extLst>
          </p:cNvPr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20"/>
              </a:ext>
            </a:extLst>
          </a:blip>
          <a:srcRect l="30889"/>
          <a:stretch/>
        </p:blipFill>
        <p:spPr>
          <a:xfrm>
            <a:off x="5114221" y="-53297"/>
            <a:ext cx="7107210" cy="6858000"/>
          </a:xfrm>
          <a:prstGeom prst="rect">
            <a:avLst/>
          </a:prstGeom>
        </p:spPr>
      </p:pic>
      <p:pic>
        <p:nvPicPr>
          <p:cNvPr id="34" name="Picture 33" descr="A person standing in front of a building&#10;&#10;Description automatically generated">
            <a:extLst>
              <a:ext uri="{FF2B5EF4-FFF2-40B4-BE49-F238E27FC236}">
                <a16:creationId xmlns:a16="http://schemas.microsoft.com/office/drawing/2014/main" id="{27F0FA2F-289C-4976-8691-5F52FA8200B8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22"/>
              </a:ext>
            </a:extLst>
          </a:blip>
          <a:stretch>
            <a:fillRect/>
          </a:stretch>
        </p:blipFill>
        <p:spPr>
          <a:xfrm>
            <a:off x="27532" y="-67577"/>
            <a:ext cx="8681013" cy="6965831"/>
          </a:xfrm>
          <a:prstGeom prst="rect">
            <a:avLst/>
          </a:prstGeom>
        </p:spPr>
      </p:pic>
      <p:pic>
        <p:nvPicPr>
          <p:cNvPr id="37" name="Picture 36" descr="A person smiling at the camera&#10;&#10;Description automatically generated">
            <a:extLst>
              <a:ext uri="{FF2B5EF4-FFF2-40B4-BE49-F238E27FC236}">
                <a16:creationId xmlns:a16="http://schemas.microsoft.com/office/drawing/2014/main" id="{68F61F4C-43BF-4515-AD52-FADB67F5DF56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24"/>
              </a:ext>
            </a:extLst>
          </a:blip>
          <a:stretch>
            <a:fillRect/>
          </a:stretch>
        </p:blipFill>
        <p:spPr>
          <a:xfrm>
            <a:off x="6483420" y="2513238"/>
            <a:ext cx="7874000" cy="4419600"/>
          </a:xfrm>
          <a:prstGeom prst="rect">
            <a:avLst/>
          </a:prstGeom>
        </p:spPr>
      </p:pic>
      <p:pic>
        <p:nvPicPr>
          <p:cNvPr id="40" name="Picture 39" descr="A person flying through the air on a beach&#10;&#10;Description automatically generated">
            <a:extLst>
              <a:ext uri="{FF2B5EF4-FFF2-40B4-BE49-F238E27FC236}">
                <a16:creationId xmlns:a16="http://schemas.microsoft.com/office/drawing/2014/main" id="{48F14C53-1137-4B26-966B-EDEF8E47FEE7}"/>
              </a:ext>
            </a:extLst>
          </p:cNvPr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26"/>
              </a:ext>
            </a:extLst>
          </a:blip>
          <a:stretch>
            <a:fillRect/>
          </a:stretch>
        </p:blipFill>
        <p:spPr>
          <a:xfrm>
            <a:off x="-4389179" y="1056311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8902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65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2500"/>
                            </p:stCondLst>
                            <p:childTnLst>
                              <p:par>
                                <p:cTn id="38" presetID="10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3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8500"/>
                            </p:stCondLst>
                            <p:childTnLst>
                              <p:par>
                                <p:cTn id="42" presetID="10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3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4500"/>
                            </p:stCondLst>
                            <p:childTnLst>
                              <p:par>
                                <p:cTn id="46" presetID="10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3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30500"/>
                            </p:stCondLst>
                            <p:childTnLst>
                              <p:par>
                                <p:cTn id="50" presetID="10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3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36500"/>
                            </p:stCondLst>
                            <p:childTnLst>
                              <p:par>
                                <p:cTn id="54" presetID="10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3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42500"/>
                            </p:stCondLst>
                            <p:childTnLst>
                              <p:par>
                                <p:cTn id="58" presetID="10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3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48500"/>
                            </p:stCondLst>
                            <p:childTnLst>
                              <p:par>
                                <p:cTn id="62" presetID="10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3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4500"/>
                            </p:stCondLst>
                            <p:childTnLst>
                              <p:par>
                                <p:cTn id="66" presetID="10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3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60500"/>
                            </p:stCondLst>
                            <p:childTnLst>
                              <p:par>
                                <p:cTn id="70" presetID="10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3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BD16D6-7CEA-4219-A8B9-4D5BC9BE2F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0"/>
            <a:ext cx="11669486" cy="1456267"/>
          </a:xfrm>
        </p:spPr>
        <p:txBody>
          <a:bodyPr>
            <a:normAutofit/>
          </a:bodyPr>
          <a:lstStyle/>
          <a:p>
            <a:pPr marR="0" algn="ctr" rtl="0"/>
            <a:r>
              <a:rPr lang="en-GB" sz="4800" dirty="0"/>
              <a:t>The pressure cooker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1AFF6BD-C237-46C3-899A-FF8BED9B675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marR="0" lvl="0" rtl="0"/>
            <a:r>
              <a:rPr lang="en-GB"/>
              <a:t>The pressure cooker is the place where things get done quickly</a:t>
            </a:r>
          </a:p>
          <a:p>
            <a:pPr marR="0" lvl="1" rtl="0"/>
            <a:r>
              <a:rPr lang="en-GB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It’s where you feel the impact of every decision and you don’t have the luxury of time</a:t>
            </a:r>
          </a:p>
          <a:p>
            <a:pPr lvl="1"/>
            <a:r>
              <a:rPr lang="en-GB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It’s where the difference between undercooked, perfect and overcooked is measured in seconds and blowing a gasket can happen often</a:t>
            </a:r>
            <a:endParaRPr lang="en-GB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5018570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F7AE32-944C-48DC-888B-9CDE3C6D9F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dirty="0"/>
              <a:t>Pentecost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D66EDCF-C1EE-4C78-81AE-B0B0B1EE12A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R="0" lvl="0" rtl="0"/>
            <a:r>
              <a:rPr lang="en-GB" dirty="0"/>
              <a:t>The day of the church’s enabling</a:t>
            </a:r>
          </a:p>
          <a:p>
            <a:pPr marR="0" lvl="0" rtl="0"/>
            <a:r>
              <a:rPr lang="en-GB" dirty="0"/>
              <a:t>The day the OT pattern of engaging with God changed</a:t>
            </a:r>
          </a:p>
          <a:p>
            <a:pPr marR="0" lvl="1" rtl="0"/>
            <a:r>
              <a:rPr lang="en-GB" dirty="0"/>
              <a:t>It raises our hope</a:t>
            </a:r>
          </a:p>
          <a:p>
            <a:pPr marR="0" lvl="1" rtl="0"/>
            <a:r>
              <a:rPr lang="en-GB" dirty="0"/>
              <a:t>It also raises our responsibility before God</a:t>
            </a:r>
          </a:p>
        </p:txBody>
      </p:sp>
    </p:spTree>
    <p:extLst>
      <p:ext uri="{BB962C8B-B14F-4D97-AF65-F5344CB8AC3E}">
        <p14:creationId xmlns:p14="http://schemas.microsoft.com/office/powerpoint/2010/main" val="13571916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CB5C6E-9AD5-40E4-9F2F-7F67912A3E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dirty="0"/>
              <a:t>We are called to a better faith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8D7A7C3-41EC-4ECB-BEFF-76659A29306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R="0" lvl="0" rtl="0"/>
            <a:r>
              <a:rPr lang="en-GB" dirty="0"/>
              <a:t>The standard is Jesus’ faith</a:t>
            </a:r>
          </a:p>
          <a:p>
            <a:pPr marR="0" lvl="2" rtl="0"/>
            <a:r>
              <a:rPr lang="en-GB" dirty="0"/>
              <a:t>It’s the faith ‘of our Lord, Jesus Christ’ (2:2)</a:t>
            </a:r>
          </a:p>
          <a:p>
            <a:pPr marR="0" lvl="0" rtl="0"/>
            <a:r>
              <a:rPr lang="en-GB" dirty="0"/>
              <a:t>James is saying the outworking of your faith is measured against the faith Christ had when He walked on earth</a:t>
            </a:r>
          </a:p>
        </p:txBody>
      </p:sp>
    </p:spTree>
    <p:extLst>
      <p:ext uri="{BB962C8B-B14F-4D97-AF65-F5344CB8AC3E}">
        <p14:creationId xmlns:p14="http://schemas.microsoft.com/office/powerpoint/2010/main" val="25721190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309249-7DD9-47A5-BF78-8556B2058C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Jesus’ faith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EBA0B1-F3EB-4EDD-B903-52B100D805B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R="0" lvl="0" rtl="0"/>
            <a:r>
              <a:rPr lang="en-GB" dirty="0"/>
              <a:t>All people were treated equally</a:t>
            </a:r>
          </a:p>
          <a:p>
            <a:pPr marR="0" lvl="1" rtl="0"/>
            <a:r>
              <a:rPr lang="en-GB" dirty="0"/>
              <a:t>He saw the damaged image of God in each one</a:t>
            </a:r>
          </a:p>
          <a:p>
            <a:pPr marR="0" lvl="2" rtl="0"/>
            <a:r>
              <a:rPr lang="en-GB" dirty="0"/>
              <a:t>An image repairable by the grace of God He would supply through the cross</a:t>
            </a:r>
          </a:p>
          <a:p>
            <a:pPr marR="0" lvl="1" rtl="0"/>
            <a:r>
              <a:rPr lang="en-GB" dirty="0"/>
              <a:t>He still sees it today</a:t>
            </a:r>
          </a:p>
          <a:p>
            <a:pPr marR="0" lvl="0" rtl="0"/>
            <a:r>
              <a:rPr lang="en-GB" dirty="0"/>
              <a:t>When you express your faith do it like He did it</a:t>
            </a:r>
          </a:p>
        </p:txBody>
      </p:sp>
    </p:spTree>
    <p:extLst>
      <p:ext uri="{BB962C8B-B14F-4D97-AF65-F5344CB8AC3E}">
        <p14:creationId xmlns:p14="http://schemas.microsoft.com/office/powerpoint/2010/main" val="19685045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DD949B-C7D9-420B-A7B2-7604C66F55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Faith is a process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0FE5EDD-0961-4790-82F9-AE9A9699008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/>
          </a:bodyPr>
          <a:lstStyle/>
          <a:p>
            <a:pPr marR="0" lvl="0" rtl="0"/>
            <a:r>
              <a:rPr lang="en-GB" dirty="0"/>
              <a:t>On the day of Pentecost</a:t>
            </a:r>
          </a:p>
          <a:p>
            <a:pPr marR="0" lvl="1" rtl="0"/>
            <a:r>
              <a:rPr lang="en-GB" dirty="0"/>
              <a:t>It was anointed</a:t>
            </a:r>
          </a:p>
          <a:p>
            <a:pPr marR="0" lvl="0" rtl="0"/>
            <a:r>
              <a:rPr lang="en-GB" dirty="0"/>
              <a:t>Over the years it developed</a:t>
            </a:r>
          </a:p>
          <a:p>
            <a:pPr marR="0" lvl="2" rtl="0"/>
            <a:r>
              <a:rPr lang="en-GB" dirty="0"/>
              <a:t>The faith that showed partiality was a sub-standard faith for Christ’s followers</a:t>
            </a:r>
          </a:p>
          <a:p>
            <a:pPr marR="0" lvl="2" rtl="0"/>
            <a:r>
              <a:rPr lang="en-GB" dirty="0"/>
              <a:t>It’s still a sub-standard faith when colour, gender, age, wealth, attitude, values or behaviour block us from seeing the image of the living God in another person</a:t>
            </a:r>
          </a:p>
        </p:txBody>
      </p:sp>
    </p:spTree>
    <p:extLst>
      <p:ext uri="{BB962C8B-B14F-4D97-AF65-F5344CB8AC3E}">
        <p14:creationId xmlns:p14="http://schemas.microsoft.com/office/powerpoint/2010/main" val="18270923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07257D-8414-4AF7-99DA-260436AF0A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R="0" lvl="0" rtl="0"/>
            <a:r>
              <a:rPr lang="en-GB" dirty="0"/>
              <a:t>Your faith should be becoming like the faith of Jesus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A299B4F-32A3-4DBF-A177-B3D767841DE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marR="0" lvl="0" rtl="0"/>
            <a:r>
              <a:rPr lang="en-GB" dirty="0"/>
              <a:t>A faith that rose to obedience</a:t>
            </a:r>
          </a:p>
          <a:p>
            <a:pPr marR="0" lvl="0" rtl="0"/>
            <a:r>
              <a:rPr lang="en-GB" dirty="0"/>
              <a:t>A faith that saw a glorious future</a:t>
            </a:r>
          </a:p>
          <a:p>
            <a:pPr marR="0" lvl="0" rtl="0"/>
            <a:r>
              <a:rPr lang="en-GB" dirty="0"/>
              <a:t>A faith that witnessed the peace of God</a:t>
            </a:r>
          </a:p>
          <a:p>
            <a:pPr marR="0" lvl="1" rtl="0"/>
            <a:r>
              <a:rPr lang="en-GB" dirty="0"/>
              <a:t>This is the glorious faith God has His eyes set on for you</a:t>
            </a:r>
          </a:p>
          <a:p>
            <a:pPr marR="0" lvl="2" rtl="0"/>
            <a:r>
              <a:rPr lang="en-GB" dirty="0"/>
              <a:t>The faith for which He gives you the Holy Spirit</a:t>
            </a:r>
          </a:p>
          <a:p>
            <a:pPr marR="0" lvl="2" rtl="0"/>
            <a:r>
              <a:rPr lang="en-GB" dirty="0"/>
              <a:t>The faith that looks at people and sees eternal possibilities in Christ </a:t>
            </a:r>
          </a:p>
        </p:txBody>
      </p:sp>
    </p:spTree>
    <p:extLst>
      <p:ext uri="{BB962C8B-B14F-4D97-AF65-F5344CB8AC3E}">
        <p14:creationId xmlns:p14="http://schemas.microsoft.com/office/powerpoint/2010/main" val="29362604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E21AB1-6D1B-4F41-BEAC-22A438644D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Pentecost is here…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80437B6-84DA-437F-894A-13FB175A941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The</a:t>
            </a:r>
            <a:r>
              <a:rPr lang="en-GB" baseline="0" dirty="0"/>
              <a:t> anointing of God is for those who want their faith to be like the faith of Jesus</a:t>
            </a:r>
          </a:p>
          <a:p>
            <a:pPr lvl="1"/>
            <a:r>
              <a:rPr lang="en-GB" dirty="0"/>
              <a:t>Is that you?</a:t>
            </a:r>
          </a:p>
        </p:txBody>
      </p:sp>
    </p:spTree>
    <p:extLst>
      <p:ext uri="{BB962C8B-B14F-4D97-AF65-F5344CB8AC3E}">
        <p14:creationId xmlns:p14="http://schemas.microsoft.com/office/powerpoint/2010/main" val="34124523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4EE844B-0A48-41BA-8C83-18D11550AC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878" b="94737" l="5402" r="95568">
                        <a14:foregroundMark x1="8310" y1="13573" x2="5402" y2="28532"/>
                        <a14:foregroundMark x1="5402" y1="28532" x2="13296" y2="29917"/>
                        <a14:foregroundMark x1="8310" y1="14681" x2="24238" y2="9418"/>
                        <a14:foregroundMark x1="24238" y1="9418" x2="33518" y2="9972"/>
                        <a14:foregroundMark x1="40859" y1="12188" x2="48753" y2="6925"/>
                        <a14:foregroundMark x1="48753" y1="6925" x2="57341" y2="6094"/>
                        <a14:foregroundMark x1="57341" y1="6094" x2="74654" y2="8310"/>
                        <a14:foregroundMark x1="74654" y1="8310" x2="87535" y2="27701"/>
                        <a14:foregroundMark x1="87535" y1="27701" x2="92244" y2="21607"/>
                        <a14:foregroundMark x1="49446" y1="18837" x2="42659" y2="25762"/>
                        <a14:foregroundMark x1="42659" y1="25762" x2="40166" y2="41274"/>
                        <a14:foregroundMark x1="40166" y1="41274" x2="40305" y2="72299"/>
                        <a14:foregroundMark x1="40305" y1="72299" x2="41413" y2="80332"/>
                        <a14:foregroundMark x1="53601" y1="94183" x2="62327" y2="94737"/>
                        <a14:foregroundMark x1="62327" y1="94737" x2="65651" y2="92798"/>
                        <a14:foregroundMark x1="52632" y1="2493" x2="60249" y2="4986"/>
                        <a14:foregroundMark x1="60249" y1="4986" x2="68283" y2="3324"/>
                        <a14:foregroundMark x1="68283" y1="3324" x2="60388" y2="1662"/>
                        <a14:foregroundMark x1="60388" y1="1662" x2="52632" y2="4155"/>
                        <a14:foregroundMark x1="52632" y1="4155" x2="52632" y2="4432"/>
                        <a14:foregroundMark x1="95568" y1="24654" x2="95568" y2="24654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239486" y="341650"/>
            <a:ext cx="12344400" cy="61722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71042F79-8B39-429B-8777-B7A975455BB7}"/>
              </a:ext>
            </a:extLst>
          </p:cNvPr>
          <p:cNvSpPr/>
          <p:nvPr/>
        </p:nvSpPr>
        <p:spPr>
          <a:xfrm>
            <a:off x="5377543" y="1981200"/>
            <a:ext cx="3657600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isometricOffAxis1Right"/>
              <a:lightRig rig="threePt" dir="t"/>
            </a:scene3d>
          </a:bodyPr>
          <a:lstStyle/>
          <a:p>
            <a:pPr algn="ctr"/>
            <a:r>
              <a:rPr lang="en-US" sz="88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glow rad="228600">
                    <a:srgbClr val="FF0000">
                      <a:alpha val="40000"/>
                    </a:srgbClr>
                  </a:glow>
                </a:effectLst>
              </a:rPr>
              <a:t>Faith</a:t>
            </a:r>
          </a:p>
        </p:txBody>
      </p:sp>
    </p:spTree>
    <p:extLst>
      <p:ext uri="{BB962C8B-B14F-4D97-AF65-F5344CB8AC3E}">
        <p14:creationId xmlns:p14="http://schemas.microsoft.com/office/powerpoint/2010/main" val="24366296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6" presetClass="emph" presetSubtype="0" fill="hold" grpId="1" nodeType="afterEffect">
                                  <p:stCondLst>
                                    <p:cond delay="2000"/>
                                  </p:st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elestial">
  <a:themeElements>
    <a:clrScheme name="Celestial">
      <a:dk1>
        <a:sysClr val="windowText" lastClr="000000"/>
      </a:dk1>
      <a:lt1>
        <a:sysClr val="window" lastClr="FFFFFF"/>
      </a:lt1>
      <a:dk2>
        <a:srgbClr val="3F296A"/>
      </a:dk2>
      <a:lt2>
        <a:srgbClr val="EBEBEB"/>
      </a:lt2>
      <a:accent1>
        <a:srgbClr val="E84574"/>
      </a:accent1>
      <a:accent2>
        <a:srgbClr val="798FF2"/>
      </a:accent2>
      <a:accent3>
        <a:srgbClr val="95C369"/>
      </a:accent3>
      <a:accent4>
        <a:srgbClr val="EE875A"/>
      </a:accent4>
      <a:accent5>
        <a:srgbClr val="C363E8"/>
      </a:accent5>
      <a:accent6>
        <a:srgbClr val="6AADC8"/>
      </a:accent6>
      <a:hlink>
        <a:srgbClr val="FE80C7"/>
      </a:hlink>
      <a:folHlink>
        <a:srgbClr val="FBA3EC"/>
      </a:folHlink>
    </a:clrScheme>
    <a:fontScheme name="Celestial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elestial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  <a:alpha val="7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phClr">
                <a:shade val="96000"/>
                <a:satMod val="160000"/>
                <a:lumMod val="100000"/>
              </a:schemeClr>
            </a:gs>
          </a:gsLst>
          <a:lin ang="4740000" scaled="1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lestial" id="{C4BB2A3D-0E93-4C5F-B0D2-9D3FCE089CC5}" vid="{61DDDE80-2DFA-4F2A-B66F-72059846BDA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E228591835CC14E8133642E7A12B417" ma:contentTypeVersion="8" ma:contentTypeDescription="Create a new document." ma:contentTypeScope="" ma:versionID="a5fe389e44a8798d0ccb3266d710f7bd">
  <xsd:schema xmlns:xsd="http://www.w3.org/2001/XMLSchema" xmlns:xs="http://www.w3.org/2001/XMLSchema" xmlns:p="http://schemas.microsoft.com/office/2006/metadata/properties" xmlns:ns3="e5767992-bd9a-4464-a7c8-4878deca93ad" xmlns:ns4="ca35c8bd-b2f2-44b7-b4dc-485a805a67cd" targetNamespace="http://schemas.microsoft.com/office/2006/metadata/properties" ma:root="true" ma:fieldsID="5cc678e8a6a2ba11d32ba351bed71fb4" ns3:_="" ns4:_="">
    <xsd:import namespace="e5767992-bd9a-4464-a7c8-4878deca93ad"/>
    <xsd:import namespace="ca35c8bd-b2f2-44b7-b4dc-485a805a67cd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AutoKeyPoints" minOccurs="0"/>
                <xsd:element ref="ns4:MediaServiceKeyPoints" minOccurs="0"/>
                <xsd:element ref="ns4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5767992-bd9a-4464-a7c8-4878deca93ad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Sharing Hint Hash" ma:description="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a35c8bd-b2f2-44b7-b4dc-485a805a67c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8ECF7E72-F146-456D-B38C-B3E2F0617BB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5767992-bd9a-4464-a7c8-4878deca93ad"/>
    <ds:schemaRef ds:uri="ca35c8bd-b2f2-44b7-b4dc-485a805a67c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ED33CFF5-6BE1-4257-8152-E6466A66E8F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677E1F6-EE83-4C73-B02F-41E14BA38927}">
  <ds:schemaRefs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ca35c8bd-b2f2-44b7-b4dc-485a805a67cd"/>
    <ds:schemaRef ds:uri="e5767992-bd9a-4464-a7c8-4878deca93ad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401</TotalTime>
  <Words>369</Words>
  <Application>Microsoft Office PowerPoint</Application>
  <PresentationFormat>Widescreen</PresentationFormat>
  <Paragraphs>46</Paragraphs>
  <Slides>10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Celestial</vt:lpstr>
      <vt:lpstr>Faith in the Pressure Cooker</vt:lpstr>
      <vt:lpstr>The pressure cooker</vt:lpstr>
      <vt:lpstr>Pentecost</vt:lpstr>
      <vt:lpstr>We are called to a better faith</vt:lpstr>
      <vt:lpstr>Jesus’ faith</vt:lpstr>
      <vt:lpstr>Faith is a process</vt:lpstr>
      <vt:lpstr>Your faith should be becoming like the faith of Jesus</vt:lpstr>
      <vt:lpstr>Pentecost is here…</vt:lpstr>
      <vt:lpstr>PowerPoint Presentation</vt:lpstr>
      <vt:lpstr> This week’s challenge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Faith in the Pressure Cooker</dc:title>
  <dc:creator>Ron Day</dc:creator>
  <cp:lastModifiedBy>Ron Day</cp:lastModifiedBy>
  <cp:revision>28</cp:revision>
  <dcterms:created xsi:type="dcterms:W3CDTF">2020-05-02T08:57:44Z</dcterms:created>
  <dcterms:modified xsi:type="dcterms:W3CDTF">2020-05-30T10:26:10Z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0x0101001E228591835CC14E8133642E7A12B417</vt:lpwstr>
  </property>
</Properties>
</file>