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9" r:id="rId2"/>
    <p:sldId id="257" r:id="rId3"/>
    <p:sldId id="258" r:id="rId4"/>
    <p:sldId id="274" r:id="rId5"/>
    <p:sldId id="276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73" r:id="rId17"/>
    <p:sldId id="256" r:id="rId18"/>
    <p:sldId id="26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90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51" d="100"/>
          <a:sy n="51" d="100"/>
        </p:scale>
        <p:origin x="102" y="79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E49EB-3C7F-4EBF-B1E6-6AF9529D7E56}" type="datetimeFigureOut">
              <a:rPr lang="en-GB" smtClean="0"/>
              <a:t>28/04/2018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C2D9D8-A0AD-437B-87F1-A1AE2C8599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793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2D9D8-A0AD-437B-87F1-A1AE2C85990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469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2D9D8-A0AD-437B-87F1-A1AE2C85990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70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2D9D8-A0AD-437B-87F1-A1AE2C85990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829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2D9D8-A0AD-437B-87F1-A1AE2C85990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619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2D9D8-A0AD-437B-87F1-A1AE2C85990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884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2D9D8-A0AD-437B-87F1-A1AE2C85990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3578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2D9D8-A0AD-437B-87F1-A1AE2C85990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919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2D9D8-A0AD-437B-87F1-A1AE2C85990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918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2D9D8-A0AD-437B-87F1-A1AE2C85990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403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B971F-58C1-430A-8AB5-E3C05BF856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845894-C12D-4A9E-AF97-C37CE9DC9D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0CB34-9222-4EEB-8A21-5282D992A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28/04/2018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F9F49-C3FB-49D9-8737-3DA21A95A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75494-459E-4AA2-B54A-19CDFF5DB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883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942BF-F7E0-4AEB-9E9E-35C179797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5A014F-E31D-4F45-AC77-91E6B1F8CD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2688B-A269-4B2C-A490-577AB207B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28/04/2018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972E1-F187-4EAD-A947-0F18F20C5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E67C6-7062-4276-A8E1-CD9630B9B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951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05CA16-A5CF-4BFA-A0AC-0D9FBA423B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C93B42-BF96-479C-81CD-7ECA64BD75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75DFD-0B8A-46A1-9475-0825FFDB3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28/04/2018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0D7E6-9DEE-4236-9F5C-9708C9A99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88C23-F61B-4CCD-9AD5-101C7921F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068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499D1-4A45-48EA-A458-9A032AB59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6798" y="365125"/>
            <a:ext cx="8847002" cy="1325563"/>
          </a:xfrm>
        </p:spPr>
        <p:txBody>
          <a:bodyPr>
            <a:normAutofit/>
          </a:bodyPr>
          <a:lstStyle>
            <a:lvl1pPr>
              <a:defRPr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F4CC30-8FB3-4B1F-AF4D-054FC2347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892416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accent1"/>
                </a:solidFill>
              </a:defRPr>
            </a:lvl1pPr>
            <a:lvl2pPr>
              <a:defRPr sz="3600" b="1">
                <a:solidFill>
                  <a:schemeClr val="accent6"/>
                </a:solidFill>
              </a:defRPr>
            </a:lvl2pPr>
            <a:lvl3pPr>
              <a:defRPr sz="3200" b="1">
                <a:solidFill>
                  <a:srgbClr val="FF0000"/>
                </a:solidFill>
              </a:defRPr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631B93-990A-4CBA-BF13-3B3214630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26" b="85807" l="9961" r="89941">
                        <a14:foregroundMark x1="82617" y1="10026" x2="87109" y2="36979"/>
                      </a14:backgroundRemoval>
                    </a14:imgEffect>
                  </a14:imgLayer>
                </a14:imgProps>
              </a:ext>
            </a:extLst>
          </a:blip>
          <a:srcRect t="2111" b="4877"/>
          <a:stretch/>
        </p:blipFill>
        <p:spPr>
          <a:xfrm>
            <a:off x="0" y="155679"/>
            <a:ext cx="2506798" cy="174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5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6392F-63DA-41D6-A9A4-B4406F051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6E3CB-3136-4BF7-ACA5-7EBFB6582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2D79E-AD70-4797-91A8-B83D9A98D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28/04/2018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723C5-964A-4EE9-A987-896EFC2DC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33278-56E9-4047-879D-42812A6C8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20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4E658-6141-4578-8922-0FC54437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7D428D-0D10-4F47-BA76-BAC7E3DAF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0C9DD-F52D-4C60-B942-4B9628D70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28/04/2018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B6DB3-FA69-492E-BB3F-62BC02FD6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4836F-26A4-4A39-8182-2A543CC56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26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A021C-4E2B-4E4C-9BAB-2031B7B8F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8BD6A-13E4-458F-9416-F88F35B0C0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C30048-C47B-4758-A965-FA7CE344E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FBB786-AD0B-41C5-8EC4-6FC543FCE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28/04/2018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0382C1-5729-4373-8BB1-3E5360707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592F4D-C00E-4645-ACFA-C9E6C75E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858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5D7A7-254D-413B-9328-E3C1631D7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CDE8D-1F71-479C-AB30-83E80947B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153F14-9D69-4A00-927B-314DBBA18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E04E36-493B-4892-9FC9-FB3CF508FF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5DCED1-61D2-4764-A115-9AC2FB51FD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1EA2E4-7FA3-45B9-A43F-7A3C96A57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28/04/2018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F0DFCA-0230-40C1-98E8-F295BD041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1FDC94-5516-427E-824E-587DBD0F8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985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D9D8B-11D6-4E63-8D09-FEB202DBB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A925FE-1FD3-4B98-9501-2F4BF9B90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28/04/2018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67C947-3252-4D4F-ACFB-34E7B30C7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486850-E8B4-4EDF-BBA8-6F05060E3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123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892FA2-F757-4DF7-9DE1-376ADE35B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28/04/2018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851645-2F30-4A83-ADCE-A32E532BE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FDD92-1426-4CBC-9786-359AA37F8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067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3C38C-4BC6-4B27-A699-1C6081545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762BD-1600-46F6-A146-CFEC51CF8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F22FC-A8B8-475B-BCC1-B133F499DA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0441B-BB85-4446-B409-1F5A86F06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28/04/2018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92DD1D-8B14-4310-B688-97E7B9BFA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45E59-FF07-40BF-A511-9FF96A1B1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580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52889-7125-4EB5-B5BC-5367ADB78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C0DDC3-469F-4E9E-A202-EA93D6C6B1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AFA56-B243-43A3-A5BF-C9408014F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77DDB-F6AC-4827-B680-BCA057B60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28/04/2018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3F26D7-E8E1-4675-862A-4F573CA8A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9AFDA9-4C09-4FA7-BFDA-8B334E542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52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E5437C-1EC0-47C4-9387-AA89D8D46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C5381-94FB-4BB6-A2CD-9C35FE14B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31F7D-65C1-4EA0-A7C2-08DF384329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1E3B2-7DAE-4CE9-9FC8-6E1ACE49A207}" type="datetimeFigureOut">
              <a:rPr lang="en-GB" smtClean="0"/>
              <a:t>28/04/2018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AF3CA-8DA5-4253-B2D6-53F9F91197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664C7-37D4-44E8-8D1D-51B33B7BB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325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1B95A5-FC84-4AA1-979B-D40C8B324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"/>
            <a:ext cx="12245011" cy="68572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5C72EE-6C56-45F5-9F16-3F03E5ECF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8" y="4743450"/>
            <a:ext cx="7743825" cy="923924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Everyone has something to offer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8BF87-6422-43C7-A105-091548243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1161" y="5667374"/>
            <a:ext cx="6433826" cy="688975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Building the church in the 21</a:t>
            </a:r>
            <a:r>
              <a:rPr lang="en-GB" baseline="30000" dirty="0"/>
              <a:t>st</a:t>
            </a:r>
            <a:r>
              <a:rPr lang="en-GB" dirty="0"/>
              <a:t> Century</a:t>
            </a:r>
          </a:p>
        </p:txBody>
      </p:sp>
    </p:spTree>
    <p:extLst>
      <p:ext uri="{BB962C8B-B14F-4D97-AF65-F5344CB8AC3E}">
        <p14:creationId xmlns:p14="http://schemas.microsoft.com/office/powerpoint/2010/main" val="2256588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550CB-7F51-4199-9B03-B9E440B4D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are you organised?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F4754-07B2-4653-B22A-C09E56E34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1228294" cy="4892416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en-GB" sz="4000" b="1" kern="1200" baseline="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3. I prefer to…</a:t>
            </a:r>
            <a:endParaRPr lang="en-GB" sz="4000" dirty="0">
              <a:effectLst/>
            </a:endParaRPr>
          </a:p>
          <a:p>
            <a:pPr marL="457200" lvl="1" indent="0">
              <a:buNone/>
            </a:pPr>
            <a:r>
              <a:rPr lang="en-GB" baseline="0" dirty="0"/>
              <a:t> </a:t>
            </a:r>
          </a:p>
          <a:p>
            <a:pPr marL="457200" lvl="1" indent="0">
              <a:buNone/>
            </a:pPr>
            <a:br>
              <a:rPr lang="en-GB" baseline="0" dirty="0"/>
            </a:br>
            <a:endParaRPr lang="en-GB" baseline="0" dirty="0"/>
          </a:p>
          <a:p>
            <a:pPr rtl="0" eaLnBrk="1" latinLnBrk="0" hangingPunct="1"/>
            <a:r>
              <a:rPr lang="en-GB" sz="4000" b="1" kern="1200" baseline="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4. I prefer</a:t>
            </a:r>
            <a:r>
              <a:rPr lang="en-GB" sz="4000" b="1" kern="120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 projects that have</a:t>
            </a:r>
            <a:r>
              <a:rPr lang="en-GB" sz="4000" b="1" kern="1200" baseline="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…</a:t>
            </a:r>
            <a:endParaRPr lang="en-GB" sz="4000" dirty="0">
              <a:effectLst/>
            </a:endParaRP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CB95C7BB-8EAB-4386-852D-E604F86F1BB3}"/>
              </a:ext>
            </a:extLst>
          </p:cNvPr>
          <p:cNvSpPr/>
          <p:nvPr/>
        </p:nvSpPr>
        <p:spPr>
          <a:xfrm>
            <a:off x="4679575" y="2631082"/>
            <a:ext cx="2832847" cy="533341"/>
          </a:xfrm>
          <a:prstGeom prst="leftRightArrow">
            <a:avLst>
              <a:gd name="adj1" fmla="val 6904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1  2  3  4  5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A75BD-186C-44E7-9223-88C928021764}"/>
              </a:ext>
            </a:extLst>
          </p:cNvPr>
          <p:cNvSpPr txBox="1"/>
          <p:nvPr/>
        </p:nvSpPr>
        <p:spPr>
          <a:xfrm>
            <a:off x="1607215" y="2370139"/>
            <a:ext cx="3245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Leave my options open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A6C5E-BDB8-4E6C-8154-6169E800FD1D}"/>
              </a:ext>
            </a:extLst>
          </p:cNvPr>
          <p:cNvSpPr txBox="1"/>
          <p:nvPr/>
        </p:nvSpPr>
        <p:spPr>
          <a:xfrm>
            <a:off x="7752810" y="2236032"/>
            <a:ext cx="3245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Settle things now</a:t>
            </a: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10FD48AC-A858-444E-9D9F-48332AAEBC12}"/>
              </a:ext>
            </a:extLst>
          </p:cNvPr>
          <p:cNvSpPr/>
          <p:nvPr/>
        </p:nvSpPr>
        <p:spPr>
          <a:xfrm>
            <a:off x="4679575" y="5191350"/>
            <a:ext cx="2832847" cy="533341"/>
          </a:xfrm>
          <a:prstGeom prst="leftRightArrow">
            <a:avLst>
              <a:gd name="adj1" fmla="val 6904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1  2  3  4  5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E710C1-3443-4681-B70F-071752D5D3C0}"/>
              </a:ext>
            </a:extLst>
          </p:cNvPr>
          <p:cNvSpPr txBox="1"/>
          <p:nvPr/>
        </p:nvSpPr>
        <p:spPr>
          <a:xfrm>
            <a:off x="2270603" y="5104076"/>
            <a:ext cx="3245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Variety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54E368-8A56-4CF5-AEB6-724E62AC4242}"/>
              </a:ext>
            </a:extLst>
          </p:cNvPr>
          <p:cNvSpPr txBox="1"/>
          <p:nvPr/>
        </p:nvSpPr>
        <p:spPr>
          <a:xfrm>
            <a:off x="7752810" y="5104076"/>
            <a:ext cx="3245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Routine</a:t>
            </a:r>
          </a:p>
        </p:txBody>
      </p:sp>
    </p:spTree>
    <p:extLst>
      <p:ext uri="{BB962C8B-B14F-4D97-AF65-F5344CB8AC3E}">
        <p14:creationId xmlns:p14="http://schemas.microsoft.com/office/powerpoint/2010/main" val="403218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/>
      <p:bldP spid="8" grpId="0"/>
      <p:bldP spid="9" grpId="0" animBg="1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550CB-7F51-4199-9B03-B9E440B4D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are you organised?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F4754-07B2-4653-B22A-C09E56E34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1228294" cy="4892416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en-GB" sz="4000" b="1" kern="1200" baseline="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5. I like to…</a:t>
            </a:r>
            <a:endParaRPr lang="en-GB" sz="4000" dirty="0">
              <a:effectLst/>
            </a:endParaRPr>
          </a:p>
          <a:p>
            <a:pPr marL="457200" lvl="1" indent="0">
              <a:buNone/>
            </a:pPr>
            <a:r>
              <a:rPr lang="en-GB" baseline="0" dirty="0"/>
              <a:t> </a:t>
            </a:r>
          </a:p>
          <a:p>
            <a:pPr marL="457200" lvl="1" indent="0">
              <a:buNone/>
            </a:pPr>
            <a:br>
              <a:rPr lang="en-GB" baseline="0" dirty="0"/>
            </a:br>
            <a:endParaRPr lang="en-GB" baseline="0" dirty="0"/>
          </a:p>
          <a:p>
            <a:pPr rtl="0" eaLnBrk="1" latinLnBrk="0" hangingPunct="1"/>
            <a:r>
              <a:rPr lang="en-GB" sz="4000" b="1" kern="1200" baseline="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6. I find routine…</a:t>
            </a:r>
            <a:endParaRPr lang="en-GB" sz="4000" dirty="0">
              <a:effectLst/>
            </a:endParaRP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CB95C7BB-8EAB-4386-852D-E604F86F1BB3}"/>
              </a:ext>
            </a:extLst>
          </p:cNvPr>
          <p:cNvSpPr/>
          <p:nvPr/>
        </p:nvSpPr>
        <p:spPr>
          <a:xfrm>
            <a:off x="4679575" y="2631082"/>
            <a:ext cx="2832847" cy="533341"/>
          </a:xfrm>
          <a:prstGeom prst="leftRightArrow">
            <a:avLst>
              <a:gd name="adj1" fmla="val 6904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1  2  3  4  5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A75BD-186C-44E7-9223-88C928021764}"/>
              </a:ext>
            </a:extLst>
          </p:cNvPr>
          <p:cNvSpPr txBox="1"/>
          <p:nvPr/>
        </p:nvSpPr>
        <p:spPr>
          <a:xfrm>
            <a:off x="1607214" y="2456537"/>
            <a:ext cx="3245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Play it by 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A6C5E-BDB8-4E6C-8154-6169E800FD1D}"/>
              </a:ext>
            </a:extLst>
          </p:cNvPr>
          <p:cNvSpPr txBox="1"/>
          <p:nvPr/>
        </p:nvSpPr>
        <p:spPr>
          <a:xfrm>
            <a:off x="7752810" y="2456537"/>
            <a:ext cx="3600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Stick to a plan</a:t>
            </a: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10FD48AC-A858-444E-9D9F-48332AAEBC12}"/>
              </a:ext>
            </a:extLst>
          </p:cNvPr>
          <p:cNvSpPr/>
          <p:nvPr/>
        </p:nvSpPr>
        <p:spPr>
          <a:xfrm>
            <a:off x="4679575" y="5191350"/>
            <a:ext cx="2832847" cy="533341"/>
          </a:xfrm>
          <a:prstGeom prst="leftRightArrow">
            <a:avLst>
              <a:gd name="adj1" fmla="val 6904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1  2  3  4  5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E710C1-3443-4681-B70F-071752D5D3C0}"/>
              </a:ext>
            </a:extLst>
          </p:cNvPr>
          <p:cNvSpPr txBox="1"/>
          <p:nvPr/>
        </p:nvSpPr>
        <p:spPr>
          <a:xfrm>
            <a:off x="2672894" y="5104076"/>
            <a:ext cx="3245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Boring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54E368-8A56-4CF5-AEB6-724E62AC4242}"/>
              </a:ext>
            </a:extLst>
          </p:cNvPr>
          <p:cNvSpPr txBox="1"/>
          <p:nvPr/>
        </p:nvSpPr>
        <p:spPr>
          <a:xfrm>
            <a:off x="7995812" y="5104076"/>
            <a:ext cx="3245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Restful</a:t>
            </a:r>
          </a:p>
        </p:txBody>
      </p:sp>
    </p:spTree>
    <p:extLst>
      <p:ext uri="{BB962C8B-B14F-4D97-AF65-F5344CB8AC3E}">
        <p14:creationId xmlns:p14="http://schemas.microsoft.com/office/powerpoint/2010/main" val="350852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/>
      <p:bldP spid="8" grpId="0"/>
      <p:bldP spid="9" grpId="0" animBg="1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550CB-7F51-4199-9B03-B9E440B4D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are you organised?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F4754-07B2-4653-B22A-C09E56E34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1228294" cy="4892416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en-GB" sz="4000" b="1" kern="1200" baseline="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7. I accomplish tasks best…</a:t>
            </a:r>
            <a:endParaRPr lang="en-GB" sz="4000" dirty="0">
              <a:effectLst/>
            </a:endParaRPr>
          </a:p>
          <a:p>
            <a:pPr marL="457200" lvl="1" indent="0">
              <a:buNone/>
            </a:pPr>
            <a:r>
              <a:rPr lang="en-GB" baseline="0" dirty="0"/>
              <a:t> </a:t>
            </a:r>
          </a:p>
          <a:p>
            <a:pPr marL="457200" lvl="1" indent="0">
              <a:buNone/>
            </a:pPr>
            <a:br>
              <a:rPr lang="en-GB" baseline="0" dirty="0"/>
            </a:br>
            <a:endParaRPr lang="en-GB" baseline="0" dirty="0"/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CB95C7BB-8EAB-4386-852D-E604F86F1BB3}"/>
              </a:ext>
            </a:extLst>
          </p:cNvPr>
          <p:cNvSpPr/>
          <p:nvPr/>
        </p:nvSpPr>
        <p:spPr>
          <a:xfrm>
            <a:off x="4679575" y="2631082"/>
            <a:ext cx="2832847" cy="533341"/>
          </a:xfrm>
          <a:prstGeom prst="leftRightArrow">
            <a:avLst>
              <a:gd name="adj1" fmla="val 6904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1  2  3  4  5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A75BD-186C-44E7-9223-88C928021764}"/>
              </a:ext>
            </a:extLst>
          </p:cNvPr>
          <p:cNvSpPr txBox="1"/>
          <p:nvPr/>
        </p:nvSpPr>
        <p:spPr>
          <a:xfrm>
            <a:off x="1502750" y="2332593"/>
            <a:ext cx="3245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By working it out as I go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A6C5E-BDB8-4E6C-8154-6169E800FD1D}"/>
              </a:ext>
            </a:extLst>
          </p:cNvPr>
          <p:cNvSpPr txBox="1"/>
          <p:nvPr/>
        </p:nvSpPr>
        <p:spPr>
          <a:xfrm>
            <a:off x="7752814" y="2332593"/>
            <a:ext cx="2832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By following a plan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CB1C64-C65C-4163-B856-47CE909A56DB}"/>
              </a:ext>
            </a:extLst>
          </p:cNvPr>
          <p:cNvSpPr txBox="1"/>
          <p:nvPr/>
        </p:nvSpPr>
        <p:spPr>
          <a:xfrm>
            <a:off x="385482" y="5253317"/>
            <a:ext cx="10730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How are your Organised?                                      Total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618D86-2E9C-4E7D-880F-6C34E901A6A7}"/>
              </a:ext>
            </a:extLst>
          </p:cNvPr>
          <p:cNvSpPr/>
          <p:nvPr/>
        </p:nvSpPr>
        <p:spPr>
          <a:xfrm>
            <a:off x="6095998" y="5227620"/>
            <a:ext cx="2499492" cy="707886"/>
          </a:xfrm>
          <a:prstGeom prst="rect">
            <a:avLst/>
          </a:prstGeom>
          <a:solidFill>
            <a:srgbClr val="DC90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O=</a:t>
            </a:r>
          </a:p>
        </p:txBody>
      </p:sp>
    </p:spTree>
    <p:extLst>
      <p:ext uri="{BB962C8B-B14F-4D97-AF65-F5344CB8AC3E}">
        <p14:creationId xmlns:p14="http://schemas.microsoft.com/office/powerpoint/2010/main" val="266209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/>
      <p:bldP spid="8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30B112D-5BF1-4C4E-BFF9-111A8F976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927017"/>
              </p:ext>
            </p:extLst>
          </p:nvPr>
        </p:nvGraphicFramePr>
        <p:xfrm>
          <a:off x="2151206" y="550636"/>
          <a:ext cx="7912107" cy="6307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123">
                  <a:extLst>
                    <a:ext uri="{9D8B030D-6E8A-4147-A177-3AD203B41FA5}">
                      <a16:colId xmlns:a16="http://schemas.microsoft.com/office/drawing/2014/main" val="2597597868"/>
                    </a:ext>
                  </a:extLst>
                </a:gridCol>
                <a:gridCol w="879123">
                  <a:extLst>
                    <a:ext uri="{9D8B030D-6E8A-4147-A177-3AD203B41FA5}">
                      <a16:colId xmlns:a16="http://schemas.microsoft.com/office/drawing/2014/main" val="3930819099"/>
                    </a:ext>
                  </a:extLst>
                </a:gridCol>
                <a:gridCol w="879123">
                  <a:extLst>
                    <a:ext uri="{9D8B030D-6E8A-4147-A177-3AD203B41FA5}">
                      <a16:colId xmlns:a16="http://schemas.microsoft.com/office/drawing/2014/main" val="3787946161"/>
                    </a:ext>
                  </a:extLst>
                </a:gridCol>
                <a:gridCol w="879123">
                  <a:extLst>
                    <a:ext uri="{9D8B030D-6E8A-4147-A177-3AD203B41FA5}">
                      <a16:colId xmlns:a16="http://schemas.microsoft.com/office/drawing/2014/main" val="1103338530"/>
                    </a:ext>
                  </a:extLst>
                </a:gridCol>
                <a:gridCol w="879123">
                  <a:extLst>
                    <a:ext uri="{9D8B030D-6E8A-4147-A177-3AD203B41FA5}">
                      <a16:colId xmlns:a16="http://schemas.microsoft.com/office/drawing/2014/main" val="3347375417"/>
                    </a:ext>
                  </a:extLst>
                </a:gridCol>
                <a:gridCol w="879123">
                  <a:extLst>
                    <a:ext uri="{9D8B030D-6E8A-4147-A177-3AD203B41FA5}">
                      <a16:colId xmlns:a16="http://schemas.microsoft.com/office/drawing/2014/main" val="4038835032"/>
                    </a:ext>
                  </a:extLst>
                </a:gridCol>
                <a:gridCol w="879123">
                  <a:extLst>
                    <a:ext uri="{9D8B030D-6E8A-4147-A177-3AD203B41FA5}">
                      <a16:colId xmlns:a16="http://schemas.microsoft.com/office/drawing/2014/main" val="3550685934"/>
                    </a:ext>
                  </a:extLst>
                </a:gridCol>
                <a:gridCol w="879123">
                  <a:extLst>
                    <a:ext uri="{9D8B030D-6E8A-4147-A177-3AD203B41FA5}">
                      <a16:colId xmlns:a16="http://schemas.microsoft.com/office/drawing/2014/main" val="855909613"/>
                    </a:ext>
                  </a:extLst>
                </a:gridCol>
                <a:gridCol w="879123">
                  <a:extLst>
                    <a:ext uri="{9D8B030D-6E8A-4147-A177-3AD203B41FA5}">
                      <a16:colId xmlns:a16="http://schemas.microsoft.com/office/drawing/2014/main" val="1869977715"/>
                    </a:ext>
                  </a:extLst>
                </a:gridCol>
              </a:tblGrid>
              <a:tr h="70457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470837"/>
                  </a:ext>
                </a:extLst>
              </a:tr>
              <a:tr h="67076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375164"/>
                  </a:ext>
                </a:extLst>
              </a:tr>
              <a:tr h="70457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506811"/>
                  </a:ext>
                </a:extLst>
              </a:tr>
              <a:tr h="70457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036806"/>
                  </a:ext>
                </a:extLst>
              </a:tr>
              <a:tr h="70457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458409"/>
                  </a:ext>
                </a:extLst>
              </a:tr>
              <a:tr h="70457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3692508"/>
                  </a:ext>
                </a:extLst>
              </a:tr>
              <a:tr h="70457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150361"/>
                  </a:ext>
                </a:extLst>
              </a:tr>
              <a:tr h="70457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649405"/>
                  </a:ext>
                </a:extLst>
              </a:tr>
              <a:tr h="70457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949906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98159ED-93DC-42D3-9C0F-EBFF11D38628}"/>
              </a:ext>
            </a:extLst>
          </p:cNvPr>
          <p:cNvSpPr txBox="1"/>
          <p:nvPr/>
        </p:nvSpPr>
        <p:spPr>
          <a:xfrm>
            <a:off x="4990390" y="194791"/>
            <a:ext cx="192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Back of the church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ADD24C-2F04-46D0-90F0-85F3762185D5}"/>
              </a:ext>
            </a:extLst>
          </p:cNvPr>
          <p:cNvSpPr txBox="1"/>
          <p:nvPr/>
        </p:nvSpPr>
        <p:spPr>
          <a:xfrm>
            <a:off x="3751564" y="6441974"/>
            <a:ext cx="1988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Front of the church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10BBAD-20D9-486C-8B3E-E28716858B0C}"/>
              </a:ext>
            </a:extLst>
          </p:cNvPr>
          <p:cNvSpPr txBox="1"/>
          <p:nvPr/>
        </p:nvSpPr>
        <p:spPr>
          <a:xfrm rot="16200000">
            <a:off x="424640" y="5084743"/>
            <a:ext cx="3083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Music group side of the church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31264E-818C-479B-B041-A88F25CB14E5}"/>
              </a:ext>
            </a:extLst>
          </p:cNvPr>
          <p:cNvSpPr txBox="1"/>
          <p:nvPr/>
        </p:nvSpPr>
        <p:spPr>
          <a:xfrm rot="5400000">
            <a:off x="8720803" y="5212507"/>
            <a:ext cx="2996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Coffee area side of the church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18573E-DFCC-42E5-B3D9-39E3F05892F3}"/>
              </a:ext>
            </a:extLst>
          </p:cNvPr>
          <p:cNvSpPr txBox="1"/>
          <p:nvPr/>
        </p:nvSpPr>
        <p:spPr>
          <a:xfrm>
            <a:off x="123493" y="3496679"/>
            <a:ext cx="1145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O scale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F4FB21-0E66-498F-B157-11250C71489A}"/>
              </a:ext>
            </a:extLst>
          </p:cNvPr>
          <p:cNvSpPr txBox="1"/>
          <p:nvPr/>
        </p:nvSpPr>
        <p:spPr>
          <a:xfrm>
            <a:off x="10785153" y="6395807"/>
            <a:ext cx="1092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E scale 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A3FA438A-CF2F-4274-B3BB-65FD93999702}"/>
              </a:ext>
            </a:extLst>
          </p:cNvPr>
          <p:cNvSpPr/>
          <p:nvPr/>
        </p:nvSpPr>
        <p:spPr>
          <a:xfrm rot="10800000">
            <a:off x="10997795" y="5375785"/>
            <a:ext cx="369334" cy="102002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2277ABE6-563C-4416-82EE-C7F510165BBE}"/>
              </a:ext>
            </a:extLst>
          </p:cNvPr>
          <p:cNvSpPr/>
          <p:nvPr/>
        </p:nvSpPr>
        <p:spPr>
          <a:xfrm rot="16200000">
            <a:off x="1419591" y="3381043"/>
            <a:ext cx="264015" cy="627576"/>
          </a:xfrm>
          <a:prstGeom prst="downArrow">
            <a:avLst/>
          </a:prstGeom>
          <a:solidFill>
            <a:srgbClr val="DC90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4DCA76DA-C05E-40CE-BDDF-1D1CF8644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8958" y="1651016"/>
            <a:ext cx="2750613" cy="1325563"/>
          </a:xfrm>
        </p:spPr>
        <p:txBody>
          <a:bodyPr/>
          <a:lstStyle/>
          <a:p>
            <a:r>
              <a:rPr lang="en-GB" dirty="0"/>
              <a:t>The grid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6DC3A3C3-91F8-43C8-B00D-9064847E448A}"/>
              </a:ext>
            </a:extLst>
          </p:cNvPr>
          <p:cNvSpPr/>
          <p:nvPr/>
        </p:nvSpPr>
        <p:spPr>
          <a:xfrm>
            <a:off x="7079602" y="2133600"/>
            <a:ext cx="464198" cy="523220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8A3A5A-83FF-440F-B82A-1A18BB6E29D9}"/>
              </a:ext>
            </a:extLst>
          </p:cNvPr>
          <p:cNvSpPr txBox="1"/>
          <p:nvPr/>
        </p:nvSpPr>
        <p:spPr>
          <a:xfrm>
            <a:off x="7536802" y="2072044"/>
            <a:ext cx="686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E=28</a:t>
            </a:r>
          </a:p>
          <a:p>
            <a:r>
              <a:rPr lang="en-GB" dirty="0">
                <a:highlight>
                  <a:srgbClr val="DC9088"/>
                </a:highlight>
              </a:rPr>
              <a:t>O=27</a:t>
            </a:r>
          </a:p>
        </p:txBody>
      </p:sp>
      <p:sp>
        <p:nvSpPr>
          <p:cNvPr id="21" name="Smiley Face 20">
            <a:extLst>
              <a:ext uri="{FF2B5EF4-FFF2-40B4-BE49-F238E27FC236}">
                <a16:creationId xmlns:a16="http://schemas.microsoft.com/office/drawing/2014/main" id="{A00D6A2F-BCCE-4C5A-B99E-F09F8F072B9A}"/>
              </a:ext>
            </a:extLst>
          </p:cNvPr>
          <p:cNvSpPr/>
          <p:nvPr/>
        </p:nvSpPr>
        <p:spPr>
          <a:xfrm>
            <a:off x="2951161" y="5021842"/>
            <a:ext cx="464198" cy="523220"/>
          </a:xfrm>
          <a:prstGeom prst="smileyFac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6102C3-335D-43C4-9E37-4065FBCE7E6A}"/>
              </a:ext>
            </a:extLst>
          </p:cNvPr>
          <p:cNvSpPr txBox="1"/>
          <p:nvPr/>
        </p:nvSpPr>
        <p:spPr>
          <a:xfrm>
            <a:off x="3408361" y="4960286"/>
            <a:ext cx="686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E=13</a:t>
            </a:r>
          </a:p>
          <a:p>
            <a:r>
              <a:rPr lang="en-GB" dirty="0">
                <a:highlight>
                  <a:srgbClr val="DC9088"/>
                </a:highlight>
              </a:rPr>
              <a:t>O=11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1A93D9-2831-4120-903A-438D5685BB6A}"/>
              </a:ext>
            </a:extLst>
          </p:cNvPr>
          <p:cNvSpPr txBox="1"/>
          <p:nvPr/>
        </p:nvSpPr>
        <p:spPr>
          <a:xfrm>
            <a:off x="2128685" y="3465902"/>
            <a:ext cx="8127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7     9     12     15     18     21     24      27     30     33     35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D22A6C-2ABB-4760-9E02-91F2EC443B1D}"/>
              </a:ext>
            </a:extLst>
          </p:cNvPr>
          <p:cNvSpPr txBox="1"/>
          <p:nvPr/>
        </p:nvSpPr>
        <p:spPr>
          <a:xfrm>
            <a:off x="5496314" y="659636"/>
            <a:ext cx="765174" cy="6307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GB" sz="2800" dirty="0"/>
              <a:t>35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33</a:t>
            </a:r>
          </a:p>
          <a:p>
            <a:pPr algn="ctr">
              <a:lnSpc>
                <a:spcPts val="2300"/>
              </a:lnSpc>
            </a:pPr>
            <a:endParaRPr lang="en-GB" sz="2800" dirty="0"/>
          </a:p>
          <a:p>
            <a:pPr algn="ctr">
              <a:lnSpc>
                <a:spcPts val="2300"/>
              </a:lnSpc>
            </a:pPr>
            <a:r>
              <a:rPr lang="en-GB" sz="2800" dirty="0"/>
              <a:t>30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 27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    24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 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 18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15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12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 9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  7    </a:t>
            </a:r>
          </a:p>
        </p:txBody>
      </p:sp>
    </p:spTree>
    <p:extLst>
      <p:ext uri="{BB962C8B-B14F-4D97-AF65-F5344CB8AC3E}">
        <p14:creationId xmlns:p14="http://schemas.microsoft.com/office/powerpoint/2010/main" val="38210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6" grpId="0" animBg="1"/>
      <p:bldP spid="17" grpId="0" animBg="1"/>
      <p:bldP spid="19" grpId="0" animBg="1"/>
      <p:bldP spid="20" grpId="0"/>
      <p:bldP spid="21" grpId="0" animBg="1"/>
      <p:bldP spid="22" grpId="0"/>
      <p:bldP spid="23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30B112D-5BF1-4C4E-BFF9-111A8F976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894669"/>
              </p:ext>
            </p:extLst>
          </p:nvPr>
        </p:nvGraphicFramePr>
        <p:xfrm>
          <a:off x="2323853" y="659636"/>
          <a:ext cx="7995663" cy="6198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8407">
                  <a:extLst>
                    <a:ext uri="{9D8B030D-6E8A-4147-A177-3AD203B41FA5}">
                      <a16:colId xmlns:a16="http://schemas.microsoft.com/office/drawing/2014/main" val="2597597868"/>
                    </a:ext>
                  </a:extLst>
                </a:gridCol>
                <a:gridCol w="888407">
                  <a:extLst>
                    <a:ext uri="{9D8B030D-6E8A-4147-A177-3AD203B41FA5}">
                      <a16:colId xmlns:a16="http://schemas.microsoft.com/office/drawing/2014/main" val="3930819099"/>
                    </a:ext>
                  </a:extLst>
                </a:gridCol>
                <a:gridCol w="888407">
                  <a:extLst>
                    <a:ext uri="{9D8B030D-6E8A-4147-A177-3AD203B41FA5}">
                      <a16:colId xmlns:a16="http://schemas.microsoft.com/office/drawing/2014/main" val="3787946161"/>
                    </a:ext>
                  </a:extLst>
                </a:gridCol>
                <a:gridCol w="888407">
                  <a:extLst>
                    <a:ext uri="{9D8B030D-6E8A-4147-A177-3AD203B41FA5}">
                      <a16:colId xmlns:a16="http://schemas.microsoft.com/office/drawing/2014/main" val="1103338530"/>
                    </a:ext>
                  </a:extLst>
                </a:gridCol>
                <a:gridCol w="888407">
                  <a:extLst>
                    <a:ext uri="{9D8B030D-6E8A-4147-A177-3AD203B41FA5}">
                      <a16:colId xmlns:a16="http://schemas.microsoft.com/office/drawing/2014/main" val="3347375417"/>
                    </a:ext>
                  </a:extLst>
                </a:gridCol>
                <a:gridCol w="888407">
                  <a:extLst>
                    <a:ext uri="{9D8B030D-6E8A-4147-A177-3AD203B41FA5}">
                      <a16:colId xmlns:a16="http://schemas.microsoft.com/office/drawing/2014/main" val="4038835032"/>
                    </a:ext>
                  </a:extLst>
                </a:gridCol>
                <a:gridCol w="888407">
                  <a:extLst>
                    <a:ext uri="{9D8B030D-6E8A-4147-A177-3AD203B41FA5}">
                      <a16:colId xmlns:a16="http://schemas.microsoft.com/office/drawing/2014/main" val="3550685934"/>
                    </a:ext>
                  </a:extLst>
                </a:gridCol>
                <a:gridCol w="888407">
                  <a:extLst>
                    <a:ext uri="{9D8B030D-6E8A-4147-A177-3AD203B41FA5}">
                      <a16:colId xmlns:a16="http://schemas.microsoft.com/office/drawing/2014/main" val="855909613"/>
                    </a:ext>
                  </a:extLst>
                </a:gridCol>
                <a:gridCol w="888407">
                  <a:extLst>
                    <a:ext uri="{9D8B030D-6E8A-4147-A177-3AD203B41FA5}">
                      <a16:colId xmlns:a16="http://schemas.microsoft.com/office/drawing/2014/main" val="1869977715"/>
                    </a:ext>
                  </a:extLst>
                </a:gridCol>
              </a:tblGrid>
              <a:tr h="69239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470837"/>
                  </a:ext>
                </a:extLst>
              </a:tr>
              <a:tr h="65917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375164"/>
                  </a:ext>
                </a:extLst>
              </a:tr>
              <a:tr h="69239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506811"/>
                  </a:ext>
                </a:extLst>
              </a:tr>
              <a:tr h="69239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036806"/>
                  </a:ext>
                </a:extLst>
              </a:tr>
              <a:tr h="69239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458409"/>
                  </a:ext>
                </a:extLst>
              </a:tr>
              <a:tr h="69239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3692508"/>
                  </a:ext>
                </a:extLst>
              </a:tr>
              <a:tr h="69239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150361"/>
                  </a:ext>
                </a:extLst>
              </a:tr>
              <a:tr h="69239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649405"/>
                  </a:ext>
                </a:extLst>
              </a:tr>
              <a:tr h="69239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949906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90FFEE0-35B5-4AC3-8787-2082362892C6}"/>
              </a:ext>
            </a:extLst>
          </p:cNvPr>
          <p:cNvSpPr txBox="1"/>
          <p:nvPr/>
        </p:nvSpPr>
        <p:spPr>
          <a:xfrm>
            <a:off x="2401361" y="3530982"/>
            <a:ext cx="8127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7     9     12     15     18     21     24      27     30     33     35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8493B6-4D92-48BE-9119-A7CBB07C8E2E}"/>
              </a:ext>
            </a:extLst>
          </p:cNvPr>
          <p:cNvSpPr txBox="1"/>
          <p:nvPr/>
        </p:nvSpPr>
        <p:spPr>
          <a:xfrm>
            <a:off x="5752873" y="704538"/>
            <a:ext cx="765174" cy="6307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GB" sz="2800" dirty="0"/>
              <a:t>35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33</a:t>
            </a:r>
          </a:p>
          <a:p>
            <a:pPr algn="ctr">
              <a:lnSpc>
                <a:spcPts val="2300"/>
              </a:lnSpc>
            </a:pPr>
            <a:endParaRPr lang="en-GB" sz="2800" dirty="0"/>
          </a:p>
          <a:p>
            <a:pPr algn="ctr">
              <a:lnSpc>
                <a:spcPts val="2300"/>
              </a:lnSpc>
            </a:pPr>
            <a:r>
              <a:rPr lang="en-GB" sz="2800" dirty="0"/>
              <a:t>30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 27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    24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 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 18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15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12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 9 </a:t>
            </a:r>
          </a:p>
          <a:p>
            <a:pPr algn="ctr">
              <a:lnSpc>
                <a:spcPts val="2300"/>
              </a:lnSpc>
            </a:pPr>
            <a:r>
              <a:rPr lang="en-GB" sz="2800" dirty="0"/>
              <a:t>      7 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18573E-DFCC-42E5-B3D9-39E3F05892F3}"/>
              </a:ext>
            </a:extLst>
          </p:cNvPr>
          <p:cNvSpPr txBox="1"/>
          <p:nvPr/>
        </p:nvSpPr>
        <p:spPr>
          <a:xfrm>
            <a:off x="403706" y="3592537"/>
            <a:ext cx="1145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O scale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F4FB21-0E66-498F-B157-11250C71489A}"/>
              </a:ext>
            </a:extLst>
          </p:cNvPr>
          <p:cNvSpPr txBox="1"/>
          <p:nvPr/>
        </p:nvSpPr>
        <p:spPr>
          <a:xfrm>
            <a:off x="10785153" y="6395807"/>
            <a:ext cx="1092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E scale 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A3FA438A-CF2F-4274-B3BB-65FD93999702}"/>
              </a:ext>
            </a:extLst>
          </p:cNvPr>
          <p:cNvSpPr/>
          <p:nvPr/>
        </p:nvSpPr>
        <p:spPr>
          <a:xfrm rot="10800000">
            <a:off x="11072318" y="5269409"/>
            <a:ext cx="369334" cy="10200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2277ABE6-563C-4416-82EE-C7F510165BBE}"/>
              </a:ext>
            </a:extLst>
          </p:cNvPr>
          <p:cNvSpPr/>
          <p:nvPr/>
        </p:nvSpPr>
        <p:spPr>
          <a:xfrm rot="16200000">
            <a:off x="1726209" y="3478803"/>
            <a:ext cx="264015" cy="6275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4DCA76DA-C05E-40CE-BDDF-1D1CF8644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8958" y="1651016"/>
            <a:ext cx="2750613" cy="1325563"/>
          </a:xfrm>
        </p:spPr>
        <p:txBody>
          <a:bodyPr/>
          <a:lstStyle/>
          <a:p>
            <a:r>
              <a:rPr lang="en-GB" dirty="0"/>
              <a:t>The grid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015F44-A583-414D-AB27-CD39117A898E}"/>
              </a:ext>
            </a:extLst>
          </p:cNvPr>
          <p:cNvSpPr txBox="1"/>
          <p:nvPr/>
        </p:nvSpPr>
        <p:spPr>
          <a:xfrm>
            <a:off x="6990996" y="1790577"/>
            <a:ext cx="2564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2060"/>
                </a:solidFill>
              </a:rPr>
              <a:t>Task/Structured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D8928E5-8B9A-4FA2-AB23-E53B130C38B1}"/>
              </a:ext>
            </a:extLst>
          </p:cNvPr>
          <p:cNvSpPr txBox="1"/>
          <p:nvPr/>
        </p:nvSpPr>
        <p:spPr>
          <a:xfrm>
            <a:off x="6803156" y="4923533"/>
            <a:ext cx="29400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7030A0"/>
                </a:solidFill>
              </a:rPr>
              <a:t>People/Structured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7B2A90-18EA-4368-80BF-E5D2AC4014FE}"/>
              </a:ext>
            </a:extLst>
          </p:cNvPr>
          <p:cNvSpPr txBox="1"/>
          <p:nvPr/>
        </p:nvSpPr>
        <p:spPr>
          <a:xfrm>
            <a:off x="2401361" y="4945374"/>
            <a:ext cx="33351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People/Unstructured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80F2E9-EE05-4998-A378-50659BB9A28C}"/>
              </a:ext>
            </a:extLst>
          </p:cNvPr>
          <p:cNvSpPr txBox="1"/>
          <p:nvPr/>
        </p:nvSpPr>
        <p:spPr>
          <a:xfrm>
            <a:off x="2511691" y="1833699"/>
            <a:ext cx="2959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accent6">
                    <a:lumMod val="75000"/>
                  </a:schemeClr>
                </a:solidFill>
              </a:rPr>
              <a:t>Task/Unstructured</a:t>
            </a:r>
          </a:p>
        </p:txBody>
      </p:sp>
    </p:spTree>
    <p:extLst>
      <p:ext uri="{BB962C8B-B14F-4D97-AF65-F5344CB8AC3E}">
        <p14:creationId xmlns:p14="http://schemas.microsoft.com/office/powerpoint/2010/main" val="140935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/>
      <p:bldP spid="24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54D21-FC69-47B8-83CF-4ECA2DD3F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Your wiring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946821-C28A-4BC9-B6CC-B863393082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How are you energised?</a:t>
            </a:r>
          </a:p>
          <a:p>
            <a:pPr marR="0" lvl="0" rtl="0"/>
            <a:r>
              <a:rPr lang="en-GB" dirty="0"/>
              <a:t>How are you organised?</a:t>
            </a:r>
          </a:p>
          <a:p>
            <a:pPr marR="0" lvl="1" rtl="0"/>
            <a:r>
              <a:rPr lang="en-GB" dirty="0"/>
              <a:t>Our drives and personalities may explain our behaviour, but it doesn’t excuse it</a:t>
            </a:r>
          </a:p>
          <a:p>
            <a:pPr marR="0" lvl="0" rtl="0"/>
            <a:r>
              <a:rPr lang="en-GB" dirty="0"/>
              <a:t>When a person becomes a Christian the drives don’t do away</a:t>
            </a:r>
          </a:p>
          <a:p>
            <a:pPr marR="0" lvl="1" rtl="0"/>
            <a:r>
              <a:rPr lang="en-GB" dirty="0"/>
              <a:t>That’s what Paul is describing in Romans 7:14-25</a:t>
            </a:r>
          </a:p>
          <a:p>
            <a:pPr marR="0" lvl="2" rtl="0"/>
            <a:r>
              <a:rPr lang="en-GB" dirty="0"/>
              <a:t>‘I recognise there’s a battle going on within me every day’</a:t>
            </a:r>
          </a:p>
          <a:p>
            <a:pPr lvl="2"/>
            <a:r>
              <a:rPr lang="en-GB" dirty="0"/>
              <a:t>‘The only way I can become what God wants is to rely on Christ more fully’</a:t>
            </a:r>
          </a:p>
        </p:txBody>
      </p:sp>
    </p:spTree>
    <p:extLst>
      <p:ext uri="{BB962C8B-B14F-4D97-AF65-F5344CB8AC3E}">
        <p14:creationId xmlns:p14="http://schemas.microsoft.com/office/powerpoint/2010/main" val="285733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18E51-FAE7-4E75-A623-F50AD2665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made you to reach out to Him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5FB42-D0FF-4A65-AFD4-76FCB188B5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To go beyond the search for answers in our experience or environment</a:t>
            </a:r>
          </a:p>
          <a:p>
            <a:pPr lvl="1"/>
            <a:r>
              <a:rPr lang="en-GB" dirty="0"/>
              <a:t>The answers are found in letting Christ in</a:t>
            </a:r>
          </a:p>
          <a:p>
            <a:pPr marR="0" lvl="0" rtl="0"/>
            <a:r>
              <a:rPr lang="en-GB" dirty="0"/>
              <a:t>Recognising that we are strugglers will make us more useful when we offer our time, talents and treasures to God’s service</a:t>
            </a:r>
          </a:p>
        </p:txBody>
      </p:sp>
    </p:spTree>
    <p:extLst>
      <p:ext uri="{BB962C8B-B14F-4D97-AF65-F5344CB8AC3E}">
        <p14:creationId xmlns:p14="http://schemas.microsoft.com/office/powerpoint/2010/main" val="2865023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B3DAA0-ABBF-45C8-9A22-4B2C3B9612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06" r="1" b="1"/>
          <a:stretch/>
        </p:blipFill>
        <p:spPr>
          <a:xfrm>
            <a:off x="-78808" y="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3820B0C-8211-48FA-90A9-8BBB938B6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2725277"/>
            <a:ext cx="3852041" cy="2133590"/>
          </a:xfrm>
        </p:spPr>
        <p:txBody>
          <a:bodyPr>
            <a:normAutofit/>
          </a:bodyPr>
          <a:lstStyle/>
          <a:p>
            <a:r>
              <a:rPr lang="en-GB" sz="4000" b="1" dirty="0"/>
              <a:t>Everyone has something to offer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F3D6E-5CC3-4A16-9C1B-6969960BB1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88621" y="5242674"/>
            <a:ext cx="4624551" cy="1615313"/>
          </a:xfrm>
        </p:spPr>
        <p:txBody>
          <a:bodyPr>
            <a:normAutofit/>
          </a:bodyPr>
          <a:lstStyle/>
          <a:p>
            <a:r>
              <a:rPr lang="en-GB" sz="3200" dirty="0"/>
              <a:t>Each one is responsible for overcoming in the inner battle</a:t>
            </a:r>
          </a:p>
        </p:txBody>
      </p:sp>
    </p:spTree>
    <p:extLst>
      <p:ext uri="{BB962C8B-B14F-4D97-AF65-F5344CB8AC3E}">
        <p14:creationId xmlns:p14="http://schemas.microsoft.com/office/powerpoint/2010/main" val="369069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31EB3-7FA2-4977-94C9-2694C23D7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66D6E-2B3A-4931-AAE1-9B570E53A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C54783-BAF4-47CA-A64C-F883C931B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2204323" cy="6858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2A3A5C-5B33-44D7-B0D8-B28FA282BC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41" b="92969" l="5273" r="99512">
                        <a14:foregroundMark x1="82422" y1="8073" x2="84082" y2="36979"/>
                        <a14:foregroundMark x1="96289" y1="53255" x2="41895" y2="85938"/>
                        <a14:foregroundMark x1="98535" y1="91146" x2="12305" y2="88151"/>
                        <a14:foregroundMark x1="12305" y1="88151" x2="1367" y2="77214"/>
                        <a14:foregroundMark x1="1367" y1="77214" x2="7617" y2="43880"/>
                        <a14:foregroundMark x1="7617" y1="43880" x2="6445" y2="26953"/>
                        <a14:foregroundMark x1="6445" y1="26953" x2="14844" y2="15495"/>
                        <a14:foregroundMark x1="14844" y1="15495" x2="44531" y2="9375"/>
                        <a14:foregroundMark x1="44531" y1="9375" x2="58887" y2="10286"/>
                        <a14:foregroundMark x1="58887" y1="10286" x2="70215" y2="6641"/>
                        <a14:foregroundMark x1="28027" y1="53255" x2="40430" y2="50651"/>
                        <a14:foregroundMark x1="40430" y1="50651" x2="42969" y2="48177"/>
                        <a14:foregroundMark x1="49707" y1="43620" x2="61328" y2="40755"/>
                        <a14:foregroundMark x1="66895" y1="33333" x2="79395" y2="27214"/>
                        <a14:foregroundMark x1="79395" y1="27214" x2="79688" y2="26563"/>
                        <a14:foregroundMark x1="66309" y1="17708" x2="76855" y2="14714"/>
                        <a14:foregroundMark x1="1953" y1="5859" x2="77637" y2="9505"/>
                        <a14:foregroundMark x1="77637" y1="9505" x2="91602" y2="8073"/>
                        <a14:foregroundMark x1="91602" y1="8073" x2="99609" y2="8073"/>
                        <a14:foregroundMark x1="97949" y1="90365" x2="79688" y2="88932"/>
                        <a14:foregroundMark x1="3613" y1="9505" x2="4688" y2="82292"/>
                        <a14:foregroundMark x1="4688" y1="82292" x2="15332" y2="92969"/>
                        <a14:foregroundMark x1="15332" y1="92969" x2="27246" y2="89453"/>
                        <a14:foregroundMark x1="27246" y1="89453" x2="27441" y2="88151"/>
                        <a14:foregroundMark x1="9668" y1="45182" x2="9668" y2="68880"/>
                        <a14:foregroundMark x1="6934" y1="11068" x2="2637" y2="30208"/>
                        <a14:foregroundMark x1="2637" y1="30208" x2="5273" y2="69531"/>
                        <a14:foregroundMark x1="5273" y1="69531" x2="5859" y2="71094"/>
                        <a14:foregroundMark x1="33008" y1="8854" x2="46777" y2="6641"/>
                        <a14:foregroundMark x1="46777" y1="6641" x2="85156" y2="8464"/>
                        <a14:foregroundMark x1="85156" y1="8464" x2="93555" y2="6641"/>
                        <a14:foregroundMark x1="25781" y1="91146" x2="37891" y2="91146"/>
                        <a14:foregroundMark x1="37891" y1="91146" x2="50977" y2="89063"/>
                        <a14:foregroundMark x1="50977" y1="89063" x2="61914" y2="89714"/>
                      </a14:backgroundRemoval>
                    </a14:imgEffect>
                  </a14:imgLayer>
                </a14:imgProps>
              </a:ext>
            </a:extLst>
          </a:blip>
          <a:srcRect t="2111" b="4877"/>
          <a:stretch/>
        </p:blipFill>
        <p:spPr>
          <a:xfrm>
            <a:off x="1197848" y="847010"/>
            <a:ext cx="4102944" cy="28551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1FEBFB-3672-48A1-A4B7-B126EFB6FD12}"/>
              </a:ext>
            </a:extLst>
          </p:cNvPr>
          <p:cNvSpPr txBox="1"/>
          <p:nvPr/>
        </p:nvSpPr>
        <p:spPr>
          <a:xfrm>
            <a:off x="7149508" y="4357249"/>
            <a:ext cx="420429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MATTERS</a:t>
            </a:r>
            <a:endParaRPr lang="en-GB" sz="8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CD0C31-7A0A-48E6-AF2F-C7CD682CA021}"/>
              </a:ext>
            </a:extLst>
          </p:cNvPr>
          <p:cNvSpPr txBox="1"/>
          <p:nvPr/>
        </p:nvSpPr>
        <p:spPr>
          <a:xfrm>
            <a:off x="8453220" y="2505669"/>
            <a:ext cx="37387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spc="-300" dirty="0">
                <a:solidFill>
                  <a:srgbClr val="C00000"/>
                </a:solidFill>
              </a:rPr>
              <a:t>(God inspired)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A2D447-7097-4735-BEF9-1A5D0D7878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5704" y="62349"/>
            <a:ext cx="3105072" cy="237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5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53358-0487-4E36-8DAC-BF806CFA9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made us unique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BD254-68EA-46D7-849C-3CD9120923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1" rtl="0"/>
            <a:r>
              <a:rPr lang="en-GB" dirty="0"/>
              <a:t>Ps 139 tells us something of the unique place we hold in creation and in God’s plans</a:t>
            </a:r>
          </a:p>
          <a:p>
            <a:pPr marR="0" lvl="2" rtl="0"/>
            <a:r>
              <a:rPr lang="en-GB" dirty="0"/>
              <a:t>God produced individuals with a tremendous capacity to grow and learn and develop</a:t>
            </a:r>
          </a:p>
          <a:p>
            <a:pPr lvl="1"/>
            <a:r>
              <a:rPr lang="en-GB" dirty="0"/>
              <a:t>We have unique wiring</a:t>
            </a:r>
          </a:p>
          <a:p>
            <a:pPr lvl="2"/>
            <a:r>
              <a:rPr lang="en-GB" dirty="0"/>
              <a:t>They way we tick, think and process things is different</a:t>
            </a:r>
          </a:p>
        </p:txBody>
      </p:sp>
    </p:spTree>
    <p:extLst>
      <p:ext uri="{BB962C8B-B14F-4D97-AF65-F5344CB8AC3E}">
        <p14:creationId xmlns:p14="http://schemas.microsoft.com/office/powerpoint/2010/main" val="4015127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C157D-59E8-43AE-87DD-931EC06F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made us complicated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E4B65A-2A08-439F-9E20-D83A1D2B26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There seems to be twin pairs of drives in every one of us</a:t>
            </a:r>
          </a:p>
          <a:p>
            <a:pPr marR="0" lvl="1" rtl="0"/>
            <a:r>
              <a:rPr lang="en-GB" dirty="0"/>
              <a:t>Habits and personality traits come about through the drives we feed more</a:t>
            </a:r>
          </a:p>
          <a:p>
            <a:pPr marR="0" lvl="2" rtl="0"/>
            <a:r>
              <a:rPr lang="en-GB" dirty="0"/>
              <a:t>The drives do not make us good or evil, but how we react to them affects how we relate to God and to others</a:t>
            </a:r>
          </a:p>
        </p:txBody>
      </p:sp>
    </p:spTree>
    <p:extLst>
      <p:ext uri="{BB962C8B-B14F-4D97-AF65-F5344CB8AC3E}">
        <p14:creationId xmlns:p14="http://schemas.microsoft.com/office/powerpoint/2010/main" val="3356712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54D21-FC69-47B8-83CF-4ECA2DD3F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Your wiring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946821-C28A-4BC9-B6CC-B863393082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How are you energised?</a:t>
            </a:r>
          </a:p>
          <a:p>
            <a:pPr marR="0" lvl="0" rtl="0"/>
            <a:r>
              <a:rPr lang="en-GB" dirty="0"/>
              <a:t>How are you organised?</a:t>
            </a:r>
          </a:p>
          <a:p>
            <a:pPr marR="0" lvl="1" rt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416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550CB-7F51-4199-9B03-B9E440B4D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are you energised?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F4754-07B2-4653-B22A-C09E56E34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1228294" cy="4892416"/>
          </a:xfrm>
        </p:spPr>
        <p:txBody>
          <a:bodyPr>
            <a:normAutofit/>
          </a:bodyPr>
          <a:lstStyle/>
          <a:p>
            <a:r>
              <a:rPr lang="en-GB" dirty="0"/>
              <a:t>1. I</a:t>
            </a:r>
            <a:r>
              <a:rPr lang="en-GB" baseline="0" dirty="0"/>
              <a:t> am more comfortable…</a:t>
            </a:r>
          </a:p>
          <a:p>
            <a:pPr marL="457200" lvl="1" indent="0">
              <a:buNone/>
            </a:pPr>
            <a:r>
              <a:rPr lang="en-GB" baseline="0" dirty="0"/>
              <a:t> </a:t>
            </a:r>
          </a:p>
          <a:p>
            <a:pPr marL="457200" lvl="1" indent="0">
              <a:buNone/>
            </a:pPr>
            <a:br>
              <a:rPr lang="en-GB" baseline="0" dirty="0"/>
            </a:br>
            <a:endParaRPr lang="en-GB" baseline="0" dirty="0"/>
          </a:p>
          <a:p>
            <a:r>
              <a:rPr lang="en-GB" baseline="0" dirty="0"/>
              <a:t>2. When doing a task I tend to…</a:t>
            </a: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CB95C7BB-8EAB-4386-852D-E604F86F1BB3}"/>
              </a:ext>
            </a:extLst>
          </p:cNvPr>
          <p:cNvSpPr/>
          <p:nvPr/>
        </p:nvSpPr>
        <p:spPr>
          <a:xfrm>
            <a:off x="4679575" y="2631082"/>
            <a:ext cx="2832847" cy="533341"/>
          </a:xfrm>
          <a:prstGeom prst="leftRightArrow">
            <a:avLst>
              <a:gd name="adj1" fmla="val 6904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1  2  3  4  5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A75BD-186C-44E7-9223-88C928021764}"/>
              </a:ext>
            </a:extLst>
          </p:cNvPr>
          <p:cNvSpPr txBox="1"/>
          <p:nvPr/>
        </p:nvSpPr>
        <p:spPr>
          <a:xfrm>
            <a:off x="1607215" y="2370139"/>
            <a:ext cx="3245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Doing things for people…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A6C5E-BDB8-4E6C-8154-6169E800FD1D}"/>
              </a:ext>
            </a:extLst>
          </p:cNvPr>
          <p:cNvSpPr txBox="1"/>
          <p:nvPr/>
        </p:nvSpPr>
        <p:spPr>
          <a:xfrm>
            <a:off x="7752810" y="2236032"/>
            <a:ext cx="3245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Being with people…</a:t>
            </a: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10FD48AC-A858-444E-9D9F-48332AAEBC12}"/>
              </a:ext>
            </a:extLst>
          </p:cNvPr>
          <p:cNvSpPr/>
          <p:nvPr/>
        </p:nvSpPr>
        <p:spPr>
          <a:xfrm>
            <a:off x="4679575" y="5191350"/>
            <a:ext cx="2832847" cy="533341"/>
          </a:xfrm>
          <a:prstGeom prst="leftRightArrow">
            <a:avLst>
              <a:gd name="adj1" fmla="val 6904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1  2  3  4  5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E710C1-3443-4681-B70F-071752D5D3C0}"/>
              </a:ext>
            </a:extLst>
          </p:cNvPr>
          <p:cNvSpPr txBox="1"/>
          <p:nvPr/>
        </p:nvSpPr>
        <p:spPr>
          <a:xfrm>
            <a:off x="1607215" y="4930407"/>
            <a:ext cx="3245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Focus on the goal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54E368-8A56-4CF5-AEB6-724E62AC4242}"/>
              </a:ext>
            </a:extLst>
          </p:cNvPr>
          <p:cNvSpPr txBox="1"/>
          <p:nvPr/>
        </p:nvSpPr>
        <p:spPr>
          <a:xfrm>
            <a:off x="7752810" y="4796300"/>
            <a:ext cx="3245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Focus on the relationship</a:t>
            </a:r>
          </a:p>
        </p:txBody>
      </p:sp>
    </p:spTree>
    <p:extLst>
      <p:ext uri="{BB962C8B-B14F-4D97-AF65-F5344CB8AC3E}">
        <p14:creationId xmlns:p14="http://schemas.microsoft.com/office/powerpoint/2010/main" val="337851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6" grpId="0" animBg="1"/>
      <p:bldP spid="7" grpId="0"/>
      <p:bldP spid="8" grpId="0"/>
      <p:bldP spid="9" grpId="0" animBg="1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550CB-7F51-4199-9B03-B9E440B4D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are you energised?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F4754-07B2-4653-B22A-C09E56E34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1228294" cy="4892416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en-GB" sz="4000" b="1" kern="1200" baseline="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3. I get more excited about…</a:t>
            </a:r>
            <a:endParaRPr lang="en-GB" sz="4000" dirty="0">
              <a:effectLst/>
            </a:endParaRPr>
          </a:p>
          <a:p>
            <a:pPr marL="457200" lvl="1" indent="0">
              <a:buNone/>
            </a:pPr>
            <a:r>
              <a:rPr lang="en-GB" baseline="0" dirty="0"/>
              <a:t> </a:t>
            </a:r>
          </a:p>
          <a:p>
            <a:pPr marL="457200" lvl="1" indent="0">
              <a:buNone/>
            </a:pPr>
            <a:br>
              <a:rPr lang="en-GB" baseline="0" dirty="0"/>
            </a:br>
            <a:endParaRPr lang="en-GB" baseline="0" dirty="0"/>
          </a:p>
          <a:p>
            <a:pPr rtl="0" eaLnBrk="1" latinLnBrk="0" hangingPunct="1"/>
            <a:r>
              <a:rPr lang="en-GB" sz="4000" b="1" kern="1200" baseline="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4. I feel I have accomplished something when I’ve…</a:t>
            </a:r>
            <a:endParaRPr lang="en-GB" sz="4000" dirty="0">
              <a:effectLst/>
            </a:endParaRP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CB95C7BB-8EAB-4386-852D-E604F86F1BB3}"/>
              </a:ext>
            </a:extLst>
          </p:cNvPr>
          <p:cNvSpPr/>
          <p:nvPr/>
        </p:nvSpPr>
        <p:spPr>
          <a:xfrm>
            <a:off x="4679575" y="2631082"/>
            <a:ext cx="2832847" cy="533341"/>
          </a:xfrm>
          <a:prstGeom prst="leftRightArrow">
            <a:avLst>
              <a:gd name="adj1" fmla="val 6904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1  2  3  4  5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A75BD-186C-44E7-9223-88C928021764}"/>
              </a:ext>
            </a:extLst>
          </p:cNvPr>
          <p:cNvSpPr txBox="1"/>
          <p:nvPr/>
        </p:nvSpPr>
        <p:spPr>
          <a:xfrm>
            <a:off x="1607215" y="2370139"/>
            <a:ext cx="3245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Advancing a cause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A6C5E-BDB8-4E6C-8154-6169E800FD1D}"/>
              </a:ext>
            </a:extLst>
          </p:cNvPr>
          <p:cNvSpPr txBox="1"/>
          <p:nvPr/>
        </p:nvSpPr>
        <p:spPr>
          <a:xfrm>
            <a:off x="7752810" y="2236032"/>
            <a:ext cx="3245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Creating community</a:t>
            </a: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10FD48AC-A858-444E-9D9F-48332AAEBC12}"/>
              </a:ext>
            </a:extLst>
          </p:cNvPr>
          <p:cNvSpPr/>
          <p:nvPr/>
        </p:nvSpPr>
        <p:spPr>
          <a:xfrm>
            <a:off x="4679575" y="5191350"/>
            <a:ext cx="2832847" cy="533341"/>
          </a:xfrm>
          <a:prstGeom prst="leftRightArrow">
            <a:avLst>
              <a:gd name="adj1" fmla="val 6904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1  2  3  4  5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E710C1-3443-4681-B70F-071752D5D3C0}"/>
              </a:ext>
            </a:extLst>
          </p:cNvPr>
          <p:cNvSpPr txBox="1"/>
          <p:nvPr/>
        </p:nvSpPr>
        <p:spPr>
          <a:xfrm>
            <a:off x="1607215" y="4930407"/>
            <a:ext cx="3245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Completed a job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54E368-8A56-4CF5-AEB6-724E62AC4242}"/>
              </a:ext>
            </a:extLst>
          </p:cNvPr>
          <p:cNvSpPr txBox="1"/>
          <p:nvPr/>
        </p:nvSpPr>
        <p:spPr>
          <a:xfrm>
            <a:off x="7752810" y="4796300"/>
            <a:ext cx="3245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Built a relationship</a:t>
            </a:r>
          </a:p>
        </p:txBody>
      </p:sp>
    </p:spTree>
    <p:extLst>
      <p:ext uri="{BB962C8B-B14F-4D97-AF65-F5344CB8AC3E}">
        <p14:creationId xmlns:p14="http://schemas.microsoft.com/office/powerpoint/2010/main" val="242343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/>
      <p:bldP spid="8" grpId="0"/>
      <p:bldP spid="9" grpId="0" animBg="1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550CB-7F51-4199-9B03-B9E440B4D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are you energised?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F4754-07B2-4653-B22A-C09E56E34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1228294" cy="4892416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en-GB" sz="4000" b="1" kern="1200" baseline="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5. It is more important to start a meeting…</a:t>
            </a:r>
            <a:endParaRPr lang="en-GB" sz="4000" dirty="0">
              <a:effectLst/>
            </a:endParaRPr>
          </a:p>
          <a:p>
            <a:pPr marL="457200" lvl="1" indent="0">
              <a:buNone/>
            </a:pPr>
            <a:r>
              <a:rPr lang="en-GB" baseline="0" dirty="0"/>
              <a:t> </a:t>
            </a:r>
          </a:p>
          <a:p>
            <a:pPr marL="457200" lvl="1" indent="0">
              <a:buNone/>
            </a:pPr>
            <a:br>
              <a:rPr lang="en-GB" baseline="0" dirty="0"/>
            </a:br>
            <a:endParaRPr lang="en-GB" baseline="0" dirty="0"/>
          </a:p>
          <a:p>
            <a:pPr rtl="0" eaLnBrk="1" latinLnBrk="0" hangingPunct="1"/>
            <a:r>
              <a:rPr lang="en-GB" sz="4000" b="1" kern="1200" baseline="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6. I am more concerned with…</a:t>
            </a:r>
            <a:endParaRPr lang="en-GB" sz="4000" dirty="0">
              <a:effectLst/>
            </a:endParaRP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CB95C7BB-8EAB-4386-852D-E604F86F1BB3}"/>
              </a:ext>
            </a:extLst>
          </p:cNvPr>
          <p:cNvSpPr/>
          <p:nvPr/>
        </p:nvSpPr>
        <p:spPr>
          <a:xfrm>
            <a:off x="4679575" y="2631082"/>
            <a:ext cx="2832847" cy="533341"/>
          </a:xfrm>
          <a:prstGeom prst="leftRightArrow">
            <a:avLst>
              <a:gd name="adj1" fmla="val 6904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1  2  3  4  5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A75BD-186C-44E7-9223-88C928021764}"/>
              </a:ext>
            </a:extLst>
          </p:cNvPr>
          <p:cNvSpPr txBox="1"/>
          <p:nvPr/>
        </p:nvSpPr>
        <p:spPr>
          <a:xfrm>
            <a:off x="1607214" y="2456537"/>
            <a:ext cx="3245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On time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A6C5E-BDB8-4E6C-8154-6169E800FD1D}"/>
              </a:ext>
            </a:extLst>
          </p:cNvPr>
          <p:cNvSpPr txBox="1"/>
          <p:nvPr/>
        </p:nvSpPr>
        <p:spPr>
          <a:xfrm>
            <a:off x="7752810" y="2364995"/>
            <a:ext cx="36009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When everyone gets there</a:t>
            </a: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10FD48AC-A858-444E-9D9F-48332AAEBC12}"/>
              </a:ext>
            </a:extLst>
          </p:cNvPr>
          <p:cNvSpPr/>
          <p:nvPr/>
        </p:nvSpPr>
        <p:spPr>
          <a:xfrm>
            <a:off x="4679575" y="5191350"/>
            <a:ext cx="2832847" cy="533341"/>
          </a:xfrm>
          <a:prstGeom prst="leftRightArrow">
            <a:avLst>
              <a:gd name="adj1" fmla="val 6904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1  2  3  4  5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E710C1-3443-4681-B70F-071752D5D3C0}"/>
              </a:ext>
            </a:extLst>
          </p:cNvPr>
          <p:cNvSpPr txBox="1"/>
          <p:nvPr/>
        </p:nvSpPr>
        <p:spPr>
          <a:xfrm>
            <a:off x="1607214" y="4796300"/>
            <a:ext cx="3245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Meeting a deadline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54E368-8A56-4CF5-AEB6-724E62AC4242}"/>
              </a:ext>
            </a:extLst>
          </p:cNvPr>
          <p:cNvSpPr txBox="1"/>
          <p:nvPr/>
        </p:nvSpPr>
        <p:spPr>
          <a:xfrm>
            <a:off x="7752810" y="4796300"/>
            <a:ext cx="3245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Maintaining a team</a:t>
            </a:r>
          </a:p>
        </p:txBody>
      </p:sp>
    </p:spTree>
    <p:extLst>
      <p:ext uri="{BB962C8B-B14F-4D97-AF65-F5344CB8AC3E}">
        <p14:creationId xmlns:p14="http://schemas.microsoft.com/office/powerpoint/2010/main" val="200462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/>
      <p:bldP spid="8" grpId="0"/>
      <p:bldP spid="9" grpId="0" animBg="1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550CB-7F51-4199-9B03-B9E440B4D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are you energised?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F4754-07B2-4653-B22A-C09E56E34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1228294" cy="4892416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en-GB" sz="4000" b="1" kern="1200" baseline="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7. I place a higher value on…</a:t>
            </a:r>
            <a:endParaRPr lang="en-GB" sz="4000" dirty="0">
              <a:effectLst/>
            </a:endParaRPr>
          </a:p>
          <a:p>
            <a:pPr marL="457200" lvl="1" indent="0">
              <a:buNone/>
            </a:pPr>
            <a:r>
              <a:rPr lang="en-GB" baseline="0" dirty="0"/>
              <a:t> </a:t>
            </a:r>
          </a:p>
          <a:p>
            <a:pPr marL="457200" lvl="1" indent="0">
              <a:buNone/>
            </a:pPr>
            <a:br>
              <a:rPr lang="en-GB" baseline="0" dirty="0"/>
            </a:br>
            <a:endParaRPr lang="en-GB" baseline="0" dirty="0"/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CB95C7BB-8EAB-4386-852D-E604F86F1BB3}"/>
              </a:ext>
            </a:extLst>
          </p:cNvPr>
          <p:cNvSpPr/>
          <p:nvPr/>
        </p:nvSpPr>
        <p:spPr>
          <a:xfrm>
            <a:off x="4679575" y="2631082"/>
            <a:ext cx="2832847" cy="533341"/>
          </a:xfrm>
          <a:prstGeom prst="leftRightArrow">
            <a:avLst>
              <a:gd name="adj1" fmla="val 6904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1  2  3  4  5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A75BD-186C-44E7-9223-88C928021764}"/>
              </a:ext>
            </a:extLst>
          </p:cNvPr>
          <p:cNvSpPr txBox="1"/>
          <p:nvPr/>
        </p:nvSpPr>
        <p:spPr>
          <a:xfrm>
            <a:off x="2505635" y="2543809"/>
            <a:ext cx="3245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Action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A6C5E-BDB8-4E6C-8154-6169E800FD1D}"/>
              </a:ext>
            </a:extLst>
          </p:cNvPr>
          <p:cNvSpPr txBox="1"/>
          <p:nvPr/>
        </p:nvSpPr>
        <p:spPr>
          <a:xfrm>
            <a:off x="7885868" y="2543809"/>
            <a:ext cx="3600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Communication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CB1C64-C65C-4163-B856-47CE909A56DB}"/>
              </a:ext>
            </a:extLst>
          </p:cNvPr>
          <p:cNvSpPr txBox="1"/>
          <p:nvPr/>
        </p:nvSpPr>
        <p:spPr>
          <a:xfrm>
            <a:off x="385482" y="5253317"/>
            <a:ext cx="10730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How are your Energised?                                      Total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618D86-2E9C-4E7D-880F-6C34E901A6A7}"/>
              </a:ext>
            </a:extLst>
          </p:cNvPr>
          <p:cNvSpPr/>
          <p:nvPr/>
        </p:nvSpPr>
        <p:spPr>
          <a:xfrm>
            <a:off x="6095998" y="5227620"/>
            <a:ext cx="2499492" cy="7078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E=</a:t>
            </a:r>
          </a:p>
        </p:txBody>
      </p:sp>
    </p:spTree>
    <p:extLst>
      <p:ext uri="{BB962C8B-B14F-4D97-AF65-F5344CB8AC3E}">
        <p14:creationId xmlns:p14="http://schemas.microsoft.com/office/powerpoint/2010/main" val="349419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/>
      <p:bldP spid="8" grpId="0"/>
      <p:bldP spid="4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550CB-7F51-4199-9B03-B9E440B4D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are you organised?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F4754-07B2-4653-B22A-C09E56E34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1228294" cy="4892416"/>
          </a:xfrm>
        </p:spPr>
        <p:txBody>
          <a:bodyPr>
            <a:normAutofit/>
          </a:bodyPr>
          <a:lstStyle/>
          <a:p>
            <a:r>
              <a:rPr lang="en-GB" dirty="0"/>
              <a:t>1. In life I generally prefer to…</a:t>
            </a:r>
            <a:endParaRPr lang="en-GB" baseline="0" dirty="0"/>
          </a:p>
          <a:p>
            <a:pPr marL="457200" lvl="1" indent="0">
              <a:buNone/>
            </a:pPr>
            <a:r>
              <a:rPr lang="en-GB" baseline="0" dirty="0"/>
              <a:t> </a:t>
            </a:r>
          </a:p>
          <a:p>
            <a:pPr marL="457200" lvl="1" indent="0">
              <a:buNone/>
            </a:pPr>
            <a:br>
              <a:rPr lang="en-GB" baseline="0" dirty="0"/>
            </a:br>
            <a:endParaRPr lang="en-GB" baseline="0" dirty="0"/>
          </a:p>
          <a:p>
            <a:r>
              <a:rPr lang="en-GB" baseline="0" dirty="0"/>
              <a:t>2. I prefer guidelines that are…</a:t>
            </a: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CB95C7BB-8EAB-4386-852D-E604F86F1BB3}"/>
              </a:ext>
            </a:extLst>
          </p:cNvPr>
          <p:cNvSpPr/>
          <p:nvPr/>
        </p:nvSpPr>
        <p:spPr>
          <a:xfrm>
            <a:off x="4679575" y="2631082"/>
            <a:ext cx="2832847" cy="533341"/>
          </a:xfrm>
          <a:prstGeom prst="leftRightArrow">
            <a:avLst>
              <a:gd name="adj1" fmla="val 6904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1  2  3  4  5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A75BD-186C-44E7-9223-88C928021764}"/>
              </a:ext>
            </a:extLst>
          </p:cNvPr>
          <p:cNvSpPr txBox="1"/>
          <p:nvPr/>
        </p:nvSpPr>
        <p:spPr>
          <a:xfrm>
            <a:off x="1101000" y="2456537"/>
            <a:ext cx="3658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Be spontaneous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A6C5E-BDB8-4E6C-8154-6169E800FD1D}"/>
              </a:ext>
            </a:extLst>
          </p:cNvPr>
          <p:cNvSpPr txBox="1"/>
          <p:nvPr/>
        </p:nvSpPr>
        <p:spPr>
          <a:xfrm>
            <a:off x="7752810" y="2236032"/>
            <a:ext cx="3245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Follow a set plan</a:t>
            </a: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10FD48AC-A858-444E-9D9F-48332AAEBC12}"/>
              </a:ext>
            </a:extLst>
          </p:cNvPr>
          <p:cNvSpPr/>
          <p:nvPr/>
        </p:nvSpPr>
        <p:spPr>
          <a:xfrm>
            <a:off x="4679575" y="5191350"/>
            <a:ext cx="2832847" cy="533341"/>
          </a:xfrm>
          <a:prstGeom prst="leftRightArrow">
            <a:avLst>
              <a:gd name="adj1" fmla="val 6904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1  2  3  4  5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E710C1-3443-4681-B70F-071752D5D3C0}"/>
              </a:ext>
            </a:extLst>
          </p:cNvPr>
          <p:cNvSpPr txBox="1"/>
          <p:nvPr/>
        </p:nvSpPr>
        <p:spPr>
          <a:xfrm>
            <a:off x="2321071" y="5104077"/>
            <a:ext cx="3245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General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54E368-8A56-4CF5-AEB6-724E62AC4242}"/>
              </a:ext>
            </a:extLst>
          </p:cNvPr>
          <p:cNvSpPr txBox="1"/>
          <p:nvPr/>
        </p:nvSpPr>
        <p:spPr>
          <a:xfrm>
            <a:off x="7752810" y="5104077"/>
            <a:ext cx="3245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/>
                </a:solidFill>
              </a:rPr>
              <a:t>Specific</a:t>
            </a:r>
          </a:p>
        </p:txBody>
      </p:sp>
    </p:spTree>
    <p:extLst>
      <p:ext uri="{BB962C8B-B14F-4D97-AF65-F5344CB8AC3E}">
        <p14:creationId xmlns:p14="http://schemas.microsoft.com/office/powerpoint/2010/main" val="56162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6" grpId="0" animBg="1"/>
      <p:bldP spid="7" grpId="0"/>
      <p:bldP spid="8" grpId="0"/>
      <p:bldP spid="9" grpId="0" animBg="1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7682</TotalTime>
  <Words>679</Words>
  <Application>Microsoft Office PowerPoint</Application>
  <PresentationFormat>Widescreen</PresentationFormat>
  <Paragraphs>171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Everyone has something to offer</vt:lpstr>
      <vt:lpstr>God made us unique</vt:lpstr>
      <vt:lpstr>God made us complicated</vt:lpstr>
      <vt:lpstr>Your wiring</vt:lpstr>
      <vt:lpstr>How are you energised?</vt:lpstr>
      <vt:lpstr>How are you energised?</vt:lpstr>
      <vt:lpstr>How are you energised?</vt:lpstr>
      <vt:lpstr>How are you energised?</vt:lpstr>
      <vt:lpstr>How are you organised?</vt:lpstr>
      <vt:lpstr>How are you organised?</vt:lpstr>
      <vt:lpstr>How are you organised?</vt:lpstr>
      <vt:lpstr>How are you organised?</vt:lpstr>
      <vt:lpstr>The grid</vt:lpstr>
      <vt:lpstr>The grid</vt:lpstr>
      <vt:lpstr>Your wiring</vt:lpstr>
      <vt:lpstr>God made you to reach out to Him</vt:lpstr>
      <vt:lpstr>Everyone has something to offer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47</cp:revision>
  <dcterms:created xsi:type="dcterms:W3CDTF">2018-04-10T08:28:43Z</dcterms:created>
  <dcterms:modified xsi:type="dcterms:W3CDTF">2018-04-28T10:44:00Z</dcterms:modified>
</cp:coreProperties>
</file>