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handoutMasterIdLst>
    <p:handoutMasterId r:id="rId17"/>
  </p:handoutMasterIdLst>
  <p:sldIdLst>
    <p:sldId id="256" r:id="rId2"/>
    <p:sldId id="258" r:id="rId3"/>
    <p:sldId id="259" r:id="rId4"/>
    <p:sldId id="257" r:id="rId5"/>
    <p:sldId id="260" r:id="rId6"/>
    <p:sldId id="261" r:id="rId7"/>
    <p:sldId id="262" r:id="rId8"/>
    <p:sldId id="263" r:id="rId9"/>
    <p:sldId id="269" r:id="rId10"/>
    <p:sldId id="264" r:id="rId11"/>
    <p:sldId id="265" r:id="rId12"/>
    <p:sldId id="266" r:id="rId13"/>
    <p:sldId id="267" r:id="rId14"/>
    <p:sldId id="26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58BE3-BC39-4274-8C83-E1E20B4DEF36}" v="254" dt="2020-02-29T21:23:54.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1457" autoAdjust="0"/>
  </p:normalViewPr>
  <p:slideViewPr>
    <p:cSldViewPr snapToGrid="0">
      <p:cViewPr varScale="1">
        <p:scale>
          <a:sx n="70" d="100"/>
          <a:sy n="70" d="100"/>
        </p:scale>
        <p:origin x="138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3552" y="-3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Robinson" userId="f160f9a4d586981b" providerId="LiveId" clId="{6D158BE3-BC39-4274-8C83-E1E20B4DEF36}"/>
    <pc:docChg chg="undo redo custSel mod addSld modSld modNotesMaster">
      <pc:chgData name="Lucy Robinson" userId="f160f9a4d586981b" providerId="LiveId" clId="{6D158BE3-BC39-4274-8C83-E1E20B4DEF36}" dt="2020-02-29T21:24:49.787" v="24640" actId="6549"/>
      <pc:docMkLst>
        <pc:docMk/>
      </pc:docMkLst>
      <pc:sldChg chg="modNotesTx">
        <pc:chgData name="Lucy Robinson" userId="f160f9a4d586981b" providerId="LiveId" clId="{6D158BE3-BC39-4274-8C83-E1E20B4DEF36}" dt="2020-02-29T16:01:43.324" v="3592" actId="20577"/>
        <pc:sldMkLst>
          <pc:docMk/>
          <pc:sldMk cId="3163033970" sldId="256"/>
        </pc:sldMkLst>
      </pc:sldChg>
      <pc:sldChg chg="modNotesTx">
        <pc:chgData name="Lucy Robinson" userId="f160f9a4d586981b" providerId="LiveId" clId="{6D158BE3-BC39-4274-8C83-E1E20B4DEF36}" dt="2020-02-29T20:33:38.706" v="21854" actId="20577"/>
        <pc:sldMkLst>
          <pc:docMk/>
          <pc:sldMk cId="1299982671" sldId="257"/>
        </pc:sldMkLst>
      </pc:sldChg>
      <pc:sldChg chg="modSp mod modNotesTx">
        <pc:chgData name="Lucy Robinson" userId="f160f9a4d586981b" providerId="LiveId" clId="{6D158BE3-BC39-4274-8C83-E1E20B4DEF36}" dt="2020-02-29T16:02:13.644" v="3603" actId="20577"/>
        <pc:sldMkLst>
          <pc:docMk/>
          <pc:sldMk cId="2602553575" sldId="258"/>
        </pc:sldMkLst>
        <pc:spChg chg="mod">
          <ac:chgData name="Lucy Robinson" userId="f160f9a4d586981b" providerId="LiveId" clId="{6D158BE3-BC39-4274-8C83-E1E20B4DEF36}" dt="2020-02-29T15:34:46.911" v="1583" actId="20577"/>
          <ac:spMkLst>
            <pc:docMk/>
            <pc:sldMk cId="2602553575" sldId="258"/>
            <ac:spMk id="2" creationId="{5555AF95-3F21-4DF4-822A-3104A2F449F7}"/>
          </ac:spMkLst>
        </pc:spChg>
        <pc:picChg chg="mod">
          <ac:chgData name="Lucy Robinson" userId="f160f9a4d586981b" providerId="LiveId" clId="{6D158BE3-BC39-4274-8C83-E1E20B4DEF36}" dt="2020-02-29T15:35:02.155" v="1584" actId="1076"/>
          <ac:picMkLst>
            <pc:docMk/>
            <pc:sldMk cId="2602553575" sldId="258"/>
            <ac:picMk id="4" creationId="{C341E722-C6B1-48BE-8B14-6B774BB55B17}"/>
          </ac:picMkLst>
        </pc:picChg>
      </pc:sldChg>
      <pc:sldChg chg="addSp modSp mod modAnim modNotesTx">
        <pc:chgData name="Lucy Robinson" userId="f160f9a4d586981b" providerId="LiveId" clId="{6D158BE3-BC39-4274-8C83-E1E20B4DEF36}" dt="2020-02-29T17:30:30.531" v="14136" actId="20577"/>
        <pc:sldMkLst>
          <pc:docMk/>
          <pc:sldMk cId="3853493717" sldId="259"/>
        </pc:sldMkLst>
        <pc:spChg chg="mod">
          <ac:chgData name="Lucy Robinson" userId="f160f9a4d586981b" providerId="LiveId" clId="{6D158BE3-BC39-4274-8C83-E1E20B4DEF36}" dt="2020-02-29T16:05:06.329" v="3605" actId="26606"/>
          <ac:spMkLst>
            <pc:docMk/>
            <pc:sldMk cId="3853493717" sldId="259"/>
            <ac:spMk id="2" creationId="{DD1A4BCF-C8F1-4CC2-AE47-725CB3B6D598}"/>
          </ac:spMkLst>
        </pc:spChg>
        <pc:spChg chg="mod ord">
          <ac:chgData name="Lucy Robinson" userId="f160f9a4d586981b" providerId="LiveId" clId="{6D158BE3-BC39-4274-8C83-E1E20B4DEF36}" dt="2020-02-29T16:05:54.994" v="3620" actId="113"/>
          <ac:spMkLst>
            <pc:docMk/>
            <pc:sldMk cId="3853493717" sldId="259"/>
            <ac:spMk id="3" creationId="{2038D172-DAFC-4879-932A-DE43E9E1538C}"/>
          </ac:spMkLst>
        </pc:spChg>
        <pc:spChg chg="add">
          <ac:chgData name="Lucy Robinson" userId="f160f9a4d586981b" providerId="LiveId" clId="{6D158BE3-BC39-4274-8C83-E1E20B4DEF36}" dt="2020-02-29T16:05:06.329" v="3605" actId="26606"/>
          <ac:spMkLst>
            <pc:docMk/>
            <pc:sldMk cId="3853493717" sldId="259"/>
            <ac:spMk id="10" creationId="{A1DFCBE5-52C1-48A9-89CF-E7D68CCA1620}"/>
          </ac:spMkLst>
        </pc:spChg>
        <pc:spChg chg="add">
          <ac:chgData name="Lucy Robinson" userId="f160f9a4d586981b" providerId="LiveId" clId="{6D158BE3-BC39-4274-8C83-E1E20B4DEF36}" dt="2020-02-29T16:05:06.329" v="3605" actId="26606"/>
          <ac:spMkLst>
            <pc:docMk/>
            <pc:sldMk cId="3853493717" sldId="259"/>
            <ac:spMk id="12" creationId="{06AB74CA-E76D-4922-91FE-A4AAF0487CE8}"/>
          </ac:spMkLst>
        </pc:spChg>
        <pc:picChg chg="add mod">
          <ac:chgData name="Lucy Robinson" userId="f160f9a4d586981b" providerId="LiveId" clId="{6D158BE3-BC39-4274-8C83-E1E20B4DEF36}" dt="2020-02-29T16:05:23.353" v="3606" actId="1076"/>
          <ac:picMkLst>
            <pc:docMk/>
            <pc:sldMk cId="3853493717" sldId="259"/>
            <ac:picMk id="4" creationId="{2B260C69-8ED8-4FE3-B479-423EB5A7EA55}"/>
          </ac:picMkLst>
        </pc:picChg>
        <pc:picChg chg="mod ord">
          <ac:chgData name="Lucy Robinson" userId="f160f9a4d586981b" providerId="LiveId" clId="{6D158BE3-BC39-4274-8C83-E1E20B4DEF36}" dt="2020-02-29T16:05:06.329" v="3605" actId="26606"/>
          <ac:picMkLst>
            <pc:docMk/>
            <pc:sldMk cId="3853493717" sldId="259"/>
            <ac:picMk id="5" creationId="{2F7E490C-81A4-45E8-A735-D8A7B371337F}"/>
          </ac:picMkLst>
        </pc:picChg>
      </pc:sldChg>
      <pc:sldChg chg="addSp delSp modSp mod setBg modAnim setClrOvrMap modNotesTx">
        <pc:chgData name="Lucy Robinson" userId="f160f9a4d586981b" providerId="LiveId" clId="{6D158BE3-BC39-4274-8C83-E1E20B4DEF36}" dt="2020-02-29T17:14:29.888" v="12386" actId="20577"/>
        <pc:sldMkLst>
          <pc:docMk/>
          <pc:sldMk cId="3461460057" sldId="260"/>
        </pc:sldMkLst>
        <pc:spChg chg="mod">
          <ac:chgData name="Lucy Robinson" userId="f160f9a4d586981b" providerId="LiveId" clId="{6D158BE3-BC39-4274-8C83-E1E20B4DEF36}" dt="2020-02-28T13:17:50.250" v="128" actId="790"/>
          <ac:spMkLst>
            <pc:docMk/>
            <pc:sldMk cId="3461460057" sldId="260"/>
            <ac:spMk id="2" creationId="{09A86DC0-AD60-4195-BD16-869420C476E5}"/>
          </ac:spMkLst>
        </pc:spChg>
        <pc:spChg chg="del">
          <ac:chgData name="Lucy Robinson" userId="f160f9a4d586981b" providerId="LiveId" clId="{6D158BE3-BC39-4274-8C83-E1E20B4DEF36}" dt="2020-02-28T13:08:23.419" v="0"/>
          <ac:spMkLst>
            <pc:docMk/>
            <pc:sldMk cId="3461460057" sldId="260"/>
            <ac:spMk id="3" creationId="{A5DFF79A-E62E-47AC-9441-EA5B0CEABAB7}"/>
          </ac:spMkLst>
        </pc:spChg>
        <pc:spChg chg="mod">
          <ac:chgData name="Lucy Robinson" userId="f160f9a4d586981b" providerId="LiveId" clId="{6D158BE3-BC39-4274-8C83-E1E20B4DEF36}" dt="2020-02-28T13:18:13.649" v="130" actId="20577"/>
          <ac:spMkLst>
            <pc:docMk/>
            <pc:sldMk cId="3461460057" sldId="260"/>
            <ac:spMk id="4" creationId="{0A4B1C26-4060-48F5-9602-27B80CE9DD41}"/>
          </ac:spMkLst>
        </pc:spChg>
        <pc:spChg chg="add">
          <ac:chgData name="Lucy Robinson" userId="f160f9a4d586981b" providerId="LiveId" clId="{6D158BE3-BC39-4274-8C83-E1E20B4DEF36}" dt="2020-02-28T13:08:29.402" v="1" actId="26606"/>
          <ac:spMkLst>
            <pc:docMk/>
            <pc:sldMk cId="3461460057" sldId="260"/>
            <ac:spMk id="71" creationId="{E2264E67-6F59-4D8D-8E5F-8245B0FEAE76}"/>
          </ac:spMkLst>
        </pc:spChg>
        <pc:spChg chg="add">
          <ac:chgData name="Lucy Robinson" userId="f160f9a4d586981b" providerId="LiveId" clId="{6D158BE3-BC39-4274-8C83-E1E20B4DEF36}" dt="2020-02-28T13:08:29.402" v="1" actId="26606"/>
          <ac:spMkLst>
            <pc:docMk/>
            <pc:sldMk cId="3461460057" sldId="260"/>
            <ac:spMk id="73" creationId="{158E1C6E-D299-4F5D-B15B-155EBF7F62FD}"/>
          </ac:spMkLst>
        </pc:spChg>
        <pc:picChg chg="add mod">
          <ac:chgData name="Lucy Robinson" userId="f160f9a4d586981b" providerId="LiveId" clId="{6D158BE3-BC39-4274-8C83-E1E20B4DEF36}" dt="2020-02-28T13:08:29.402" v="1" actId="26606"/>
          <ac:picMkLst>
            <pc:docMk/>
            <pc:sldMk cId="3461460057" sldId="260"/>
            <ac:picMk id="2050" creationId="{DFB54B4B-2EAD-4E3F-92E0-6DB340F2B67C}"/>
          </ac:picMkLst>
        </pc:picChg>
      </pc:sldChg>
      <pc:sldChg chg="addSp modSp mod setBg modAnim modNotesTx">
        <pc:chgData name="Lucy Robinson" userId="f160f9a4d586981b" providerId="LiveId" clId="{6D158BE3-BC39-4274-8C83-E1E20B4DEF36}" dt="2020-02-29T16:48:20.533" v="8624" actId="20577"/>
        <pc:sldMkLst>
          <pc:docMk/>
          <pc:sldMk cId="99707370" sldId="261"/>
        </pc:sldMkLst>
        <pc:spChg chg="mod">
          <ac:chgData name="Lucy Robinson" userId="f160f9a4d586981b" providerId="LiveId" clId="{6D158BE3-BC39-4274-8C83-E1E20B4DEF36}" dt="2020-02-28T13:23:46.146" v="132" actId="26606"/>
          <ac:spMkLst>
            <pc:docMk/>
            <pc:sldMk cId="99707370" sldId="261"/>
            <ac:spMk id="2" creationId="{5D9D885D-BED5-4282-BD7F-5DD595DC5982}"/>
          </ac:spMkLst>
        </pc:spChg>
        <pc:spChg chg="mod ord">
          <ac:chgData name="Lucy Robinson" userId="f160f9a4d586981b" providerId="LiveId" clId="{6D158BE3-BC39-4274-8C83-E1E20B4DEF36}" dt="2020-02-28T13:25:25.425" v="205" actId="403"/>
          <ac:spMkLst>
            <pc:docMk/>
            <pc:sldMk cId="99707370" sldId="261"/>
            <ac:spMk id="3" creationId="{4461EAC1-CDFA-4B25-9BFF-8AEE2C239441}"/>
          </ac:spMkLst>
        </pc:spChg>
        <pc:picChg chg="add mod">
          <ac:chgData name="Lucy Robinson" userId="f160f9a4d586981b" providerId="LiveId" clId="{6D158BE3-BC39-4274-8C83-E1E20B4DEF36}" dt="2020-02-28T13:23:46.146" v="132" actId="26606"/>
          <ac:picMkLst>
            <pc:docMk/>
            <pc:sldMk cId="99707370" sldId="261"/>
            <ac:picMk id="4" creationId="{F5B65E13-2321-47EC-859D-D0C419F785C5}"/>
          </ac:picMkLst>
        </pc:picChg>
      </pc:sldChg>
      <pc:sldChg chg="addSp delSp modSp mod setBg modAnim setClrOvrMap modNotesTx">
        <pc:chgData name="Lucy Robinson" userId="f160f9a4d586981b" providerId="LiveId" clId="{6D158BE3-BC39-4274-8C83-E1E20B4DEF36}" dt="2020-02-29T20:39:05.776" v="22446"/>
        <pc:sldMkLst>
          <pc:docMk/>
          <pc:sldMk cId="4001413565" sldId="262"/>
        </pc:sldMkLst>
        <pc:spChg chg="mod">
          <ac:chgData name="Lucy Robinson" userId="f160f9a4d586981b" providerId="LiveId" clId="{6D158BE3-BC39-4274-8C83-E1E20B4DEF36}" dt="2020-02-28T13:51:47.375" v="216" actId="26606"/>
          <ac:spMkLst>
            <pc:docMk/>
            <pc:sldMk cId="4001413565" sldId="262"/>
            <ac:spMk id="2" creationId="{75F368D4-7DF7-4C1F-BFEE-293D4D0B6887}"/>
          </ac:spMkLst>
        </pc:spChg>
        <pc:spChg chg="mod">
          <ac:chgData name="Lucy Robinson" userId="f160f9a4d586981b" providerId="LiveId" clId="{6D158BE3-BC39-4274-8C83-E1E20B4DEF36}" dt="2020-02-29T20:38:58.582" v="22443" actId="1076"/>
          <ac:spMkLst>
            <pc:docMk/>
            <pc:sldMk cId="4001413565" sldId="262"/>
            <ac:spMk id="3" creationId="{C24B79C0-A57E-4829-A9CF-EE99E8CC0F27}"/>
          </ac:spMkLst>
        </pc:spChg>
        <pc:spChg chg="add del">
          <ac:chgData name="Lucy Robinson" userId="f160f9a4d586981b" providerId="LiveId" clId="{6D158BE3-BC39-4274-8C83-E1E20B4DEF36}" dt="2020-02-28T13:51:47.357" v="215" actId="26606"/>
          <ac:spMkLst>
            <pc:docMk/>
            <pc:sldMk cId="4001413565" sldId="262"/>
            <ac:spMk id="9" creationId="{3994EE40-F54F-48E5-826B-B45158209684}"/>
          </ac:spMkLst>
        </pc:spChg>
        <pc:spChg chg="add">
          <ac:chgData name="Lucy Robinson" userId="f160f9a4d586981b" providerId="LiveId" clId="{6D158BE3-BC39-4274-8C83-E1E20B4DEF36}" dt="2020-02-28T13:51:47.375" v="216" actId="26606"/>
          <ac:spMkLst>
            <pc:docMk/>
            <pc:sldMk cId="4001413565" sldId="262"/>
            <ac:spMk id="11" creationId="{158E1C6E-D299-4F5D-B15B-155EBF7F62FD}"/>
          </ac:spMkLst>
        </pc:spChg>
        <pc:spChg chg="add">
          <ac:chgData name="Lucy Robinson" userId="f160f9a4d586981b" providerId="LiveId" clId="{6D158BE3-BC39-4274-8C83-E1E20B4DEF36}" dt="2020-02-28T13:51:47.375" v="216" actId="26606"/>
          <ac:spMkLst>
            <pc:docMk/>
            <pc:sldMk cId="4001413565" sldId="262"/>
            <ac:spMk id="12" creationId="{E2264E67-6F59-4D8D-8E5F-8245B0FEAE76}"/>
          </ac:spMkLst>
        </pc:spChg>
        <pc:picChg chg="add mod ord">
          <ac:chgData name="Lucy Robinson" userId="f160f9a4d586981b" providerId="LiveId" clId="{6D158BE3-BC39-4274-8C83-E1E20B4DEF36}" dt="2020-02-28T13:51:47.375" v="216" actId="26606"/>
          <ac:picMkLst>
            <pc:docMk/>
            <pc:sldMk cId="4001413565" sldId="262"/>
            <ac:picMk id="4" creationId="{2968D36D-BAA3-478C-A014-B8E8177731B1}"/>
          </ac:picMkLst>
        </pc:picChg>
      </pc:sldChg>
      <pc:sldChg chg="addSp delSp modSp mod setBg modAnim modNotesTx">
        <pc:chgData name="Lucy Robinson" userId="f160f9a4d586981b" providerId="LiveId" clId="{6D158BE3-BC39-4274-8C83-E1E20B4DEF36}" dt="2020-02-29T21:23:35.853" v="24628" actId="14100"/>
        <pc:sldMkLst>
          <pc:docMk/>
          <pc:sldMk cId="268071337" sldId="263"/>
        </pc:sldMkLst>
        <pc:spChg chg="mod">
          <ac:chgData name="Lucy Robinson" userId="f160f9a4d586981b" providerId="LiveId" clId="{6D158BE3-BC39-4274-8C83-E1E20B4DEF36}" dt="2020-02-28T13:58:13.188" v="230" actId="1076"/>
          <ac:spMkLst>
            <pc:docMk/>
            <pc:sldMk cId="268071337" sldId="263"/>
            <ac:spMk id="2" creationId="{DCA1FAD5-862F-4C3C-A166-ECBB8E16E751}"/>
          </ac:spMkLst>
        </pc:spChg>
        <pc:spChg chg="mod">
          <ac:chgData name="Lucy Robinson" userId="f160f9a4d586981b" providerId="LiveId" clId="{6D158BE3-BC39-4274-8C83-E1E20B4DEF36}" dt="2020-02-29T21:23:35.853" v="24628" actId="14100"/>
          <ac:spMkLst>
            <pc:docMk/>
            <pc:sldMk cId="268071337" sldId="263"/>
            <ac:spMk id="3" creationId="{DEA64F4D-7275-49CF-BDA3-0C43CEE590B7}"/>
          </ac:spMkLst>
        </pc:spChg>
        <pc:spChg chg="add del">
          <ac:chgData name="Lucy Robinson" userId="f160f9a4d586981b" providerId="LiveId" clId="{6D158BE3-BC39-4274-8C83-E1E20B4DEF36}" dt="2020-02-28T13:56:57.409" v="221" actId="26606"/>
          <ac:spMkLst>
            <pc:docMk/>
            <pc:sldMk cId="268071337" sldId="263"/>
            <ac:spMk id="9" creationId="{28F489B8-B6E6-485E-9CB6-3C90A4D84172}"/>
          </ac:spMkLst>
        </pc:spChg>
        <pc:spChg chg="add">
          <ac:chgData name="Lucy Robinson" userId="f160f9a4d586981b" providerId="LiveId" clId="{6D158BE3-BC39-4274-8C83-E1E20B4DEF36}" dt="2020-02-28T13:56:57.409" v="221" actId="26606"/>
          <ac:spMkLst>
            <pc:docMk/>
            <pc:sldMk cId="268071337" sldId="263"/>
            <ac:spMk id="14" creationId="{2654A105-F18C-4E12-B11B-51B12174BB53}"/>
          </ac:spMkLst>
        </pc:spChg>
        <pc:picChg chg="add del mod ord">
          <ac:chgData name="Lucy Robinson" userId="f160f9a4d586981b" providerId="LiveId" clId="{6D158BE3-BC39-4274-8C83-E1E20B4DEF36}" dt="2020-02-28T13:56:50.256" v="220" actId="478"/>
          <ac:picMkLst>
            <pc:docMk/>
            <pc:sldMk cId="268071337" sldId="263"/>
            <ac:picMk id="4" creationId="{7B35D571-D9EB-4783-9F01-11B1E5F6FDD1}"/>
          </ac:picMkLst>
        </pc:picChg>
      </pc:sldChg>
      <pc:sldChg chg="addSp delSp modSp mod setBg modAnim modNotesTx">
        <pc:chgData name="Lucy Robinson" userId="f160f9a4d586981b" providerId="LiveId" clId="{6D158BE3-BC39-4274-8C83-E1E20B4DEF36}" dt="2020-02-29T21:05:20.557" v="24182" actId="1076"/>
        <pc:sldMkLst>
          <pc:docMk/>
          <pc:sldMk cId="2472596345" sldId="264"/>
        </pc:sldMkLst>
        <pc:spChg chg="mod">
          <ac:chgData name="Lucy Robinson" userId="f160f9a4d586981b" providerId="LiveId" clId="{6D158BE3-BC39-4274-8C83-E1E20B4DEF36}" dt="2020-02-28T14:01:14.456" v="238" actId="26606"/>
          <ac:spMkLst>
            <pc:docMk/>
            <pc:sldMk cId="2472596345" sldId="264"/>
            <ac:spMk id="2" creationId="{DC8B1054-A9C2-41DA-8539-FEC8A6930244}"/>
          </ac:spMkLst>
        </pc:spChg>
        <pc:spChg chg="mod">
          <ac:chgData name="Lucy Robinson" userId="f160f9a4d586981b" providerId="LiveId" clId="{6D158BE3-BC39-4274-8C83-E1E20B4DEF36}" dt="2020-02-29T21:05:20.557" v="24182" actId="1076"/>
          <ac:spMkLst>
            <pc:docMk/>
            <pc:sldMk cId="2472596345" sldId="264"/>
            <ac:spMk id="3" creationId="{B06F6307-5870-45C2-91E2-C1C8FCD1A1D2}"/>
          </ac:spMkLst>
        </pc:spChg>
        <pc:spChg chg="add del">
          <ac:chgData name="Lucy Robinson" userId="f160f9a4d586981b" providerId="LiveId" clId="{6D158BE3-BC39-4274-8C83-E1E20B4DEF36}" dt="2020-02-28T14:01:14.464" v="239" actId="26606"/>
          <ac:spMkLst>
            <pc:docMk/>
            <pc:sldMk cId="2472596345" sldId="264"/>
            <ac:spMk id="9" creationId="{5940F547-7206-4401-94FB-F8421915D8B8}"/>
          </ac:spMkLst>
        </pc:spChg>
        <pc:spChg chg="add del">
          <ac:chgData name="Lucy Robinson" userId="f160f9a4d586981b" providerId="LiveId" clId="{6D158BE3-BC39-4274-8C83-E1E20B4DEF36}" dt="2020-02-28T14:01:14.456" v="238" actId="26606"/>
          <ac:spMkLst>
            <pc:docMk/>
            <pc:sldMk cId="2472596345" sldId="264"/>
            <ac:spMk id="14" creationId="{72319FFA-0E4F-4E0B-BEBA-A9DD4B41AAE9}"/>
          </ac:spMkLst>
        </pc:spChg>
        <pc:spChg chg="add">
          <ac:chgData name="Lucy Robinson" userId="f160f9a4d586981b" providerId="LiveId" clId="{6D158BE3-BC39-4274-8C83-E1E20B4DEF36}" dt="2020-02-28T14:01:14.464" v="239" actId="26606"/>
          <ac:spMkLst>
            <pc:docMk/>
            <pc:sldMk cId="2472596345" sldId="264"/>
            <ac:spMk id="16" creationId="{5940F547-7206-4401-94FB-F8421915D8B8}"/>
          </ac:spMkLst>
        </pc:spChg>
        <pc:picChg chg="add mod ord">
          <ac:chgData name="Lucy Robinson" userId="f160f9a4d586981b" providerId="LiveId" clId="{6D158BE3-BC39-4274-8C83-E1E20B4DEF36}" dt="2020-02-28T14:01:14.456" v="238" actId="26606"/>
          <ac:picMkLst>
            <pc:docMk/>
            <pc:sldMk cId="2472596345" sldId="264"/>
            <ac:picMk id="4" creationId="{F3FF3B93-CE08-48B5-BFD9-6CB51AE89C11}"/>
          </ac:picMkLst>
        </pc:picChg>
      </pc:sldChg>
      <pc:sldChg chg="addSp modSp mod modAnim modNotesTx">
        <pc:chgData name="Lucy Robinson" userId="f160f9a4d586981b" providerId="LiveId" clId="{6D158BE3-BC39-4274-8C83-E1E20B4DEF36}" dt="2020-02-29T20:42:41.575" v="22541" actId="20577"/>
        <pc:sldMkLst>
          <pc:docMk/>
          <pc:sldMk cId="2082292742" sldId="265"/>
        </pc:sldMkLst>
        <pc:spChg chg="mod">
          <ac:chgData name="Lucy Robinson" userId="f160f9a4d586981b" providerId="LiveId" clId="{6D158BE3-BC39-4274-8C83-E1E20B4DEF36}" dt="2020-02-29T16:14:26.481" v="3757" actId="20577"/>
          <ac:spMkLst>
            <pc:docMk/>
            <pc:sldMk cId="2082292742" sldId="265"/>
            <ac:spMk id="3" creationId="{4E88D200-35E3-4DDD-96BF-A2D0C7AE89E2}"/>
          </ac:spMkLst>
        </pc:spChg>
        <pc:picChg chg="add mod">
          <ac:chgData name="Lucy Robinson" userId="f160f9a4d586981b" providerId="LiveId" clId="{6D158BE3-BC39-4274-8C83-E1E20B4DEF36}" dt="2020-02-29T15:36:03.382" v="1586" actId="1076"/>
          <ac:picMkLst>
            <pc:docMk/>
            <pc:sldMk cId="2082292742" sldId="265"/>
            <ac:picMk id="4" creationId="{40E0717E-6B44-41E6-B384-0AF10B637636}"/>
          </ac:picMkLst>
        </pc:picChg>
      </pc:sldChg>
      <pc:sldChg chg="addSp delSp modSp mod setBg modAnim modNotesTx">
        <pc:chgData name="Lucy Robinson" userId="f160f9a4d586981b" providerId="LiveId" clId="{6D158BE3-BC39-4274-8C83-E1E20B4DEF36}" dt="2020-02-29T20:45:47.845" v="22787" actId="27614"/>
        <pc:sldMkLst>
          <pc:docMk/>
          <pc:sldMk cId="1101588734" sldId="266"/>
        </pc:sldMkLst>
        <pc:spChg chg="mod">
          <ac:chgData name="Lucy Robinson" userId="f160f9a4d586981b" providerId="LiveId" clId="{6D158BE3-BC39-4274-8C83-E1E20B4DEF36}" dt="2020-02-29T20:45:35.326" v="22781" actId="26606"/>
          <ac:spMkLst>
            <pc:docMk/>
            <pc:sldMk cId="1101588734" sldId="266"/>
            <ac:spMk id="2" creationId="{6BE23D54-959B-4B06-8689-B5B1DD860AEA}"/>
          </ac:spMkLst>
        </pc:spChg>
        <pc:spChg chg="mod">
          <ac:chgData name="Lucy Robinson" userId="f160f9a4d586981b" providerId="LiveId" clId="{6D158BE3-BC39-4274-8C83-E1E20B4DEF36}" dt="2020-02-29T20:45:35.326" v="22781" actId="26606"/>
          <ac:spMkLst>
            <pc:docMk/>
            <pc:sldMk cId="1101588734" sldId="266"/>
            <ac:spMk id="3" creationId="{9E7D6756-8738-4834-9191-03D3884405BD}"/>
          </ac:spMkLst>
        </pc:spChg>
        <pc:spChg chg="add del">
          <ac:chgData name="Lucy Robinson" userId="f160f9a4d586981b" providerId="LiveId" clId="{6D158BE3-BC39-4274-8C83-E1E20B4DEF36}" dt="2020-02-29T20:45:35.326" v="22781" actId="26606"/>
          <ac:spMkLst>
            <pc:docMk/>
            <pc:sldMk cId="1101588734" sldId="266"/>
            <ac:spMk id="9" creationId="{28F489B8-B6E6-485E-9CB6-3C90A4D84172}"/>
          </ac:spMkLst>
        </pc:spChg>
        <pc:spChg chg="add del">
          <ac:chgData name="Lucy Robinson" userId="f160f9a4d586981b" providerId="LiveId" clId="{6D158BE3-BC39-4274-8C83-E1E20B4DEF36}" dt="2020-02-29T20:45:26.838" v="22778" actId="26606"/>
          <ac:spMkLst>
            <pc:docMk/>
            <pc:sldMk cId="1101588734" sldId="266"/>
            <ac:spMk id="14" creationId="{72319FFA-0E4F-4E0B-BEBA-A9DD4B41AAE9}"/>
          </ac:spMkLst>
        </pc:spChg>
        <pc:spChg chg="add del">
          <ac:chgData name="Lucy Robinson" userId="f160f9a4d586981b" providerId="LiveId" clId="{6D158BE3-BC39-4274-8C83-E1E20B4DEF36}" dt="2020-02-29T20:45:35.314" v="22780" actId="26606"/>
          <ac:spMkLst>
            <pc:docMk/>
            <pc:sldMk cId="1101588734" sldId="266"/>
            <ac:spMk id="16" creationId="{13EEA0A9-F720-41ED-8EBA-2A10A664FDE1}"/>
          </ac:spMkLst>
        </pc:spChg>
        <pc:spChg chg="add del">
          <ac:chgData name="Lucy Robinson" userId="f160f9a4d586981b" providerId="LiveId" clId="{6D158BE3-BC39-4274-8C83-E1E20B4DEF36}" dt="2020-02-29T20:45:35.314" v="22780" actId="26606"/>
          <ac:spMkLst>
            <pc:docMk/>
            <pc:sldMk cId="1101588734" sldId="266"/>
            <ac:spMk id="17" creationId="{3F7D26C8-96ED-46E3-BD94-C1608C54C36B}"/>
          </ac:spMkLst>
        </pc:spChg>
        <pc:spChg chg="add del">
          <ac:chgData name="Lucy Robinson" userId="f160f9a4d586981b" providerId="LiveId" clId="{6D158BE3-BC39-4274-8C83-E1E20B4DEF36}" dt="2020-02-29T20:45:35.314" v="22780" actId="26606"/>
          <ac:spMkLst>
            <pc:docMk/>
            <pc:sldMk cId="1101588734" sldId="266"/>
            <ac:spMk id="18" creationId="{03B27569-6089-4DC0-93E0-F3F6E1E93CC1}"/>
          </ac:spMkLst>
        </pc:spChg>
        <pc:spChg chg="add">
          <ac:chgData name="Lucy Robinson" userId="f160f9a4d586981b" providerId="LiveId" clId="{6D158BE3-BC39-4274-8C83-E1E20B4DEF36}" dt="2020-02-29T20:45:35.326" v="22781" actId="26606"/>
          <ac:spMkLst>
            <pc:docMk/>
            <pc:sldMk cId="1101588734" sldId="266"/>
            <ac:spMk id="20" creationId="{1C524A27-B6C0-41EA-ABCB-AA2E61FC0F8A}"/>
          </ac:spMkLst>
        </pc:spChg>
        <pc:spChg chg="add">
          <ac:chgData name="Lucy Robinson" userId="f160f9a4d586981b" providerId="LiveId" clId="{6D158BE3-BC39-4274-8C83-E1E20B4DEF36}" dt="2020-02-29T20:45:35.326" v="22781" actId="26606"/>
          <ac:spMkLst>
            <pc:docMk/>
            <pc:sldMk cId="1101588734" sldId="266"/>
            <ac:spMk id="21" creationId="{F3FCE8DC-E7A6-4A8F-BB57-A87EC4B846BB}"/>
          </ac:spMkLst>
        </pc:spChg>
        <pc:picChg chg="add mod ord">
          <ac:chgData name="Lucy Robinson" userId="f160f9a4d586981b" providerId="LiveId" clId="{6D158BE3-BC39-4274-8C83-E1E20B4DEF36}" dt="2020-02-29T20:45:47.845" v="22787" actId="27614"/>
          <ac:picMkLst>
            <pc:docMk/>
            <pc:sldMk cId="1101588734" sldId="266"/>
            <ac:picMk id="4" creationId="{5B51226A-E44D-471F-AECE-C6C49435E404}"/>
          </ac:picMkLst>
        </pc:picChg>
      </pc:sldChg>
      <pc:sldChg chg="addSp modSp mod setBg modAnim setClrOvrMap modNotesTx">
        <pc:chgData name="Lucy Robinson" userId="f160f9a4d586981b" providerId="LiveId" clId="{6D158BE3-BC39-4274-8C83-E1E20B4DEF36}" dt="2020-02-29T20:49:16.292" v="23192" actId="14100"/>
        <pc:sldMkLst>
          <pc:docMk/>
          <pc:sldMk cId="4075857705" sldId="267"/>
        </pc:sldMkLst>
        <pc:spChg chg="mod">
          <ac:chgData name="Lucy Robinson" userId="f160f9a4d586981b" providerId="LiveId" clId="{6D158BE3-BC39-4274-8C83-E1E20B4DEF36}" dt="2020-02-28T14:22:19.246" v="244" actId="26606"/>
          <ac:spMkLst>
            <pc:docMk/>
            <pc:sldMk cId="4075857705" sldId="267"/>
            <ac:spMk id="2" creationId="{F08E48C8-FC1F-406A-A093-D29C3A77B242}"/>
          </ac:spMkLst>
        </pc:spChg>
        <pc:spChg chg="mod ord">
          <ac:chgData name="Lucy Robinson" userId="f160f9a4d586981b" providerId="LiveId" clId="{6D158BE3-BC39-4274-8C83-E1E20B4DEF36}" dt="2020-02-29T20:49:16.292" v="23192" actId="14100"/>
          <ac:spMkLst>
            <pc:docMk/>
            <pc:sldMk cId="4075857705" sldId="267"/>
            <ac:spMk id="3" creationId="{EE1FAF77-4982-4619-8913-4B4FE36CBBAA}"/>
          </ac:spMkLst>
        </pc:spChg>
        <pc:spChg chg="add">
          <ac:chgData name="Lucy Robinson" userId="f160f9a4d586981b" providerId="LiveId" clId="{6D158BE3-BC39-4274-8C83-E1E20B4DEF36}" dt="2020-02-28T14:22:19.246" v="244" actId="26606"/>
          <ac:spMkLst>
            <pc:docMk/>
            <pc:sldMk cId="4075857705" sldId="267"/>
            <ac:spMk id="71" creationId="{A416E3E5-5186-46A4-AFBD-337387D3163D}"/>
          </ac:spMkLst>
        </pc:spChg>
        <pc:spChg chg="add">
          <ac:chgData name="Lucy Robinson" userId="f160f9a4d586981b" providerId="LiveId" clId="{6D158BE3-BC39-4274-8C83-E1E20B4DEF36}" dt="2020-02-28T14:22:19.246" v="244" actId="26606"/>
          <ac:spMkLst>
            <pc:docMk/>
            <pc:sldMk cId="4075857705" sldId="267"/>
            <ac:spMk id="73" creationId="{7B8FAACC-353E-4F84-BA62-A5514185D9A9}"/>
          </ac:spMkLst>
        </pc:spChg>
        <pc:picChg chg="add mod">
          <ac:chgData name="Lucy Robinson" userId="f160f9a4d586981b" providerId="LiveId" clId="{6D158BE3-BC39-4274-8C83-E1E20B4DEF36}" dt="2020-02-28T14:22:19.246" v="244" actId="26606"/>
          <ac:picMkLst>
            <pc:docMk/>
            <pc:sldMk cId="4075857705" sldId="267"/>
            <ac:picMk id="3074" creationId="{4D3E6F83-3198-4B10-A1BD-AB8C2FE4E8D6}"/>
          </ac:picMkLst>
        </pc:picChg>
      </pc:sldChg>
      <pc:sldChg chg="addSp modSp mod modNotesTx">
        <pc:chgData name="Lucy Robinson" userId="f160f9a4d586981b" providerId="LiveId" clId="{6D158BE3-BC39-4274-8C83-E1E20B4DEF36}" dt="2020-02-29T21:02:27.858" v="24177" actId="20577"/>
        <pc:sldMkLst>
          <pc:docMk/>
          <pc:sldMk cId="1797891128" sldId="268"/>
        </pc:sldMkLst>
        <pc:spChg chg="mod">
          <ac:chgData name="Lucy Robinson" userId="f160f9a4d586981b" providerId="LiveId" clId="{6D158BE3-BC39-4274-8C83-E1E20B4DEF36}" dt="2020-02-29T20:53:17.550" v="23229" actId="20577"/>
          <ac:spMkLst>
            <pc:docMk/>
            <pc:sldMk cId="1797891128" sldId="268"/>
            <ac:spMk id="3" creationId="{50C1F72F-B5A4-416B-AAA5-4022DB40031E}"/>
          </ac:spMkLst>
        </pc:spChg>
        <pc:picChg chg="add mod">
          <ac:chgData name="Lucy Robinson" userId="f160f9a4d586981b" providerId="LiveId" clId="{6D158BE3-BC39-4274-8C83-E1E20B4DEF36}" dt="2020-02-28T14:24:48.202" v="249" actId="1076"/>
          <ac:picMkLst>
            <pc:docMk/>
            <pc:sldMk cId="1797891128" sldId="268"/>
            <ac:picMk id="4" creationId="{6B911FDD-84BF-4801-8CA4-10760ECADBD0}"/>
          </ac:picMkLst>
        </pc:picChg>
        <pc:picChg chg="add mod">
          <ac:chgData name="Lucy Robinson" userId="f160f9a4d586981b" providerId="LiveId" clId="{6D158BE3-BC39-4274-8C83-E1E20B4DEF36}" dt="2020-02-28T14:24:45.363" v="248" actId="1076"/>
          <ac:picMkLst>
            <pc:docMk/>
            <pc:sldMk cId="1797891128" sldId="268"/>
            <ac:picMk id="5" creationId="{553B3DFF-0C7E-4519-82E9-933FF2E96F7E}"/>
          </ac:picMkLst>
        </pc:picChg>
      </pc:sldChg>
      <pc:sldChg chg="addSp delSp modSp add mod setBg modAnim modNotesTx">
        <pc:chgData name="Lucy Robinson" userId="f160f9a4d586981b" providerId="LiveId" clId="{6D158BE3-BC39-4274-8C83-E1E20B4DEF36}" dt="2020-02-29T21:24:49.787" v="24640" actId="6549"/>
        <pc:sldMkLst>
          <pc:docMk/>
          <pc:sldMk cId="3013634879" sldId="269"/>
        </pc:sldMkLst>
        <pc:spChg chg="del">
          <ac:chgData name="Lucy Robinson" userId="f160f9a4d586981b" providerId="LiveId" clId="{6D158BE3-BC39-4274-8C83-E1E20B4DEF36}" dt="2020-02-29T21:14:55.076" v="24343" actId="478"/>
          <ac:spMkLst>
            <pc:docMk/>
            <pc:sldMk cId="3013634879" sldId="269"/>
            <ac:spMk id="2" creationId="{DCA1FAD5-862F-4C3C-A166-ECBB8E16E751}"/>
          </ac:spMkLst>
        </pc:spChg>
        <pc:spChg chg="del mod">
          <ac:chgData name="Lucy Robinson" userId="f160f9a4d586981b" providerId="LiveId" clId="{6D158BE3-BC39-4274-8C83-E1E20B4DEF36}" dt="2020-02-29T21:13:09.316" v="24294" actId="478"/>
          <ac:spMkLst>
            <pc:docMk/>
            <pc:sldMk cId="3013634879" sldId="269"/>
            <ac:spMk id="3" creationId="{DEA64F4D-7275-49CF-BDA3-0C43CEE590B7}"/>
          </ac:spMkLst>
        </pc:spChg>
        <pc:spChg chg="add del mod">
          <ac:chgData name="Lucy Robinson" userId="f160f9a4d586981b" providerId="LiveId" clId="{6D158BE3-BC39-4274-8C83-E1E20B4DEF36}" dt="2020-02-29T21:15:01.670" v="24344" actId="478"/>
          <ac:spMkLst>
            <pc:docMk/>
            <pc:sldMk cId="3013634879" sldId="269"/>
            <ac:spMk id="5" creationId="{85A6E187-0824-4964-B3F2-53F274B22C3D}"/>
          </ac:spMkLst>
        </pc:spChg>
        <pc:spChg chg="add del mod">
          <ac:chgData name="Lucy Robinson" userId="f160f9a4d586981b" providerId="LiveId" clId="{6D158BE3-BC39-4274-8C83-E1E20B4DEF36}" dt="2020-02-29T21:15:53.635" v="24347"/>
          <ac:spMkLst>
            <pc:docMk/>
            <pc:sldMk cId="3013634879" sldId="269"/>
            <ac:spMk id="6" creationId="{C8DEC39B-F917-4440-B9C5-C127D8756602}"/>
          </ac:spMkLst>
        </pc:spChg>
        <pc:spChg chg="add mod">
          <ac:chgData name="Lucy Robinson" userId="f160f9a4d586981b" providerId="LiveId" clId="{6D158BE3-BC39-4274-8C83-E1E20B4DEF36}" dt="2020-02-29T21:21:02.214" v="24588"/>
          <ac:spMkLst>
            <pc:docMk/>
            <pc:sldMk cId="3013634879" sldId="269"/>
            <ac:spMk id="8" creationId="{405CF89A-CD75-46C3-A503-F3F58A9173DE}"/>
          </ac:spMkLst>
        </pc:spChg>
        <pc:spChg chg="del">
          <ac:chgData name="Lucy Robinson" userId="f160f9a4d586981b" providerId="LiveId" clId="{6D158BE3-BC39-4274-8C83-E1E20B4DEF36}" dt="2020-02-29T21:17:42.747" v="24356" actId="26606"/>
          <ac:spMkLst>
            <pc:docMk/>
            <pc:sldMk cId="3013634879" sldId="269"/>
            <ac:spMk id="14" creationId="{2654A105-F18C-4E12-B11B-51B12174BB53}"/>
          </ac:spMkLst>
        </pc:spChg>
        <pc:spChg chg="add">
          <ac:chgData name="Lucy Robinson" userId="f160f9a4d586981b" providerId="LiveId" clId="{6D158BE3-BC39-4274-8C83-E1E20B4DEF36}" dt="2020-02-29T21:17:42.747" v="24356" actId="26606"/>
          <ac:spMkLst>
            <pc:docMk/>
            <pc:sldMk cId="3013634879" sldId="269"/>
            <ac:spMk id="19" creationId="{E446B7E6-8568-417F-959E-DB3D1E70F648}"/>
          </ac:spMkLst>
        </pc:spChg>
        <pc:spChg chg="add">
          <ac:chgData name="Lucy Robinson" userId="f160f9a4d586981b" providerId="LiveId" clId="{6D158BE3-BC39-4274-8C83-E1E20B4DEF36}" dt="2020-02-29T21:17:42.747" v="24356" actId="26606"/>
          <ac:spMkLst>
            <pc:docMk/>
            <pc:sldMk cId="3013634879" sldId="269"/>
            <ac:spMk id="21" creationId="{54047A07-72EC-41BC-A55F-C264F639FB20}"/>
          </ac:spMkLst>
        </pc:spChg>
        <pc:picChg chg="add mod">
          <ac:chgData name="Lucy Robinson" userId="f160f9a4d586981b" providerId="LiveId" clId="{6D158BE3-BC39-4274-8C83-E1E20B4DEF36}" dt="2020-02-29T21:23:13.817" v="24623" actId="29295"/>
          <ac:picMkLst>
            <pc:docMk/>
            <pc:sldMk cId="3013634879" sldId="269"/>
            <ac:picMk id="7" creationId="{E5D0D727-0C7D-4588-BFB1-E055B36047A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803C8F-D87E-4D1B-BA27-312A15BB2B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FBD49DE-DA95-4795-91DC-2889847FAF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8A65E0-5DF4-4F79-9BA0-11EEABB84130}" type="datetimeFigureOut">
              <a:rPr lang="en-GB" smtClean="0"/>
              <a:t>29/02/2020</a:t>
            </a:fld>
            <a:endParaRPr lang="en-GB"/>
          </a:p>
        </p:txBody>
      </p:sp>
      <p:sp>
        <p:nvSpPr>
          <p:cNvPr id="4" name="Footer Placeholder 3">
            <a:extLst>
              <a:ext uri="{FF2B5EF4-FFF2-40B4-BE49-F238E27FC236}">
                <a16:creationId xmlns:a16="http://schemas.microsoft.com/office/drawing/2014/main" id="{11913D34-8243-416C-82A5-D23806378C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8DB55A4-E846-4EA8-ACB6-878630D305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06303A-3013-42DB-B426-1EFB72B7FEC9}" type="slidenum">
              <a:rPr lang="en-GB" smtClean="0"/>
              <a:t>‹#›</a:t>
            </a:fld>
            <a:endParaRPr lang="en-GB"/>
          </a:p>
        </p:txBody>
      </p:sp>
    </p:spTree>
    <p:extLst>
      <p:ext uri="{BB962C8B-B14F-4D97-AF65-F5344CB8AC3E}">
        <p14:creationId xmlns:p14="http://schemas.microsoft.com/office/powerpoint/2010/main" val="21887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6D52F-DDCD-400A-AD81-C2070833D2DE}" type="datetimeFigureOut">
              <a:rPr lang="en-GB" smtClean="0"/>
              <a:t>29/02/2020</a:t>
            </a:fld>
            <a:endParaRPr lang="en-GB"/>
          </a:p>
        </p:txBody>
      </p:sp>
      <p:sp>
        <p:nvSpPr>
          <p:cNvPr id="4" name="Slide Image Placeholder 3"/>
          <p:cNvSpPr>
            <a:spLocks noGrp="1" noRot="1" noChangeAspect="1"/>
          </p:cNvSpPr>
          <p:nvPr>
            <p:ph type="sldImg" idx="2"/>
          </p:nvPr>
        </p:nvSpPr>
        <p:spPr>
          <a:xfrm>
            <a:off x="685800" y="1143000"/>
            <a:ext cx="2002622" cy="11264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2467778"/>
            <a:ext cx="5486400" cy="5533222"/>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CD2AE-C6E5-4B55-B458-62059702EB07}" type="slidenum">
              <a:rPr lang="en-GB" smtClean="0"/>
              <a:t>‹#›</a:t>
            </a:fld>
            <a:endParaRPr lang="en-GB"/>
          </a:p>
        </p:txBody>
      </p:sp>
    </p:spTree>
    <p:extLst>
      <p:ext uri="{BB962C8B-B14F-4D97-AF65-F5344CB8AC3E}">
        <p14:creationId xmlns:p14="http://schemas.microsoft.com/office/powerpoint/2010/main" val="73351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wGht1qQpfU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Thank you, music team. Let’s begin with prayer, shall we?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God of all compassion and mercy and wisdom, </a:t>
            </a:r>
          </a:p>
          <a:p>
            <a:r>
              <a:rPr lang="en-GB" sz="1200" kern="1200" dirty="0">
                <a:solidFill>
                  <a:schemeClr val="tx1"/>
                </a:solidFill>
                <a:effectLst/>
                <a:latin typeface="+mn-lt"/>
                <a:ea typeface="+mn-ea"/>
                <a:cs typeface="+mn-cs"/>
              </a:rPr>
              <a:t>speak to each one of us today, </a:t>
            </a:r>
          </a:p>
          <a:p>
            <a:r>
              <a:rPr lang="en-GB" sz="1200" kern="1200" dirty="0">
                <a:solidFill>
                  <a:schemeClr val="tx1"/>
                </a:solidFill>
                <a:effectLst/>
                <a:latin typeface="+mn-lt"/>
                <a:ea typeface="+mn-ea"/>
                <a:cs typeface="+mn-cs"/>
              </a:rPr>
              <a:t>speak truth and life and hope,</a:t>
            </a:r>
          </a:p>
          <a:p>
            <a:r>
              <a:rPr lang="en-GB" sz="1200" kern="1200" dirty="0">
                <a:solidFill>
                  <a:schemeClr val="tx1"/>
                </a:solidFill>
                <a:effectLst/>
                <a:latin typeface="+mn-lt"/>
                <a:ea typeface="+mn-ea"/>
                <a:cs typeface="+mn-cs"/>
              </a:rPr>
              <a:t>speak passion and conviction and energy,</a:t>
            </a:r>
          </a:p>
          <a:p>
            <a:r>
              <a:rPr lang="en-GB" sz="1200" kern="1200" dirty="0">
                <a:solidFill>
                  <a:schemeClr val="tx1"/>
                </a:solidFill>
                <a:effectLst/>
                <a:latin typeface="+mn-lt"/>
                <a:ea typeface="+mn-ea"/>
                <a:cs typeface="+mn-cs"/>
              </a:rPr>
              <a:t>free us all from what binds us,</a:t>
            </a:r>
          </a:p>
          <a:p>
            <a:r>
              <a:rPr lang="en-GB" sz="1200" kern="1200" dirty="0">
                <a:solidFill>
                  <a:schemeClr val="tx1"/>
                </a:solidFill>
                <a:effectLst/>
                <a:latin typeface="+mn-lt"/>
                <a:ea typeface="+mn-ea"/>
                <a:cs typeface="+mn-cs"/>
              </a:rPr>
              <a:t>heal us all from whatever prevents us from knowing you better,</a:t>
            </a:r>
          </a:p>
          <a:p>
            <a:r>
              <a:rPr lang="en-GB" sz="1200" kern="1200" dirty="0">
                <a:solidFill>
                  <a:schemeClr val="tx1"/>
                </a:solidFill>
                <a:effectLst/>
                <a:latin typeface="+mn-lt"/>
                <a:ea typeface="+mn-ea"/>
                <a:cs typeface="+mn-cs"/>
              </a:rPr>
              <a:t>enable us individually and enable us together to build your kingdom here,</a:t>
            </a:r>
          </a:p>
          <a:p>
            <a:r>
              <a:rPr lang="en-GB" sz="1200" kern="1200" dirty="0">
                <a:solidFill>
                  <a:schemeClr val="tx1"/>
                </a:solidFill>
                <a:effectLst/>
                <a:latin typeface="+mn-lt"/>
                <a:ea typeface="+mn-ea"/>
                <a:cs typeface="+mn-cs"/>
              </a:rPr>
              <a:t>in the name of Jesus Christ, </a:t>
            </a:r>
          </a:p>
          <a:p>
            <a:r>
              <a:rPr lang="en-GB" sz="1200" kern="1200" dirty="0">
                <a:solidFill>
                  <a:schemeClr val="tx1"/>
                </a:solidFill>
                <a:effectLst/>
                <a:latin typeface="+mn-lt"/>
                <a:ea typeface="+mn-ea"/>
                <a:cs typeface="+mn-cs"/>
              </a:rPr>
              <a:t>who laid down his life, </a:t>
            </a:r>
          </a:p>
          <a:p>
            <a:r>
              <a:rPr lang="en-GB" sz="1200" kern="1200" dirty="0">
                <a:solidFill>
                  <a:schemeClr val="tx1"/>
                </a:solidFill>
                <a:effectLst/>
                <a:latin typeface="+mn-lt"/>
                <a:ea typeface="+mn-ea"/>
                <a:cs typeface="+mn-cs"/>
              </a:rPr>
              <a:t>humbled himself,</a:t>
            </a:r>
          </a:p>
          <a:p>
            <a:r>
              <a:rPr lang="en-GB" sz="1200" kern="1200" dirty="0">
                <a:solidFill>
                  <a:schemeClr val="tx1"/>
                </a:solidFill>
                <a:effectLst/>
                <a:latin typeface="+mn-lt"/>
                <a:ea typeface="+mn-ea"/>
                <a:cs typeface="+mn-cs"/>
              </a:rPr>
              <a:t>sat with the outcasts and marginalised,</a:t>
            </a:r>
          </a:p>
          <a:p>
            <a:r>
              <a:rPr lang="en-GB" sz="1200" kern="1200" dirty="0">
                <a:solidFill>
                  <a:schemeClr val="tx1"/>
                </a:solidFill>
                <a:effectLst/>
                <a:latin typeface="+mn-lt"/>
                <a:ea typeface="+mn-ea"/>
                <a:cs typeface="+mn-cs"/>
              </a:rPr>
              <a:t>took all our shame</a:t>
            </a:r>
          </a:p>
          <a:p>
            <a:r>
              <a:rPr lang="en-GB" sz="1200" kern="1200" dirty="0">
                <a:solidFill>
                  <a:schemeClr val="tx1"/>
                </a:solidFill>
                <a:effectLst/>
                <a:latin typeface="+mn-lt"/>
                <a:ea typeface="+mn-ea"/>
                <a:cs typeface="+mn-cs"/>
              </a:rPr>
              <a:t>we pray, Amen.</a:t>
            </a:r>
          </a:p>
          <a:p>
            <a:endParaRPr lang="en-GB" dirty="0"/>
          </a:p>
          <a:p>
            <a:endParaRPr lang="en-GB" dirty="0"/>
          </a:p>
          <a:p>
            <a:r>
              <a:rPr lang="en-GB" dirty="0"/>
              <a:t>Today I’m going to lead you on a trail – a theme of Disability. There are many things that can and should be said on this topic, and I have been thinking and preparing for a long time, praying for God’s guidance on what exactly he wants me to bring to you today. When you preach on a theme you find many interesting crumbs. Hopefully we can pick up on a few of these. I have chosen the areas I think may be the most helpful or important for us to consider, but that’s not to say there is not much, much more to say. </a:t>
            </a:r>
          </a:p>
          <a:p>
            <a:endParaRPr lang="en-GB" dirty="0"/>
          </a:p>
          <a:p>
            <a:r>
              <a:rPr lang="en-GB" dirty="0"/>
              <a:t>I have brought a handful of the books I’ve used from home for you to look over before you leave and will have them by the door on the way out after coffee. Do look at them, and you can decide if you’d like to borrow or buy copies. I will also be emailing round via Andrew Martin later on all kinds of helpful links to organisations which support disabled people in church settings, and groups you should know about. </a:t>
            </a:r>
          </a:p>
          <a:p>
            <a:endParaRPr lang="en-GB" dirty="0"/>
          </a:p>
          <a:p>
            <a:r>
              <a:rPr lang="en-GB" dirty="0"/>
              <a:t>I won’t be able to cover everything, and I’ve tried not to make this too academic. If you want an academic take on the topic, there are some books I have which I can show you later as well. However, in keeping with the idea of being accessible, it’s probably wise to check before I start how many people here might struggle with seeing the screen – if you cannot see the screen clearly can you raise a hand? I will tell you what appears on each screen if that is the case. If you struggle to hear what I am saying, can you raise your hand? I can send a script around if you ask me later, and if I am not clear enough, please do indicate to me as I talk. </a:t>
            </a:r>
          </a:p>
          <a:p>
            <a:endParaRPr lang="en-GB" dirty="0"/>
          </a:p>
          <a:p>
            <a:r>
              <a:rPr lang="en-GB" dirty="0"/>
              <a:t>So, let’s get started.</a:t>
            </a:r>
          </a:p>
        </p:txBody>
      </p:sp>
      <p:sp>
        <p:nvSpPr>
          <p:cNvPr id="4" name="Slide Number Placeholder 3"/>
          <p:cNvSpPr>
            <a:spLocks noGrp="1"/>
          </p:cNvSpPr>
          <p:nvPr>
            <p:ph type="sldNum" sz="quarter" idx="5"/>
          </p:nvPr>
        </p:nvSpPr>
        <p:spPr/>
        <p:txBody>
          <a:bodyPr/>
          <a:lstStyle/>
          <a:p>
            <a:fld id="{9F3CD2AE-C6E5-4B55-B458-62059702EB07}" type="slidenum">
              <a:rPr lang="en-GB" smtClean="0"/>
              <a:t>1</a:t>
            </a:fld>
            <a:endParaRPr lang="en-GB"/>
          </a:p>
        </p:txBody>
      </p:sp>
    </p:spTree>
    <p:extLst>
      <p:ext uri="{BB962C8B-B14F-4D97-AF65-F5344CB8AC3E}">
        <p14:creationId xmlns:p14="http://schemas.microsoft.com/office/powerpoint/2010/main" val="303894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2001838" cy="1127125"/>
          </a:xfrm>
        </p:spPr>
      </p:sp>
      <p:sp>
        <p:nvSpPr>
          <p:cNvPr id="3" name="Notes Placeholder 2"/>
          <p:cNvSpPr>
            <a:spLocks noGrp="1"/>
          </p:cNvSpPr>
          <p:nvPr>
            <p:ph type="body" idx="1"/>
          </p:nvPr>
        </p:nvSpPr>
        <p:spPr/>
        <p:txBody>
          <a:bodyPr/>
          <a:lstStyle/>
          <a:p>
            <a:r>
              <a:rPr lang="en-GB" dirty="0"/>
              <a:t>The nail wounds in Jesus’ hands and feet would have caused damage to his tendons and ligaments. (</a:t>
            </a:r>
            <a:r>
              <a:rPr lang="en-GB" i="1" dirty="0"/>
              <a:t>Copious Hosting</a:t>
            </a:r>
            <a:r>
              <a:rPr lang="en-GB" dirty="0"/>
              <a:t>, p.109). In his resurrection body Jesus was not stripped of these scars – indeed they were one of the ways in which he identified himself. Disabled and proud of it. </a:t>
            </a:r>
          </a:p>
          <a:p>
            <a:endParaRPr lang="en-GB" dirty="0"/>
          </a:p>
          <a:p>
            <a:r>
              <a:rPr lang="en-GB" dirty="0"/>
              <a:t>Jesus showed his scars without shame. They were marks of his humanity and the fullness of his life experience. They told of his death and sacrifice. They announced his identity. </a:t>
            </a:r>
          </a:p>
          <a:p>
            <a:endParaRPr lang="en-GB" dirty="0"/>
          </a:p>
          <a:p>
            <a:r>
              <a:rPr lang="en-GB" dirty="0"/>
              <a:t>Jesus asked us to remember his broken body, and we do this every time we celebrate communion. Broken bread, representing Jesus’ broken body. It is a very powerful metaphor. </a:t>
            </a:r>
          </a:p>
          <a:p>
            <a:endParaRPr lang="en-GB" dirty="0"/>
          </a:p>
          <a:p>
            <a:r>
              <a:rPr lang="en-GB" dirty="0"/>
              <a:t>The breadcrumb trail comes right back to Jesus. </a:t>
            </a:r>
          </a:p>
        </p:txBody>
      </p:sp>
      <p:sp>
        <p:nvSpPr>
          <p:cNvPr id="4" name="Slide Number Placeholder 3"/>
          <p:cNvSpPr>
            <a:spLocks noGrp="1"/>
          </p:cNvSpPr>
          <p:nvPr>
            <p:ph type="sldNum" sz="quarter" idx="5"/>
          </p:nvPr>
        </p:nvSpPr>
        <p:spPr/>
        <p:txBody>
          <a:bodyPr/>
          <a:lstStyle/>
          <a:p>
            <a:fld id="{9F3CD2AE-C6E5-4B55-B458-62059702EB07}" type="slidenum">
              <a:rPr lang="en-GB" smtClean="0"/>
              <a:t>10</a:t>
            </a:fld>
            <a:endParaRPr lang="en-GB"/>
          </a:p>
        </p:txBody>
      </p:sp>
    </p:spTree>
    <p:extLst>
      <p:ext uri="{BB962C8B-B14F-4D97-AF65-F5344CB8AC3E}">
        <p14:creationId xmlns:p14="http://schemas.microsoft.com/office/powerpoint/2010/main" val="108578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2001838" cy="1127125"/>
          </a:xfrm>
        </p:spPr>
      </p:sp>
      <p:sp>
        <p:nvSpPr>
          <p:cNvPr id="3" name="Notes Placeholder 2"/>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https://www.youtube.com/watch?v=wGht1qQpfUg</a:t>
            </a:r>
            <a:r>
              <a:rPr lang="en-GB" sz="1200" kern="1200" dirty="0">
                <a:solidFill>
                  <a:schemeClr val="tx1"/>
                </a:solidFill>
                <a:effectLst/>
                <a:latin typeface="+mn-lt"/>
                <a:ea typeface="+mn-ea"/>
                <a:cs typeface="+mn-cs"/>
              </a:rPr>
              <a:t> 03:00-08:24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slide to sum up key points, can be used if </a:t>
            </a:r>
            <a:r>
              <a:rPr lang="en-GB" sz="1200" kern="1200" dirty="0" err="1">
                <a:solidFill>
                  <a:schemeClr val="tx1"/>
                </a:solidFill>
                <a:effectLst/>
                <a:latin typeface="+mn-lt"/>
                <a:ea typeface="+mn-ea"/>
                <a:cs typeface="+mn-cs"/>
              </a:rPr>
              <a:t>wifi</a:t>
            </a:r>
            <a:r>
              <a:rPr lang="en-GB" sz="1200" kern="1200" dirty="0">
                <a:solidFill>
                  <a:schemeClr val="tx1"/>
                </a:solidFill>
                <a:effectLst/>
                <a:latin typeface="+mn-lt"/>
                <a:ea typeface="+mn-ea"/>
                <a:cs typeface="+mn-cs"/>
              </a:rPr>
              <a:t> down.</a:t>
            </a:r>
            <a:endParaRPr lang="en-GB" dirty="0"/>
          </a:p>
        </p:txBody>
      </p:sp>
      <p:sp>
        <p:nvSpPr>
          <p:cNvPr id="4" name="Slide Number Placeholder 3"/>
          <p:cNvSpPr>
            <a:spLocks noGrp="1"/>
          </p:cNvSpPr>
          <p:nvPr>
            <p:ph type="sldNum" sz="quarter" idx="5"/>
          </p:nvPr>
        </p:nvSpPr>
        <p:spPr/>
        <p:txBody>
          <a:bodyPr/>
          <a:lstStyle/>
          <a:p>
            <a:fld id="{9F3CD2AE-C6E5-4B55-B458-62059702EB07}" type="slidenum">
              <a:rPr lang="en-GB" smtClean="0"/>
              <a:t>11</a:t>
            </a:fld>
            <a:endParaRPr lang="en-GB"/>
          </a:p>
        </p:txBody>
      </p:sp>
    </p:spTree>
    <p:extLst>
      <p:ext uri="{BB962C8B-B14F-4D97-AF65-F5344CB8AC3E}">
        <p14:creationId xmlns:p14="http://schemas.microsoft.com/office/powerpoint/2010/main" val="2700997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2001838" cy="11271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Reach out. Be patient. Pray. Listen. Learn. Accommodate. Befriend. Include. Adapt.</a:t>
            </a:r>
          </a:p>
          <a:p>
            <a:endParaRPr lang="en-GB" dirty="0"/>
          </a:p>
          <a:p>
            <a:endParaRPr lang="en-GB" dirty="0"/>
          </a:p>
          <a:p>
            <a:r>
              <a:rPr lang="en-GB" dirty="0"/>
              <a:t>Vulnerable Adults Advocate?</a:t>
            </a:r>
          </a:p>
          <a:p>
            <a:endParaRPr lang="en-GB" dirty="0"/>
          </a:p>
          <a:p>
            <a:r>
              <a:rPr lang="en-GB" dirty="0"/>
              <a:t>Signers for when Julie cannot be here – this makes a marvellous difference for Jenny (and others potentially)</a:t>
            </a:r>
          </a:p>
          <a:p>
            <a:endParaRPr lang="en-GB" dirty="0"/>
          </a:p>
          <a:p>
            <a:endParaRPr lang="en-GB" dirty="0"/>
          </a:p>
          <a:p>
            <a:r>
              <a:rPr lang="en-GB" dirty="0"/>
              <a:t>“Our deepest identity [is] in relation to God and others” – instead of a model of “us caring for them” look at the ways groups like Lyn’s House in Cambridge have grown, as people with learning difficulties get to know those without in a much more “mutual relationship together” (</a:t>
            </a:r>
            <a:r>
              <a:rPr lang="en-GB" i="1" dirty="0"/>
              <a:t>A Kind of Upside-</a:t>
            </a:r>
            <a:r>
              <a:rPr lang="en-GB" i="1" dirty="0" err="1"/>
              <a:t>Downness</a:t>
            </a:r>
            <a:r>
              <a:rPr lang="en-GB" dirty="0"/>
              <a:t>, p.184). If you are interested in learning more about this wonderful work, speak with Ian or Janice Randall or take a look at Ian’s latest book, which will also be on the table. </a:t>
            </a:r>
          </a:p>
          <a:p>
            <a:endParaRPr lang="en-GB" dirty="0"/>
          </a:p>
          <a:p>
            <a:endParaRPr lang="en-GB" dirty="0"/>
          </a:p>
        </p:txBody>
      </p:sp>
      <p:sp>
        <p:nvSpPr>
          <p:cNvPr id="4" name="Slide Number Placeholder 3"/>
          <p:cNvSpPr>
            <a:spLocks noGrp="1"/>
          </p:cNvSpPr>
          <p:nvPr>
            <p:ph type="sldNum" sz="quarter" idx="5"/>
          </p:nvPr>
        </p:nvSpPr>
        <p:spPr/>
        <p:txBody>
          <a:bodyPr/>
          <a:lstStyle/>
          <a:p>
            <a:fld id="{9F3CD2AE-C6E5-4B55-B458-62059702EB07}" type="slidenum">
              <a:rPr lang="en-GB" smtClean="0"/>
              <a:t>12</a:t>
            </a:fld>
            <a:endParaRPr lang="en-GB"/>
          </a:p>
        </p:txBody>
      </p:sp>
    </p:spTree>
    <p:extLst>
      <p:ext uri="{BB962C8B-B14F-4D97-AF65-F5344CB8AC3E}">
        <p14:creationId xmlns:p14="http://schemas.microsoft.com/office/powerpoint/2010/main" val="73066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2001838" cy="1127125"/>
          </a:xfrm>
        </p:spPr>
      </p:sp>
      <p:sp>
        <p:nvSpPr>
          <p:cNvPr id="3" name="Notes Placeholder 2"/>
          <p:cNvSpPr>
            <a:spLocks noGrp="1"/>
          </p:cNvSpPr>
          <p:nvPr>
            <p:ph type="body" idx="1"/>
          </p:nvPr>
        </p:nvSpPr>
        <p:spPr/>
        <p:txBody>
          <a:bodyPr/>
          <a:lstStyle/>
          <a:p>
            <a:r>
              <a:rPr lang="en-GB" dirty="0"/>
              <a:t>What if you have been not doing things because you believe you are unable, due to problems with your body or mind?</a:t>
            </a:r>
          </a:p>
          <a:p>
            <a:endParaRPr lang="en-GB" dirty="0"/>
          </a:p>
          <a:p>
            <a:r>
              <a:rPr lang="en-GB" dirty="0"/>
              <a:t>If that is the case, I want to challenge you today to talk with a church leader about it – soon. I have personal experience of health problems and have seen God working strategically through me despite, and sometimes directly because of, my limitations. </a:t>
            </a:r>
          </a:p>
          <a:p>
            <a:endParaRPr lang="en-GB" dirty="0"/>
          </a:p>
          <a:p>
            <a:r>
              <a:rPr lang="en-GB" dirty="0"/>
              <a:t>Find out your spiritual giftings and lean in to them. Find a way of blessing others. You’ll be amazed at what God can use you for.</a:t>
            </a:r>
          </a:p>
          <a:p>
            <a:endParaRPr lang="en-GB" dirty="0"/>
          </a:p>
          <a:p>
            <a:r>
              <a:rPr lang="en-GB" dirty="0"/>
              <a:t>Or maybe your issue is that you have been viewing people with disabilities wrongly and you need to repent. You might not think it appropriate for our church to employ someone with a disability. Well, maybe God needs to challenge us on that!</a:t>
            </a:r>
          </a:p>
          <a:p>
            <a:endParaRPr lang="en-GB" dirty="0"/>
          </a:p>
          <a:p>
            <a:r>
              <a:rPr lang="en-GB" dirty="0"/>
              <a:t>So some ideas:</a:t>
            </a:r>
          </a:p>
          <a:p>
            <a:pPr marL="228600" indent="-228600">
              <a:buAutoNum type="arabicPeriod"/>
            </a:pPr>
            <a:r>
              <a:rPr lang="en-GB" dirty="0"/>
              <a:t>Approach disabled people with humility, as if serving God himself</a:t>
            </a:r>
          </a:p>
          <a:p>
            <a:pPr marL="228600" indent="-228600">
              <a:buAutoNum type="arabicPeriod"/>
            </a:pPr>
            <a:r>
              <a:rPr lang="en-GB" dirty="0"/>
              <a:t>Allow DP to use their gifts</a:t>
            </a:r>
          </a:p>
          <a:p>
            <a:pPr marL="228600" indent="-228600">
              <a:buAutoNum type="arabicPeriod"/>
            </a:pPr>
            <a:r>
              <a:rPr lang="en-GB" dirty="0"/>
              <a:t>Treat DP with greater honour and give them pride of place</a:t>
            </a:r>
          </a:p>
          <a:p>
            <a:pPr marL="228600" indent="-228600">
              <a:buAutoNum type="arabicPeriod"/>
            </a:pPr>
            <a:r>
              <a:rPr lang="en-GB" dirty="0"/>
              <a:t>Fight for the rights of DP</a:t>
            </a:r>
          </a:p>
          <a:p>
            <a:pPr marL="228600" indent="-228600">
              <a:buAutoNum type="arabicPeriod"/>
            </a:pPr>
            <a:r>
              <a:rPr lang="en-GB" dirty="0"/>
              <a:t>Go beyond accessibility to full inclusion and belonging in our church family</a:t>
            </a:r>
          </a:p>
          <a:p>
            <a:pPr marL="228600" indent="-228600">
              <a:buAutoNum type="arabicPeriod"/>
            </a:pPr>
            <a:r>
              <a:rPr lang="en-GB" dirty="0"/>
              <a:t>Be willing to be with DP, showing God’s love and care</a:t>
            </a:r>
          </a:p>
          <a:p>
            <a:pPr marL="228600" indent="-228600">
              <a:buAutoNum type="arabicPeriod"/>
            </a:pPr>
            <a:endParaRPr lang="en-GB" dirty="0"/>
          </a:p>
          <a:p>
            <a:endParaRPr lang="en-GB" dirty="0"/>
          </a:p>
          <a:p>
            <a:r>
              <a:rPr lang="en-GB" dirty="0"/>
              <a:t>Or maybe you are happy serving, but struggle to be served by those who are broken. Don’t be afraid to move forward in this. Jesus asked people for things – people who needed to be needed by him.</a:t>
            </a:r>
          </a:p>
          <a:p>
            <a:endParaRPr lang="en-GB" dirty="0"/>
          </a:p>
        </p:txBody>
      </p:sp>
      <p:sp>
        <p:nvSpPr>
          <p:cNvPr id="4" name="Slide Number Placeholder 3"/>
          <p:cNvSpPr>
            <a:spLocks noGrp="1"/>
          </p:cNvSpPr>
          <p:nvPr>
            <p:ph type="sldNum" sz="quarter" idx="5"/>
          </p:nvPr>
        </p:nvSpPr>
        <p:spPr/>
        <p:txBody>
          <a:bodyPr/>
          <a:lstStyle/>
          <a:p>
            <a:fld id="{9F3CD2AE-C6E5-4B55-B458-62059702EB07}" type="slidenum">
              <a:rPr lang="en-GB" smtClean="0"/>
              <a:t>13</a:t>
            </a:fld>
            <a:endParaRPr lang="en-GB"/>
          </a:p>
        </p:txBody>
      </p:sp>
    </p:spTree>
    <p:extLst>
      <p:ext uri="{BB962C8B-B14F-4D97-AF65-F5344CB8AC3E}">
        <p14:creationId xmlns:p14="http://schemas.microsoft.com/office/powerpoint/2010/main" val="3079550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2001838" cy="1127125"/>
          </a:xfrm>
        </p:spPr>
      </p:sp>
      <p:sp>
        <p:nvSpPr>
          <p:cNvPr id="3" name="Notes Placeholder 2"/>
          <p:cNvSpPr>
            <a:spLocks noGrp="1"/>
          </p:cNvSpPr>
          <p:nvPr>
            <p:ph type="body" idx="1"/>
          </p:nvPr>
        </p:nvSpPr>
        <p:spPr/>
        <p:txBody>
          <a:bodyPr/>
          <a:lstStyle/>
          <a:p>
            <a:r>
              <a:rPr lang="en-GB" dirty="0"/>
              <a:t>Read these verses.</a:t>
            </a:r>
          </a:p>
          <a:p>
            <a:endParaRPr lang="en-GB" dirty="0"/>
          </a:p>
          <a:p>
            <a:r>
              <a:rPr lang="en-GB" dirty="0"/>
              <a:t>Let me remind you of our resurrection hope. Let me encourage you in all you do to build God’s kingdom here on earth now.</a:t>
            </a:r>
          </a:p>
          <a:p>
            <a:endParaRPr lang="en-GB" dirty="0"/>
          </a:p>
          <a:p>
            <a:r>
              <a:rPr lang="en-GB" dirty="0"/>
              <a:t>And let’s close in prayer: </a:t>
            </a:r>
          </a:p>
          <a:p>
            <a:endParaRPr lang="en-GB" dirty="0"/>
          </a:p>
          <a:p>
            <a:r>
              <a:rPr lang="en-GB" dirty="0"/>
              <a:t>Heavenly Father, </a:t>
            </a:r>
          </a:p>
          <a:p>
            <a:r>
              <a:rPr lang="en-GB" dirty="0"/>
              <a:t>Thank you for choosing the foolish and weak things of this world.</a:t>
            </a:r>
          </a:p>
          <a:p>
            <a:r>
              <a:rPr lang="en-GB" dirty="0"/>
              <a:t>Thank you for choosing us.</a:t>
            </a:r>
          </a:p>
          <a:p>
            <a:r>
              <a:rPr lang="en-GB" dirty="0"/>
              <a:t>Thank you Jesus for identifying with us.</a:t>
            </a:r>
          </a:p>
          <a:p>
            <a:r>
              <a:rPr lang="en-GB" dirty="0"/>
              <a:t>Thank you for bringing us together as a body – your church. </a:t>
            </a:r>
          </a:p>
          <a:p>
            <a:r>
              <a:rPr lang="en-GB" dirty="0"/>
              <a:t>Lord, this body is broken and we ask you to forgive us and heal us.</a:t>
            </a:r>
          </a:p>
          <a:p>
            <a:r>
              <a:rPr lang="en-GB" dirty="0"/>
              <a:t>Heal our church, restore us to what you want us to be and use us in the ways you have ordained. </a:t>
            </a:r>
          </a:p>
          <a:p>
            <a:r>
              <a:rPr lang="en-GB" dirty="0"/>
              <a:t>Fill us with the power of your Spirit now, whether broken or healed, whole or not-yet-whole, to love and serve you well this week. Build your kingdom here, we pray.</a:t>
            </a:r>
          </a:p>
          <a:p>
            <a:r>
              <a:rPr lang="en-GB" dirty="0"/>
              <a:t>In Jesus’ precious name, in the power realised in his broken body we pray,</a:t>
            </a:r>
          </a:p>
          <a:p>
            <a:endParaRPr lang="en-GB" dirty="0"/>
          </a:p>
          <a:p>
            <a:r>
              <a:rPr lang="en-GB" dirty="0"/>
              <a:t>Amen.</a:t>
            </a:r>
          </a:p>
        </p:txBody>
      </p:sp>
      <p:sp>
        <p:nvSpPr>
          <p:cNvPr id="4" name="Slide Number Placeholder 3"/>
          <p:cNvSpPr>
            <a:spLocks noGrp="1"/>
          </p:cNvSpPr>
          <p:nvPr>
            <p:ph type="sldNum" sz="quarter" idx="5"/>
          </p:nvPr>
        </p:nvSpPr>
        <p:spPr/>
        <p:txBody>
          <a:bodyPr/>
          <a:lstStyle/>
          <a:p>
            <a:fld id="{9F3CD2AE-C6E5-4B55-B458-62059702EB07}" type="slidenum">
              <a:rPr lang="en-GB" smtClean="0"/>
              <a:t>14</a:t>
            </a:fld>
            <a:endParaRPr lang="en-GB"/>
          </a:p>
        </p:txBody>
      </p:sp>
    </p:spTree>
    <p:extLst>
      <p:ext uri="{BB962C8B-B14F-4D97-AF65-F5344CB8AC3E}">
        <p14:creationId xmlns:p14="http://schemas.microsoft.com/office/powerpoint/2010/main" val="1021898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Kings 7:3-11</a:t>
            </a:r>
          </a:p>
          <a:p>
            <a:endParaRPr lang="en-GB" dirty="0"/>
          </a:p>
          <a:p>
            <a:r>
              <a:rPr lang="en-GB" dirty="0"/>
              <a:t>The king of Aram has laid siege to the city of Samaria.</a:t>
            </a:r>
          </a:p>
          <a:p>
            <a:r>
              <a:rPr lang="en-GB" dirty="0"/>
              <a:t>The people in the city are starving and desperate and food costs are astronomical.</a:t>
            </a:r>
          </a:p>
          <a:p>
            <a:r>
              <a:rPr lang="en-GB" dirty="0"/>
              <a:t>Elisha the prophet has told the king that within 24 hours food prices will be back to normal…</a:t>
            </a:r>
          </a:p>
          <a:p>
            <a:endParaRPr lang="en-GB" dirty="0"/>
          </a:p>
          <a:p>
            <a:r>
              <a:rPr lang="en-GB" dirty="0"/>
              <a:t>Four men who are not allowed to live inside the city because of their leprosy weigh up their options.</a:t>
            </a:r>
          </a:p>
          <a:p>
            <a:pPr marL="228600" indent="-228600">
              <a:buAutoNum type="arabicPeriod"/>
            </a:pPr>
            <a:r>
              <a:rPr lang="en-GB" dirty="0"/>
              <a:t>Go to the city = die</a:t>
            </a:r>
          </a:p>
          <a:p>
            <a:pPr marL="228600" indent="-228600">
              <a:buAutoNum type="arabicPeriod"/>
            </a:pPr>
            <a:r>
              <a:rPr lang="en-GB" dirty="0"/>
              <a:t>Stay put with no handouts = die</a:t>
            </a:r>
          </a:p>
          <a:p>
            <a:pPr marL="228600" indent="-228600">
              <a:buAutoNum type="arabicPeriod"/>
            </a:pPr>
            <a:r>
              <a:rPr lang="en-GB" dirty="0"/>
              <a:t>Go to the enemy camp = might die, might live</a:t>
            </a:r>
          </a:p>
          <a:p>
            <a:pPr marL="228600" indent="-228600">
              <a:buAutoNum type="arabicPeriod"/>
            </a:pPr>
            <a:endParaRPr lang="en-GB" dirty="0"/>
          </a:p>
          <a:p>
            <a:pPr marL="0" indent="0">
              <a:buNone/>
            </a:pPr>
            <a:r>
              <a:rPr lang="en-GB" dirty="0"/>
              <a:t>They go at dusk so their disease won’t be seen. </a:t>
            </a:r>
          </a:p>
          <a:p>
            <a:pPr marL="0" indent="0">
              <a:buNone/>
            </a:pPr>
            <a:endParaRPr lang="en-GB" dirty="0"/>
          </a:p>
          <a:p>
            <a:pPr marL="0" indent="0">
              <a:buNone/>
            </a:pPr>
            <a:r>
              <a:rPr lang="en-GB" dirty="0"/>
              <a:t>The miracle has already happened, and they realise they are safe – the enemy army has fled and left everything valuable behind – including food!</a:t>
            </a:r>
          </a:p>
          <a:p>
            <a:pPr marL="0" indent="0">
              <a:buNone/>
            </a:pPr>
            <a:endParaRPr lang="en-GB" dirty="0"/>
          </a:p>
          <a:p>
            <a:pPr marL="0" indent="0">
              <a:buNone/>
            </a:pPr>
            <a:r>
              <a:rPr lang="en-GB" dirty="0"/>
              <a:t>After they have eaten their fill and stashed some loot, the men realise that ‘this is a day of good news and we are keeping it to ourselves!’</a:t>
            </a:r>
          </a:p>
          <a:p>
            <a:pPr marL="0" indent="0">
              <a:buNone/>
            </a:pPr>
            <a:endParaRPr lang="en-GB" dirty="0"/>
          </a:p>
          <a:p>
            <a:pPr marL="0" indent="0">
              <a:buNone/>
            </a:pPr>
            <a:r>
              <a:rPr lang="en-GB" dirty="0"/>
              <a:t>They recall the starving people in Samaria – those who probably fed them in the past. </a:t>
            </a:r>
          </a:p>
          <a:p>
            <a:pPr marL="0" indent="0">
              <a:buNone/>
            </a:pPr>
            <a:endParaRPr lang="en-GB" dirty="0"/>
          </a:p>
          <a:p>
            <a:pPr marL="0" indent="0">
              <a:buNone/>
            </a:pPr>
            <a:r>
              <a:rPr lang="en-GB" dirty="0"/>
              <a:t>They return to the city to pass on the good news. </a:t>
            </a:r>
          </a:p>
          <a:p>
            <a:pPr marL="0" indent="0">
              <a:buNone/>
            </a:pPr>
            <a:r>
              <a:rPr lang="en-GB" dirty="0"/>
              <a:t>Elisha’s prophecy came true.</a:t>
            </a:r>
          </a:p>
          <a:p>
            <a:pPr marL="0" indent="0">
              <a:buNone/>
            </a:pPr>
            <a:endParaRPr lang="en-GB" dirty="0"/>
          </a:p>
          <a:p>
            <a:pPr marL="0" indent="0">
              <a:buNone/>
            </a:pPr>
            <a:r>
              <a:rPr lang="en-GB" dirty="0"/>
              <a:t>God used unexpected people. The least in society. The broken in body and spirit. Through them many were saved. </a:t>
            </a:r>
          </a:p>
        </p:txBody>
      </p:sp>
      <p:sp>
        <p:nvSpPr>
          <p:cNvPr id="4" name="Slide Number Placeholder 3"/>
          <p:cNvSpPr>
            <a:spLocks noGrp="1"/>
          </p:cNvSpPr>
          <p:nvPr>
            <p:ph type="sldNum" sz="quarter" idx="5"/>
          </p:nvPr>
        </p:nvSpPr>
        <p:spPr/>
        <p:txBody>
          <a:bodyPr/>
          <a:lstStyle/>
          <a:p>
            <a:fld id="{9F3CD2AE-C6E5-4B55-B458-62059702EB07}" type="slidenum">
              <a:rPr lang="en-GB" smtClean="0"/>
              <a:t>2</a:t>
            </a:fld>
            <a:endParaRPr lang="en-GB"/>
          </a:p>
        </p:txBody>
      </p:sp>
    </p:spTree>
    <p:extLst>
      <p:ext uri="{BB962C8B-B14F-4D97-AF65-F5344CB8AC3E}">
        <p14:creationId xmlns:p14="http://schemas.microsoft.com/office/powerpoint/2010/main" val="3185602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2001838" cy="1127125"/>
          </a:xfrm>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5"/>
          </p:nvPr>
        </p:nvSpPr>
        <p:spPr/>
        <p:txBody>
          <a:bodyPr/>
          <a:lstStyle/>
          <a:p>
            <a:fld id="{9F3CD2AE-C6E5-4B55-B458-62059702EB07}" type="slidenum">
              <a:rPr lang="en-GB" smtClean="0"/>
              <a:t>3</a:t>
            </a:fld>
            <a:endParaRPr lang="en-GB"/>
          </a:p>
        </p:txBody>
      </p:sp>
    </p:spTree>
    <p:extLst>
      <p:ext uri="{BB962C8B-B14F-4D97-AF65-F5344CB8AC3E}">
        <p14:creationId xmlns:p14="http://schemas.microsoft.com/office/powerpoint/2010/main" val="3698701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2001838" cy="1127125"/>
          </a:xfrm>
        </p:spPr>
      </p:sp>
      <p:sp>
        <p:nvSpPr>
          <p:cNvPr id="3" name="Notes Placeholder 2"/>
          <p:cNvSpPr>
            <a:spLocks noGrp="1"/>
          </p:cNvSpPr>
          <p:nvPr>
            <p:ph type="body" idx="1"/>
          </p:nvPr>
        </p:nvSpPr>
        <p:spPr/>
        <p:txBody>
          <a:bodyPr/>
          <a:lstStyle/>
          <a:p>
            <a:r>
              <a:rPr lang="en-GB" dirty="0"/>
              <a:t>Let’s remember to encourage people who look after others. I think a lot of us here, in one way or another, act as carer for someone else. I won’t embarrass you by asking you to identify yourselves – by its nature caring is not about the self – but I want to encourage all of us to be supporters and kind. Those of you who care for other people, you are being Jesus’ hands and feet in these situations. You are doing a tremendous thing. Don’t be afraid to ask others to support you when you need it. Don’t be afraid to ask for respite. Don’t be afraid to ask for prayer. What you do matters. </a:t>
            </a:r>
          </a:p>
          <a:p>
            <a:endParaRPr lang="en-GB" dirty="0"/>
          </a:p>
          <a:p>
            <a:endParaRPr lang="en-GB" dirty="0"/>
          </a:p>
          <a:p>
            <a:r>
              <a:rPr lang="en-GB" dirty="0"/>
              <a:t>Did you know that 1 in 5 people in the UK are disabled?</a:t>
            </a:r>
          </a:p>
          <a:p>
            <a:endParaRPr lang="en-GB" dirty="0"/>
          </a:p>
          <a:p>
            <a:r>
              <a:rPr lang="en-GB" dirty="0"/>
              <a:t>Disability covers a huge range of conditions.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Has anyone here got a perfect body? I ought to check before I continue…</a:t>
            </a:r>
          </a:p>
          <a:p>
            <a:endParaRPr lang="en-GB"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Some here have a visible physical disability: maybe sight loss, hearing loss, the need to use a wheelchair.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Some – many I suspect – have invisible disabilities: diabetes, dyslexia, food intolerances, high functioning autism, mental health issues and memory loss. Some of us are aging and our bodies are not as quick or as well-tuned as they used to be.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Even if you would not describe yourself as ‘disabled’, you may be aware that your body or mind is not as great as you would like it to be. To one degree or another, you are broken. Maybe you identify with the lepers in the story. Or maybe you were the ones in the city. I don’t know. But the people in the city of Samaria needed a miracle just as much as the lepers did.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are broken, you are welcome here. I am going to go through a few areas to do with our topic and I hope some of them are helpful to you. </a:t>
            </a: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F3CD2AE-C6E5-4B55-B458-62059702EB07}" type="slidenum">
              <a:rPr lang="en-GB" smtClean="0"/>
              <a:t>4</a:t>
            </a:fld>
            <a:endParaRPr lang="en-GB"/>
          </a:p>
        </p:txBody>
      </p:sp>
    </p:spTree>
    <p:extLst>
      <p:ext uri="{BB962C8B-B14F-4D97-AF65-F5344CB8AC3E}">
        <p14:creationId xmlns:p14="http://schemas.microsoft.com/office/powerpoint/2010/main" val="702415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don’t have time to list every part of the Bible which talks of creation struggling with brokenness and people longing for healing and justice, but the thread goes right through. We ache. We want healing. Our bodies long to be freed from the restraints we live within. </a:t>
            </a:r>
          </a:p>
          <a:p>
            <a:endParaRPr lang="en-GB" dirty="0"/>
          </a:p>
          <a:p>
            <a:r>
              <a:rPr lang="en-GB" dirty="0"/>
              <a:t>I have good news for you. </a:t>
            </a:r>
          </a:p>
          <a:p>
            <a:endParaRPr lang="en-GB" dirty="0"/>
          </a:p>
          <a:p>
            <a:r>
              <a:rPr lang="en-GB" dirty="0"/>
              <a:t>All of creation has been groaning, like a woman with contractions. I can tell you, that is not a nice sensation. </a:t>
            </a:r>
          </a:p>
          <a:p>
            <a:endParaRPr lang="en-GB" dirty="0"/>
          </a:p>
          <a:p>
            <a:r>
              <a:rPr lang="en-GB" dirty="0"/>
              <a:t>We are waiting for something to happen. For full restoration of our bodies and minds. We know that God raised Jesus from the dead in a physical form and that he has promised that our only lowly bodies will also be transformed. We are going to get resurrection bodies. </a:t>
            </a:r>
          </a:p>
          <a:p>
            <a:endParaRPr lang="en-GB" dirty="0"/>
          </a:p>
          <a:p>
            <a:r>
              <a:rPr lang="en-GB" dirty="0"/>
              <a:t>What dies like a humble little seed, rises in glory and splendour. Like a tiny acorn which is trampled into the ground, we consider our current situation to be small, painful, broken, useless even. But that is not the end of the story. No – what is planted grows. God has new bodies for us. </a:t>
            </a:r>
          </a:p>
          <a:p>
            <a:endParaRPr lang="en-GB" dirty="0"/>
          </a:p>
          <a:p>
            <a:r>
              <a:rPr lang="en-GB" dirty="0"/>
              <a:t>I’m so excited about this and I hope you are too. </a:t>
            </a:r>
          </a:p>
          <a:p>
            <a:endParaRPr lang="en-GB" dirty="0"/>
          </a:p>
          <a:p>
            <a:r>
              <a:rPr lang="en-GB" dirty="0"/>
              <a:t>Are you looking forward to your new body?</a:t>
            </a:r>
          </a:p>
          <a:p>
            <a:endParaRPr lang="en-GB" dirty="0"/>
          </a:p>
          <a:p>
            <a:r>
              <a:rPr lang="en-GB" dirty="0"/>
              <a:t>You’ll still be you – even more so – fully you – and your body and your mind will work properly. </a:t>
            </a:r>
          </a:p>
          <a:p>
            <a:endParaRPr lang="en-GB" dirty="0"/>
          </a:p>
          <a:p>
            <a:r>
              <a:rPr lang="en-GB" dirty="0"/>
              <a:t>It’s a mystery to us. But it’s also a mystery to that poor little acorn. How can the acorn understand what is in store for it?</a:t>
            </a:r>
          </a:p>
          <a:p>
            <a:endParaRPr lang="en-GB" dirty="0"/>
          </a:p>
          <a:p>
            <a:r>
              <a:rPr lang="en-GB" dirty="0"/>
              <a:t>Look at these verses – just some of the many which allude to our glorious future bodies: </a:t>
            </a:r>
          </a:p>
          <a:p>
            <a:pPr lvl="0">
              <a:spcBef>
                <a:spcPct val="20000"/>
              </a:spcBef>
              <a:spcAft>
                <a:spcPts val="600"/>
              </a:spcAft>
              <a:buClr>
                <a:schemeClr val="accent1"/>
              </a:buClr>
            </a:pPr>
            <a:r>
              <a:rPr lang="en-US" sz="1200" dirty="0">
                <a:solidFill>
                  <a:srgbClr val="FFFFFF"/>
                </a:solidFill>
              </a:rPr>
              <a:t>“</a:t>
            </a:r>
            <a:r>
              <a:rPr lang="en-GB" sz="1200" dirty="0">
                <a:solidFill>
                  <a:srgbClr val="FFFFFF"/>
                </a:solidFill>
              </a:rPr>
              <a:t>Our citizenship is in heaven, and we eagerly await a Saviour</a:t>
            </a:r>
            <a:r>
              <a:rPr lang="en-US" sz="1200" dirty="0">
                <a:solidFill>
                  <a:srgbClr val="FFFFFF"/>
                </a:solidFill>
              </a:rPr>
              <a:t> </a:t>
            </a:r>
            <a:r>
              <a:rPr lang="en-GB" sz="1200" dirty="0">
                <a:solidFill>
                  <a:srgbClr val="FFFFFF"/>
                </a:solidFill>
              </a:rPr>
              <a:t>from there, the Lord Jesus Christ, who will transform our lowly bodies so that they will be like his glorious body” </a:t>
            </a:r>
            <a:r>
              <a:rPr lang="en-GB" sz="1200" dirty="0">
                <a:solidFill>
                  <a:schemeClr val="bg2">
                    <a:lumMod val="60000"/>
                    <a:lumOff val="40000"/>
                  </a:schemeClr>
                </a:solidFill>
              </a:rPr>
              <a:t>Philippians 3</a:t>
            </a:r>
          </a:p>
          <a:p>
            <a:pPr lvl="0">
              <a:spcBef>
                <a:spcPct val="20000"/>
              </a:spcBef>
              <a:spcAft>
                <a:spcPts val="600"/>
              </a:spcAft>
              <a:buClr>
                <a:schemeClr val="accent1"/>
              </a:buClr>
            </a:pPr>
            <a:r>
              <a:rPr lang="en-GB" sz="1200" dirty="0">
                <a:solidFill>
                  <a:srgbClr val="FFFFFF"/>
                </a:solidFill>
              </a:rPr>
              <a:t>“The body that is sown is perishable, it is raised imperishable; it is sown in dishonour</a:t>
            </a:r>
            <a:r>
              <a:rPr lang="en-US" sz="1200" dirty="0">
                <a:solidFill>
                  <a:srgbClr val="FFFFFF"/>
                </a:solidFill>
              </a:rPr>
              <a:t>,</a:t>
            </a:r>
            <a:r>
              <a:rPr lang="en-GB" sz="1200" dirty="0">
                <a:solidFill>
                  <a:srgbClr val="FFFFFF"/>
                </a:solidFill>
              </a:rPr>
              <a:t> it is raised in glory; it is sown in weakness, it is raised in power”	</a:t>
            </a:r>
            <a:r>
              <a:rPr lang="en-GB" sz="1200" dirty="0">
                <a:solidFill>
                  <a:schemeClr val="bg2">
                    <a:lumMod val="60000"/>
                    <a:lumOff val="40000"/>
                  </a:schemeClr>
                </a:solidFill>
              </a:rPr>
              <a:t>1 Corinthians 15</a:t>
            </a:r>
          </a:p>
          <a:p>
            <a:endParaRPr lang="en-GB" dirty="0"/>
          </a:p>
        </p:txBody>
      </p:sp>
      <p:sp>
        <p:nvSpPr>
          <p:cNvPr id="4" name="Slide Number Placeholder 3"/>
          <p:cNvSpPr>
            <a:spLocks noGrp="1"/>
          </p:cNvSpPr>
          <p:nvPr>
            <p:ph type="sldNum" sz="quarter" idx="5"/>
          </p:nvPr>
        </p:nvSpPr>
        <p:spPr/>
        <p:txBody>
          <a:bodyPr/>
          <a:lstStyle/>
          <a:p>
            <a:fld id="{9F3CD2AE-C6E5-4B55-B458-62059702EB07}" type="slidenum">
              <a:rPr lang="en-GB" smtClean="0"/>
              <a:t>5</a:t>
            </a:fld>
            <a:endParaRPr lang="en-GB"/>
          </a:p>
        </p:txBody>
      </p:sp>
    </p:spTree>
    <p:extLst>
      <p:ext uri="{BB962C8B-B14F-4D97-AF65-F5344CB8AC3E}">
        <p14:creationId xmlns:p14="http://schemas.microsoft.com/office/powerpoint/2010/main" val="2105111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got some wonderful news this week about a healing. Gayle Painter’s mum Joy was scheduled for an operation on Friday. It had already had to be delayed twice before and it looked as if it was going to have to be delayed again because of a nasty chest infection. The operation was to help her with a back problem which has caused great pain, so delaying was frightening her. Several of us prayed, and the chest infection cleared very quickly so that she woke up on Friday with no symptoms. She was able to have the operation and is now recovering from that. Praise God for his goodness in that situation. </a:t>
            </a:r>
          </a:p>
          <a:p>
            <a:endParaRPr lang="en-GB" dirty="0"/>
          </a:p>
          <a:p>
            <a:endParaRPr lang="en-GB" dirty="0"/>
          </a:p>
          <a:p>
            <a:r>
              <a:rPr lang="en-GB" dirty="0"/>
              <a:t>Amos Yong, who has written extensively on Theology and Disability, reminds us that healing is not confined to merely bodily healing. His brother, who was born with Down Syndrome, has borne witness to God’s glory to others around him. Amos Yong says that it is right to pray for those who suffer physically – this is a good thing to do – however, not everyone gets healed and when it doesn’t happen we are not to give up, marginalise, judge, or make people feel guilty for not being healed and embarrassed for that. </a:t>
            </a:r>
          </a:p>
          <a:p>
            <a:endParaRPr lang="en-GB" dirty="0"/>
          </a:p>
          <a:p>
            <a:r>
              <a:rPr lang="en-GB" dirty="0"/>
              <a:t>I believe it is appropriate to pray for healing in small contexts and to not connect healing and salvation. God shows up, but it is not up to us how he does it. God constantly looks out for those who are excluded, and includes them, chooses them, uses them. </a:t>
            </a:r>
          </a:p>
          <a:p>
            <a:endParaRPr lang="en-GB" dirty="0"/>
          </a:p>
          <a:p>
            <a:r>
              <a:rPr lang="en-GB" dirty="0"/>
              <a:t>This picture shows a boy called Jonathan Bryan, who is now 13, and who has severe cerebral palsy. The only way he can communicate with others is through tiny eye movements. And he is astonishing – an amazing poet, thinker and writer. If you get the chance, read his book. He is a Christian and it tells some very powerful stories about his experiences. His life work is actually about helping other children with similar conditions to be able to communicate and be educated. God is using him in his faith and in his situation. Through Jonathan, others are getting the chance to communicate and learn. Like the men in the story, he is a disabled person bringing life and hope to others. </a:t>
            </a:r>
          </a:p>
          <a:p>
            <a:endParaRPr lang="en-GB" dirty="0"/>
          </a:p>
          <a:p>
            <a:r>
              <a:rPr lang="en-GB" dirty="0"/>
              <a:t>And healing is, of course, far bigger than an individual’s physical experience. You’ll probably remember Jesus forgiving a man’s sins before healing him, because that was far more important. </a:t>
            </a:r>
          </a:p>
          <a:p>
            <a:endParaRPr lang="en-GB" dirty="0"/>
          </a:p>
          <a:p>
            <a:r>
              <a:rPr lang="en-GB" dirty="0"/>
              <a:t>Your body is only one part of you. It may be well, but you may have problems in your mind, your circumstances or the society you live in. Perhaps the healing that God wants to do is not always the healing we think he ought to concentrate on first.</a:t>
            </a:r>
          </a:p>
          <a:p>
            <a:endParaRPr lang="en-GB" dirty="0"/>
          </a:p>
          <a:p>
            <a:r>
              <a:rPr lang="en-GB" dirty="0"/>
              <a:t>In the text today we read about four men who </a:t>
            </a:r>
            <a:r>
              <a:rPr lang="en-GB" i="1" dirty="0"/>
              <a:t>didn’t actually get healed</a:t>
            </a:r>
            <a:r>
              <a:rPr lang="en-GB" dirty="0"/>
              <a:t>. There are other places too in the Bible where broken people are not healed. Elijah doesn’t lose his depression. Mephibosheth doesn’t regain use of his legs. Moses doesn’t lose his speech impediment. However – God provides in each of these situations. Moses has his brother to speak for him. David looks after Mephibosheth. Elijah is encouraged by God, and even told to rest and eat. </a:t>
            </a:r>
          </a:p>
          <a:p>
            <a:endParaRPr lang="en-GB" dirty="0"/>
          </a:p>
          <a:p>
            <a:r>
              <a:rPr lang="en-GB" dirty="0"/>
              <a:t>We all need different kinds of support, as well as healing, at different times.</a:t>
            </a:r>
          </a:p>
          <a:p>
            <a:endParaRPr lang="en-GB" dirty="0"/>
          </a:p>
          <a:p>
            <a:r>
              <a:rPr lang="en-GB" dirty="0"/>
              <a:t>Healing is wonderful when it happens. I know a number of people who have been healed. I know many more who haven’t. God didn’t love them any less. </a:t>
            </a:r>
          </a:p>
          <a:p>
            <a:endParaRPr lang="en-GB" dirty="0"/>
          </a:p>
          <a:p>
            <a:r>
              <a:rPr lang="en-GB" dirty="0"/>
              <a:t>So let’s listen to some voices of people living with disabilities.</a:t>
            </a:r>
          </a:p>
        </p:txBody>
      </p:sp>
      <p:sp>
        <p:nvSpPr>
          <p:cNvPr id="4" name="Slide Number Placeholder 3"/>
          <p:cNvSpPr>
            <a:spLocks noGrp="1"/>
          </p:cNvSpPr>
          <p:nvPr>
            <p:ph type="sldNum" sz="quarter" idx="5"/>
          </p:nvPr>
        </p:nvSpPr>
        <p:spPr/>
        <p:txBody>
          <a:bodyPr/>
          <a:lstStyle/>
          <a:p>
            <a:fld id="{9F3CD2AE-C6E5-4B55-B458-62059702EB07}" type="slidenum">
              <a:rPr lang="en-GB" smtClean="0"/>
              <a:t>6</a:t>
            </a:fld>
            <a:endParaRPr lang="en-GB"/>
          </a:p>
        </p:txBody>
      </p:sp>
    </p:spTree>
    <p:extLst>
      <p:ext uri="{BB962C8B-B14F-4D97-AF65-F5344CB8AC3E}">
        <p14:creationId xmlns:p14="http://schemas.microsoft.com/office/powerpoint/2010/main" val="968528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2001838" cy="1127125"/>
          </a:xfrm>
        </p:spPr>
      </p:sp>
      <p:sp>
        <p:nvSpPr>
          <p:cNvPr id="3" name="Notes Placeholder 2"/>
          <p:cNvSpPr>
            <a:spLocks noGrp="1"/>
          </p:cNvSpPr>
          <p:nvPr>
            <p:ph type="body" idx="1"/>
          </p:nvPr>
        </p:nvSpPr>
        <p:spPr/>
        <p:txBody>
          <a:bodyPr/>
          <a:lstStyle/>
          <a:p>
            <a:r>
              <a:rPr lang="en-GB" dirty="0"/>
              <a:t>What can we learn from others who are broken?</a:t>
            </a:r>
          </a:p>
          <a:p>
            <a:endParaRPr lang="en-GB" dirty="0"/>
          </a:p>
          <a:p>
            <a:r>
              <a:rPr lang="en-GB" dirty="0"/>
              <a:t>Samantha </a:t>
            </a:r>
            <a:r>
              <a:rPr lang="en-GB" dirty="0" err="1"/>
              <a:t>Renke</a:t>
            </a:r>
            <a:r>
              <a:rPr lang="en-GB" dirty="0"/>
              <a:t>, who is a wheelchair user with a brittle bone condition says that “</a:t>
            </a:r>
            <a:r>
              <a:rPr lang="en-GB" sz="1200" kern="1200" dirty="0">
                <a:solidFill>
                  <a:schemeClr val="tx1"/>
                </a:solidFill>
                <a:effectLst/>
                <a:latin typeface="+mn-lt"/>
                <a:ea typeface="+mn-ea"/>
                <a:cs typeface="+mn-cs"/>
              </a:rPr>
              <a:t>disabled people are often expected to be happy, resilient and brave” and videos constantly surface with ‘inspirational’ disabled people. She points out that “They exist to make non-disabled people feel better about their own existence… ‘If disabled folk can do it with all their woes, then you have no excuse!’”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I’ve been guilty of this too. I love a great story with disabled people defeating the odds. But it truly isn’t fair to do this. I know disabled people who hate the idea of having to be inspirational and reject it wholesale.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disabled people have been made to feel bad by Christians when they are asked if they want prayer for healing. The motive might be great, but the underlying message is actually ‘we want God to change you – you are not acceptable as you are.’ Remember that Jesus asked people, ‘What do you want me to do for you?’ Healing is not necessarily the greatest need a person has.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disabled people have also pointed out that they want to be able to pray for things other than healing. And they are sometimes scared to ask for the help they badly need. They (and their carers) need respite and encouragement. They want people in their churches to be trained in how to help them. They don’t want people judging their noisy children and they wanted services to take into account their needs.</a:t>
            </a:r>
            <a:endParaRPr lang="en-GB" dirty="0"/>
          </a:p>
          <a:p>
            <a:endParaRPr lang="en-GB" dirty="0"/>
          </a:p>
          <a:p>
            <a:r>
              <a:rPr lang="en-GB" dirty="0"/>
              <a:t>The findings of a large study into disability and churches in the UK made some interesting reading. </a:t>
            </a:r>
          </a:p>
          <a:p>
            <a:pPr marL="228600" indent="-228600">
              <a:buAutoNum type="arabicPeriod"/>
            </a:pPr>
            <a:r>
              <a:rPr lang="en-GB" dirty="0"/>
              <a:t>Many (not all!) people with disabilities find a deeper spiritual maturity and trust in God, and are well-versed in questions of suffering, trust and acceptance. </a:t>
            </a:r>
          </a:p>
          <a:p>
            <a:pPr marL="228600" indent="-228600">
              <a:buAutoNum type="arabicPeriod"/>
            </a:pPr>
            <a:r>
              <a:rPr lang="en-GB" dirty="0"/>
              <a:t>The biggest needs in churches was for genuine friendships and being listened to – don’t assume, always ask.</a:t>
            </a:r>
          </a:p>
          <a:p>
            <a:pPr marL="228600" indent="-228600">
              <a:buAutoNum type="arabicPeriod"/>
            </a:pPr>
            <a:r>
              <a:rPr lang="en-GB" dirty="0"/>
              <a:t>People wanted their churches to be with them for the long haul, include them and recognise them as individuals with needs and worries and people who wouldn’t judge them but give them enough time and help to join in.</a:t>
            </a:r>
          </a:p>
          <a:p>
            <a:pPr marL="228600" indent="-228600">
              <a:buAutoNum type="arabicPeriod"/>
            </a:pPr>
            <a:r>
              <a:rPr lang="en-GB" dirty="0"/>
              <a:t>People wanted their churches to allow them to be on rotas, to be able to befriend and encourage others, to have opportunities to tell their story, to be real and open, and to show people that God’s healing is sometimes deeper than just the body. </a:t>
            </a:r>
          </a:p>
          <a:p>
            <a:pPr marL="228600" indent="-228600">
              <a:buAutoNum type="arabicPeriod"/>
            </a:pPr>
            <a:endParaRPr lang="en-GB" dirty="0"/>
          </a:p>
          <a:p>
            <a:endParaRPr lang="en-GB" dirty="0"/>
          </a:p>
          <a:p>
            <a:r>
              <a:rPr lang="en-GB" dirty="0"/>
              <a:t>It is interesting that some people glamourize learning disabilities, but of course getting to know people personally brings you down to earth. People with learning disabilities are people. They have good and bad days, pleasant and unpleasant characteristics and habits. You don’t ‘get holy’ by spending time together. But if you do slow down and spend time with people who think and communicate differently, you might get a glimpse into God’s great love for all people.</a:t>
            </a:r>
          </a:p>
          <a:p>
            <a:endParaRPr lang="en-GB" dirty="0"/>
          </a:p>
          <a:p>
            <a:r>
              <a:rPr lang="en-GB" dirty="0"/>
              <a:t>In society in recent years, the needs of people living with disabilities in our country have grown as resources, benefits and accessing vital services and equipment has declined. According to the latest Marmot review, </a:t>
            </a:r>
            <a:r>
              <a:rPr lang="en-GB" sz="1200" kern="1200" dirty="0">
                <a:solidFill>
                  <a:schemeClr val="tx1"/>
                </a:solidFill>
                <a:effectLst/>
                <a:latin typeface="+mn-lt"/>
                <a:ea typeface="+mn-ea"/>
                <a:cs typeface="+mn-cs"/>
              </a:rPr>
              <a:t>“almost half of those living in poverty either have a disability or live with someone who does”. This a shocking statistic.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Disability sits hand in hand with poverty in the UK.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churches, we need to stand up and resist this and lead the way. Let’s show society a good example of how to integrate and empower people living with broken bodies and minds. There are many great Christian organisations doing this in the UK and I will send around an email later with details for you to chase up.</a:t>
            </a:r>
            <a:endParaRPr lang="en-GB" dirty="0"/>
          </a:p>
        </p:txBody>
      </p:sp>
      <p:sp>
        <p:nvSpPr>
          <p:cNvPr id="4" name="Slide Number Placeholder 3"/>
          <p:cNvSpPr>
            <a:spLocks noGrp="1"/>
          </p:cNvSpPr>
          <p:nvPr>
            <p:ph type="sldNum" sz="quarter" idx="5"/>
          </p:nvPr>
        </p:nvSpPr>
        <p:spPr/>
        <p:txBody>
          <a:bodyPr/>
          <a:lstStyle/>
          <a:p>
            <a:fld id="{9F3CD2AE-C6E5-4B55-B458-62059702EB07}" type="slidenum">
              <a:rPr lang="en-GB" smtClean="0"/>
              <a:t>7</a:t>
            </a:fld>
            <a:endParaRPr lang="en-GB"/>
          </a:p>
        </p:txBody>
      </p:sp>
    </p:spTree>
    <p:extLst>
      <p:ext uri="{BB962C8B-B14F-4D97-AF65-F5344CB8AC3E}">
        <p14:creationId xmlns:p14="http://schemas.microsoft.com/office/powerpoint/2010/main" val="4260838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2001838" cy="1127125"/>
          </a:xfrm>
        </p:spPr>
      </p:sp>
      <p:sp>
        <p:nvSpPr>
          <p:cNvPr id="3" name="Notes Placeholder 2"/>
          <p:cNvSpPr>
            <a:spLocks noGrp="1"/>
          </p:cNvSpPr>
          <p:nvPr>
            <p:ph type="body" idx="1"/>
          </p:nvPr>
        </p:nvSpPr>
        <p:spPr/>
        <p:txBody>
          <a:bodyPr/>
          <a:lstStyle/>
          <a:p>
            <a:r>
              <a:rPr lang="en-GB" dirty="0"/>
              <a:t>The Church isn’t like other institutions based on power structures; we are a family community – a body with Jesus at the head and humanity playing our God-ordained part. Our role is to build God’s new society, but critically, not all the people in the Church are playing their God-ordained part. As a result you could say that the Church body is broken. The Church herself is disabled, because not all of us are fulfilling our roles. </a:t>
            </a:r>
          </a:p>
          <a:p>
            <a:endParaRPr lang="en-GB" dirty="0"/>
          </a:p>
          <a:p>
            <a:r>
              <a:rPr lang="en-GB" dirty="0"/>
              <a:t>And yet we are all fully made in the image of God. Disability can express God’s image. It can magnify it. We have a mighty God who is also vulnerable. Our vulnerable church members reflect God’s image as much as our mighty church members. </a:t>
            </a:r>
          </a:p>
          <a:p>
            <a:endParaRPr lang="en-GB" dirty="0"/>
          </a:p>
          <a:p>
            <a:r>
              <a:rPr lang="en-GB" dirty="0"/>
              <a:t>Glen Graham, Baptist Minister, co-leader of the Baptists Together Disability Justice Hub and chair of Churches for All, as well as blind from birth, says that ‘Folk like me don’t just want to be cared for, we want to build the Church too. People like me don’t just want to be served, but to serve too.’ (</a:t>
            </a:r>
            <a:r>
              <a:rPr lang="en-GB" i="1" dirty="0"/>
              <a:t>Baptists Together Spring 2020</a:t>
            </a:r>
            <a:r>
              <a:rPr lang="en-GB" dirty="0"/>
              <a:t>, p.22-23). He calls on churches to recognise that people with disabilities are an untapped resource waiting to be realised. </a:t>
            </a:r>
          </a:p>
          <a:p>
            <a:endParaRPr lang="en-GB" dirty="0"/>
          </a:p>
          <a:p>
            <a:r>
              <a:rPr lang="en-GB" dirty="0"/>
              <a:t>We are all connected as Church – there are none of us who are ‘islands’ who act independently of everyone else. This matters in many areas, but also in the area of disability and inclusion. We are all connected. We can all worship together. Spend time together. Eat and socialise together. Sometimes that actually means being proactive.</a:t>
            </a:r>
          </a:p>
        </p:txBody>
      </p:sp>
      <p:sp>
        <p:nvSpPr>
          <p:cNvPr id="4" name="Slide Number Placeholder 3"/>
          <p:cNvSpPr>
            <a:spLocks noGrp="1"/>
          </p:cNvSpPr>
          <p:nvPr>
            <p:ph type="sldNum" sz="quarter" idx="5"/>
          </p:nvPr>
        </p:nvSpPr>
        <p:spPr/>
        <p:txBody>
          <a:bodyPr/>
          <a:lstStyle/>
          <a:p>
            <a:fld id="{9F3CD2AE-C6E5-4B55-B458-62059702EB07}" type="slidenum">
              <a:rPr lang="en-GB" smtClean="0"/>
              <a:t>8</a:t>
            </a:fld>
            <a:endParaRPr lang="en-GB"/>
          </a:p>
        </p:txBody>
      </p:sp>
    </p:spTree>
    <p:extLst>
      <p:ext uri="{BB962C8B-B14F-4D97-AF65-F5344CB8AC3E}">
        <p14:creationId xmlns:p14="http://schemas.microsoft.com/office/powerpoint/2010/main" val="27804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2001838" cy="1127125"/>
          </a:xfrm>
        </p:spPr>
      </p:sp>
      <p:sp>
        <p:nvSpPr>
          <p:cNvPr id="3" name="Notes Placeholder 2"/>
          <p:cNvSpPr>
            <a:spLocks noGrp="1"/>
          </p:cNvSpPr>
          <p:nvPr>
            <p:ph type="body" idx="1"/>
          </p:nvPr>
        </p:nvSpPr>
        <p:spPr/>
        <p:txBody>
          <a:bodyPr/>
          <a:lstStyle/>
          <a:p>
            <a:endParaRPr lang="en-GB" dirty="0"/>
          </a:p>
          <a:p>
            <a:r>
              <a:rPr lang="en-GB" dirty="0"/>
              <a:t>It is one thing – and a very important one at that – to make a building and church services accessible. But ‘making your church more accessible to the disabled does not make you more inclusive’ (Glen Graham). </a:t>
            </a:r>
          </a:p>
          <a:p>
            <a:endParaRPr lang="en-GB" dirty="0"/>
          </a:p>
          <a:p>
            <a:r>
              <a:rPr lang="en-GB" dirty="0"/>
              <a:t>Real belonging is much deeper than having a ramp, a toilet and a hearing loop. </a:t>
            </a:r>
          </a:p>
          <a:p>
            <a:endParaRPr lang="en-GB" dirty="0"/>
          </a:p>
          <a:p>
            <a:r>
              <a:rPr lang="en-GB" dirty="0"/>
              <a:t>Real inclusion recognises that we should not label people as ‘them and us’. Jesus brought the marginalised centre-stage. He showed that disability was not a punishment or a result of sin. He showed ‘a narrative of hope and inclusivity’ (Glen Graham). </a:t>
            </a:r>
          </a:p>
          <a:p>
            <a:endParaRPr lang="en-GB" dirty="0"/>
          </a:p>
          <a:p>
            <a:r>
              <a:rPr lang="en-GB" dirty="0"/>
              <a:t>How do we honour the disabled, the broken?</a:t>
            </a:r>
          </a:p>
          <a:p>
            <a:endParaRPr lang="en-GB" dirty="0"/>
          </a:p>
          <a:p>
            <a:r>
              <a:rPr lang="en-GB" dirty="0"/>
              <a:t>If we move from accessibility to inclusion we are doing well. But inclusion means being friendly. Belonging means being missed. How far are we willing to go? Do you miss people who aren’t here some weeks? Would you check that they are ok?</a:t>
            </a:r>
          </a:p>
          <a:p>
            <a:endParaRPr lang="en-GB" dirty="0"/>
          </a:p>
          <a:p>
            <a:r>
              <a:rPr lang="en-GB" dirty="0"/>
              <a:t>Let’s let profound love be the hallmark of our faith lived out. Let’s include people radically. Let’s be aware of not marginalising by saying ‘all stand’ and so on. Let’s understand what disability and faith means.</a:t>
            </a:r>
          </a:p>
          <a:p>
            <a:endParaRPr lang="en-GB" dirty="0"/>
          </a:p>
          <a:p>
            <a:pPr marL="228600" indent="-228600">
              <a:buAutoNum type="arabicPeriod"/>
            </a:pPr>
            <a:r>
              <a:rPr lang="en-GB" dirty="0"/>
              <a:t>Disability is not linked to sin and it is not about character building or virtuous suffering.</a:t>
            </a:r>
          </a:p>
          <a:p>
            <a:pPr marL="228600" indent="-228600">
              <a:buAutoNum type="arabicPeriod"/>
            </a:pPr>
            <a:r>
              <a:rPr lang="en-GB" dirty="0"/>
              <a:t>God identifies with the sufferer and the power of the cross was weakness, not force.</a:t>
            </a:r>
          </a:p>
          <a:p>
            <a:pPr marL="228600" indent="-228600">
              <a:buAutoNum type="arabicPeriod"/>
            </a:pPr>
            <a:r>
              <a:rPr lang="en-GB" dirty="0"/>
              <a:t>This must lead to transformative relationships – friendship with God and with one another. </a:t>
            </a:r>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Martin </a:t>
            </a:r>
            <a:r>
              <a:rPr lang="en-GB" sz="1200" kern="1200" dirty="0" err="1">
                <a:solidFill>
                  <a:schemeClr val="tx1"/>
                </a:solidFill>
                <a:effectLst/>
                <a:latin typeface="+mn-lt"/>
                <a:ea typeface="+mn-ea"/>
                <a:cs typeface="+mn-cs"/>
              </a:rPr>
              <a:t>Hobgen</a:t>
            </a:r>
            <a:r>
              <a:rPr lang="en-GB" sz="1200" kern="1200" dirty="0">
                <a:solidFill>
                  <a:schemeClr val="tx1"/>
                </a:solidFill>
                <a:effectLst/>
                <a:latin typeface="+mn-lt"/>
                <a:ea typeface="+mn-ea"/>
                <a:cs typeface="+mn-cs"/>
              </a:rPr>
              <a:t>, Baptist Minister and wheelchair user says, ‘When I am among strangers I am most disabled, when I am among friends then I am least disabled.’</a:t>
            </a:r>
          </a:p>
          <a:p>
            <a:pPr marL="0" indent="0">
              <a:buNone/>
            </a:pPr>
            <a:endParaRPr lang="en-GB" dirty="0"/>
          </a:p>
          <a:p>
            <a:pPr marL="0" indent="0">
              <a:buNone/>
            </a:pPr>
            <a:r>
              <a:rPr lang="en-GB" dirty="0"/>
              <a:t>Relationships function best when they are two-way – we both give and receive. </a:t>
            </a:r>
          </a:p>
          <a:p>
            <a:pPr marL="0" indent="0">
              <a:buNone/>
            </a:pPr>
            <a:endParaRPr lang="en-GB" dirty="0"/>
          </a:p>
        </p:txBody>
      </p:sp>
      <p:sp>
        <p:nvSpPr>
          <p:cNvPr id="4" name="Slide Number Placeholder 3"/>
          <p:cNvSpPr>
            <a:spLocks noGrp="1"/>
          </p:cNvSpPr>
          <p:nvPr>
            <p:ph type="sldNum" sz="quarter" idx="5"/>
          </p:nvPr>
        </p:nvSpPr>
        <p:spPr/>
        <p:txBody>
          <a:bodyPr/>
          <a:lstStyle/>
          <a:p>
            <a:fld id="{9F3CD2AE-C6E5-4B55-B458-62059702EB07}" type="slidenum">
              <a:rPr lang="en-GB" smtClean="0"/>
              <a:t>9</a:t>
            </a:fld>
            <a:endParaRPr lang="en-GB"/>
          </a:p>
        </p:txBody>
      </p:sp>
    </p:spTree>
    <p:extLst>
      <p:ext uri="{BB962C8B-B14F-4D97-AF65-F5344CB8AC3E}">
        <p14:creationId xmlns:p14="http://schemas.microsoft.com/office/powerpoint/2010/main" val="2399621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2/29/2020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2/29/2020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2/29/2020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2/29/2020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2/29/2020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2/29/2020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43DE-7971-4244-AE67-3361E8508B0E}"/>
              </a:ext>
            </a:extLst>
          </p:cNvPr>
          <p:cNvSpPr>
            <a:spLocks noGrp="1"/>
          </p:cNvSpPr>
          <p:nvPr>
            <p:ph type="ctrTitle"/>
          </p:nvPr>
        </p:nvSpPr>
        <p:spPr>
          <a:xfrm>
            <a:off x="810001" y="639097"/>
            <a:ext cx="6446205" cy="3781101"/>
          </a:xfrm>
        </p:spPr>
        <p:txBody>
          <a:bodyPr>
            <a:normAutofit/>
          </a:bodyPr>
          <a:lstStyle/>
          <a:p>
            <a:r>
              <a:rPr lang="en-GB" dirty="0"/>
              <a:t>The Broken Body</a:t>
            </a:r>
          </a:p>
        </p:txBody>
      </p:sp>
      <p:sp>
        <p:nvSpPr>
          <p:cNvPr id="3" name="Subtitle 2">
            <a:extLst>
              <a:ext uri="{FF2B5EF4-FFF2-40B4-BE49-F238E27FC236}">
                <a16:creationId xmlns:a16="http://schemas.microsoft.com/office/drawing/2014/main" id="{3821DAF5-253E-4979-AFCD-4AA388E8B89D}"/>
              </a:ext>
            </a:extLst>
          </p:cNvPr>
          <p:cNvSpPr>
            <a:spLocks noGrp="1"/>
          </p:cNvSpPr>
          <p:nvPr>
            <p:ph type="subTitle" idx="1"/>
          </p:nvPr>
        </p:nvSpPr>
        <p:spPr>
          <a:xfrm>
            <a:off x="810001" y="5280847"/>
            <a:ext cx="6446205" cy="785656"/>
          </a:xfrm>
        </p:spPr>
        <p:txBody>
          <a:bodyPr>
            <a:normAutofit/>
          </a:bodyPr>
          <a:lstStyle/>
          <a:p>
            <a:r>
              <a:rPr lang="en-GB" sz="2800" dirty="0"/>
              <a:t>Disability, God and our response</a:t>
            </a:r>
          </a:p>
        </p:txBody>
      </p:sp>
      <p:pic>
        <p:nvPicPr>
          <p:cNvPr id="4" name="Picture 3">
            <a:extLst>
              <a:ext uri="{FF2B5EF4-FFF2-40B4-BE49-F238E27FC236}">
                <a16:creationId xmlns:a16="http://schemas.microsoft.com/office/drawing/2014/main" id="{AD58D64C-0129-42FE-A7BD-15A319580690}"/>
              </a:ext>
            </a:extLst>
          </p:cNvPr>
          <p:cNvPicPr>
            <a:picLocks noChangeAspect="1"/>
          </p:cNvPicPr>
          <p:nvPr/>
        </p:nvPicPr>
        <p:blipFill rotWithShape="1">
          <a:blip r:embed="rId3"/>
          <a:srcRect l="6642" r="22903"/>
          <a:stretch/>
        </p:blipFill>
        <p:spPr>
          <a:xfrm>
            <a:off x="7541342" y="10"/>
            <a:ext cx="4650658" cy="6857990"/>
          </a:xfrm>
          <a:prstGeom prst="rect">
            <a:avLst/>
          </a:prstGeom>
        </p:spPr>
      </p:pic>
    </p:spTree>
    <p:extLst>
      <p:ext uri="{BB962C8B-B14F-4D97-AF65-F5344CB8AC3E}">
        <p14:creationId xmlns:p14="http://schemas.microsoft.com/office/powerpoint/2010/main" val="3163033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3FF3B93-CE08-48B5-BFD9-6CB51AE89C11}"/>
              </a:ext>
            </a:extLst>
          </p:cNvPr>
          <p:cNvPicPr>
            <a:picLocks noChangeAspect="1"/>
          </p:cNvPicPr>
          <p:nvPr/>
        </p:nvPicPr>
        <p:blipFill rotWithShape="1">
          <a:blip r:embed="rId3">
            <a:alphaModFix amt="40000"/>
          </a:blip>
          <a:srcRect t="7593" b="7633"/>
          <a:stretch/>
        </p:blipFill>
        <p:spPr>
          <a:xfrm>
            <a:off x="20" y="10"/>
            <a:ext cx="12191980" cy="6857990"/>
          </a:xfrm>
          <a:prstGeom prst="rect">
            <a:avLst/>
          </a:prstGeom>
        </p:spPr>
      </p:pic>
      <p:sp>
        <p:nvSpPr>
          <p:cNvPr id="2" name="Title 1">
            <a:extLst>
              <a:ext uri="{FF2B5EF4-FFF2-40B4-BE49-F238E27FC236}">
                <a16:creationId xmlns:a16="http://schemas.microsoft.com/office/drawing/2014/main" id="{DC8B1054-A9C2-41DA-8539-FEC8A6930244}"/>
              </a:ext>
            </a:extLst>
          </p:cNvPr>
          <p:cNvSpPr>
            <a:spLocks noGrp="1"/>
          </p:cNvSpPr>
          <p:nvPr>
            <p:ph type="title"/>
          </p:nvPr>
        </p:nvSpPr>
        <p:spPr>
          <a:xfrm>
            <a:off x="810000" y="447188"/>
            <a:ext cx="10571998" cy="970450"/>
          </a:xfrm>
        </p:spPr>
        <p:txBody>
          <a:bodyPr>
            <a:normAutofit/>
          </a:bodyPr>
          <a:lstStyle/>
          <a:p>
            <a:r>
              <a:rPr lang="en-GB" dirty="0"/>
              <a:t>5. Jesus’ Broken Body</a:t>
            </a:r>
          </a:p>
        </p:txBody>
      </p:sp>
      <p:sp>
        <p:nvSpPr>
          <p:cNvPr id="3" name="Content Placeholder 2">
            <a:extLst>
              <a:ext uri="{FF2B5EF4-FFF2-40B4-BE49-F238E27FC236}">
                <a16:creationId xmlns:a16="http://schemas.microsoft.com/office/drawing/2014/main" id="{B06F6307-5870-45C2-91E2-C1C8FCD1A1D2}"/>
              </a:ext>
            </a:extLst>
          </p:cNvPr>
          <p:cNvSpPr>
            <a:spLocks noGrp="1"/>
          </p:cNvSpPr>
          <p:nvPr>
            <p:ph idx="1"/>
          </p:nvPr>
        </p:nvSpPr>
        <p:spPr>
          <a:xfrm>
            <a:off x="3002507" y="2072729"/>
            <a:ext cx="5431809" cy="3318135"/>
          </a:xfrm>
        </p:spPr>
        <p:txBody>
          <a:bodyPr>
            <a:normAutofit/>
          </a:bodyPr>
          <a:lstStyle/>
          <a:p>
            <a:r>
              <a:rPr lang="en-GB" sz="2000" dirty="0"/>
              <a:t>Disability always catches Jesus’ attention – God constantly chooses the despised</a:t>
            </a:r>
          </a:p>
          <a:p>
            <a:pPr lvl="0"/>
            <a:r>
              <a:rPr lang="en-GB" sz="2000" dirty="0"/>
              <a:t>Jesus identified with brokenness and used his scars as proof of his identity </a:t>
            </a:r>
          </a:p>
          <a:p>
            <a:pPr lvl="0"/>
            <a:r>
              <a:rPr lang="en-GB" sz="2000" dirty="0"/>
              <a:t>He offers his own broken body as solution to our corporate brokenness, as well as the brokenness between us and God </a:t>
            </a:r>
          </a:p>
          <a:p>
            <a:endParaRPr lang="en-GB" dirty="0"/>
          </a:p>
        </p:txBody>
      </p:sp>
    </p:spTree>
    <p:extLst>
      <p:ext uri="{BB962C8B-B14F-4D97-AF65-F5344CB8AC3E}">
        <p14:creationId xmlns:p14="http://schemas.microsoft.com/office/powerpoint/2010/main" val="247259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8669-F5BA-425D-A3AE-8662C8FFC820}"/>
              </a:ext>
            </a:extLst>
          </p:cNvPr>
          <p:cNvSpPr>
            <a:spLocks noGrp="1"/>
          </p:cNvSpPr>
          <p:nvPr>
            <p:ph type="title"/>
          </p:nvPr>
        </p:nvSpPr>
        <p:spPr/>
        <p:txBody>
          <a:bodyPr/>
          <a:lstStyle/>
          <a:p>
            <a:r>
              <a:rPr lang="en-GB" dirty="0"/>
              <a:t>Tanya Marlow</a:t>
            </a:r>
          </a:p>
        </p:txBody>
      </p:sp>
      <p:sp>
        <p:nvSpPr>
          <p:cNvPr id="3" name="Content Placeholder 2">
            <a:extLst>
              <a:ext uri="{FF2B5EF4-FFF2-40B4-BE49-F238E27FC236}">
                <a16:creationId xmlns:a16="http://schemas.microsoft.com/office/drawing/2014/main" id="{4E88D200-35E3-4DDD-96BF-A2D0C7AE89E2}"/>
              </a:ext>
            </a:extLst>
          </p:cNvPr>
          <p:cNvSpPr>
            <a:spLocks noGrp="1"/>
          </p:cNvSpPr>
          <p:nvPr>
            <p:ph idx="1"/>
          </p:nvPr>
        </p:nvSpPr>
        <p:spPr>
          <a:xfrm>
            <a:off x="818712" y="2679405"/>
            <a:ext cx="10554574" cy="3179393"/>
          </a:xfrm>
        </p:spPr>
        <p:txBody>
          <a:bodyPr>
            <a:normAutofit/>
          </a:bodyPr>
          <a:lstStyle/>
          <a:p>
            <a:pPr marL="0" lvl="0" indent="0">
              <a:buNone/>
            </a:pPr>
            <a:r>
              <a:rPr lang="en-GB" sz="2400" dirty="0"/>
              <a:t>Heroes wrestled with faith and suffering too - we have permission to be angry</a:t>
            </a:r>
          </a:p>
          <a:p>
            <a:pPr marL="0" lvl="0" indent="0">
              <a:buNone/>
            </a:pPr>
            <a:r>
              <a:rPr lang="en-GB" sz="2400" dirty="0"/>
              <a:t>We usually need a time to lament when hard times come</a:t>
            </a:r>
          </a:p>
          <a:p>
            <a:pPr marL="0" lvl="0" indent="0">
              <a:buNone/>
            </a:pPr>
            <a:r>
              <a:rPr lang="en-GB" sz="2400" dirty="0"/>
              <a:t>Suffering will happen – so lean in to God: “</a:t>
            </a:r>
            <a:r>
              <a:rPr lang="en-US" sz="2400" dirty="0"/>
              <a:t>Lord, to whom shall we go? You have the words of eternal life” John 6:68</a:t>
            </a:r>
            <a:endParaRPr lang="en-GB" sz="2400" dirty="0"/>
          </a:p>
        </p:txBody>
      </p:sp>
      <p:pic>
        <p:nvPicPr>
          <p:cNvPr id="4" name="Picture 3">
            <a:extLst>
              <a:ext uri="{FF2B5EF4-FFF2-40B4-BE49-F238E27FC236}">
                <a16:creationId xmlns:a16="http://schemas.microsoft.com/office/drawing/2014/main" id="{40E0717E-6B44-41E6-B384-0AF10B637636}"/>
              </a:ext>
            </a:extLst>
          </p:cNvPr>
          <p:cNvPicPr>
            <a:picLocks noChangeAspect="1"/>
          </p:cNvPicPr>
          <p:nvPr/>
        </p:nvPicPr>
        <p:blipFill>
          <a:blip r:embed="rId3"/>
          <a:stretch>
            <a:fillRect/>
          </a:stretch>
        </p:blipFill>
        <p:spPr>
          <a:xfrm>
            <a:off x="8523135" y="433669"/>
            <a:ext cx="3218309" cy="2677633"/>
          </a:xfrm>
          <a:prstGeom prst="rect">
            <a:avLst/>
          </a:prstGeom>
        </p:spPr>
      </p:pic>
    </p:spTree>
    <p:extLst>
      <p:ext uri="{BB962C8B-B14F-4D97-AF65-F5344CB8AC3E}">
        <p14:creationId xmlns:p14="http://schemas.microsoft.com/office/powerpoint/2010/main" val="208229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3D54-959B-4B06-8689-B5B1DD860AEA}"/>
              </a:ext>
            </a:extLst>
          </p:cNvPr>
          <p:cNvSpPr>
            <a:spLocks noGrp="1"/>
          </p:cNvSpPr>
          <p:nvPr>
            <p:ph type="title"/>
          </p:nvPr>
        </p:nvSpPr>
        <p:spPr>
          <a:xfrm>
            <a:off x="810000" y="447188"/>
            <a:ext cx="5359921" cy="970450"/>
          </a:xfrm>
        </p:spPr>
        <p:txBody>
          <a:bodyPr>
            <a:normAutofit/>
          </a:bodyPr>
          <a:lstStyle/>
          <a:p>
            <a:r>
              <a:rPr lang="en-GB"/>
              <a:t>What can I do?</a:t>
            </a:r>
            <a:endParaRPr lang="en-GB" dirty="0"/>
          </a:p>
        </p:txBody>
      </p:sp>
      <p:sp>
        <p:nvSpPr>
          <p:cNvPr id="3" name="Content Placeholder 2">
            <a:extLst>
              <a:ext uri="{FF2B5EF4-FFF2-40B4-BE49-F238E27FC236}">
                <a16:creationId xmlns:a16="http://schemas.microsoft.com/office/drawing/2014/main" id="{9E7D6756-8738-4834-9191-03D3884405BD}"/>
              </a:ext>
            </a:extLst>
          </p:cNvPr>
          <p:cNvSpPr>
            <a:spLocks noGrp="1"/>
          </p:cNvSpPr>
          <p:nvPr>
            <p:ph idx="1"/>
          </p:nvPr>
        </p:nvSpPr>
        <p:spPr>
          <a:xfrm>
            <a:off x="818712" y="2222287"/>
            <a:ext cx="5351209" cy="3636511"/>
          </a:xfrm>
        </p:spPr>
        <p:txBody>
          <a:bodyPr>
            <a:normAutofit/>
          </a:bodyPr>
          <a:lstStyle/>
          <a:p>
            <a:r>
              <a:rPr lang="en-GB" dirty="0"/>
              <a:t>Reach out. Be patient. Pray. Listen. Learn. Accommodate. Befriend. Include. Adapt.</a:t>
            </a:r>
          </a:p>
          <a:p>
            <a:pPr lvl="0"/>
            <a:r>
              <a:rPr lang="en-GB" dirty="0"/>
              <a:t>Could you be another Vulnerable Adults Advocate here at HBC?</a:t>
            </a:r>
          </a:p>
          <a:p>
            <a:pPr lvl="0"/>
            <a:r>
              <a:rPr lang="en-GB" dirty="0"/>
              <a:t>Could you learn to sign?</a:t>
            </a:r>
          </a:p>
          <a:p>
            <a:pPr lvl="0"/>
            <a:r>
              <a:rPr lang="en-GB" dirty="0"/>
              <a:t>Consider buying items at the Phoenix Trust in Milton</a:t>
            </a:r>
          </a:p>
          <a:p>
            <a:pPr lvl="0"/>
            <a:r>
              <a:rPr lang="en-GB" dirty="0"/>
              <a:t>Use your online presence to support people with disabilities and advocate for them</a:t>
            </a:r>
          </a:p>
        </p:txBody>
      </p:sp>
      <p:sp>
        <p:nvSpPr>
          <p:cNvPr id="20" name="Rectangle 13">
            <a:extLst>
              <a:ext uri="{FF2B5EF4-FFF2-40B4-BE49-F238E27FC236}">
                <a16:creationId xmlns:a16="http://schemas.microsoft.com/office/drawing/2014/main" id="{1C524A27-B6C0-41EA-ABCB-AA2E61FC0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75898" y="0"/>
            <a:ext cx="571305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7">
            <a:extLst>
              <a:ext uri="{FF2B5EF4-FFF2-40B4-BE49-F238E27FC236}">
                <a16:creationId xmlns:a16="http://schemas.microsoft.com/office/drawing/2014/main" id="{F3FCE8DC-E7A6-4A8F-BB57-A87EC4B84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itting at a picnic table&#10;&#10;Description automatically generated">
            <a:extLst>
              <a:ext uri="{FF2B5EF4-FFF2-40B4-BE49-F238E27FC236}">
                <a16:creationId xmlns:a16="http://schemas.microsoft.com/office/drawing/2014/main" id="{5B51226A-E44D-471F-AECE-C6C49435E404}"/>
              </a:ext>
            </a:extLst>
          </p:cNvPr>
          <p:cNvPicPr>
            <a:picLocks noChangeAspect="1"/>
          </p:cNvPicPr>
          <p:nvPr/>
        </p:nvPicPr>
        <p:blipFill rotWithShape="1">
          <a:blip r:embed="rId3"/>
          <a:srcRect l="24332" r="9296"/>
          <a:stretch/>
        </p:blipFill>
        <p:spPr>
          <a:xfrm>
            <a:off x="7410517" y="1258529"/>
            <a:ext cx="3832042" cy="4330205"/>
          </a:xfrm>
          <a:prstGeom prst="rect">
            <a:avLst/>
          </a:prstGeom>
        </p:spPr>
      </p:pic>
    </p:spTree>
    <p:extLst>
      <p:ext uri="{BB962C8B-B14F-4D97-AF65-F5344CB8AC3E}">
        <p14:creationId xmlns:p14="http://schemas.microsoft.com/office/powerpoint/2010/main" val="110158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08E48C8-FC1F-406A-A093-D29C3A77B242}"/>
              </a:ext>
            </a:extLst>
          </p:cNvPr>
          <p:cNvSpPr>
            <a:spLocks noGrp="1"/>
          </p:cNvSpPr>
          <p:nvPr>
            <p:ph type="title"/>
          </p:nvPr>
        </p:nvSpPr>
        <p:spPr>
          <a:xfrm>
            <a:off x="8164749" y="457201"/>
            <a:ext cx="3575737" cy="1332688"/>
          </a:xfrm>
        </p:spPr>
        <p:txBody>
          <a:bodyPr anchor="b">
            <a:normAutofit/>
          </a:bodyPr>
          <a:lstStyle/>
          <a:p>
            <a:pPr algn="ctr"/>
            <a:r>
              <a:rPr lang="en-GB" sz="3200">
                <a:solidFill>
                  <a:srgbClr val="FFFFFF"/>
                </a:solidFill>
              </a:rPr>
              <a:t>Where do I need to change?</a:t>
            </a:r>
          </a:p>
        </p:txBody>
      </p:sp>
      <p:pic>
        <p:nvPicPr>
          <p:cNvPr id="3074" name="Picture 2" descr="disability">
            <a:extLst>
              <a:ext uri="{FF2B5EF4-FFF2-40B4-BE49-F238E27FC236}">
                <a16:creationId xmlns:a16="http://schemas.microsoft.com/office/drawing/2014/main" id="{4D3E6F83-3198-4B10-A1BD-AB8C2FE4E8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3961" y="769460"/>
            <a:ext cx="6612856" cy="4959642"/>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E1FAF77-4982-4619-8913-4B4FE36CBBAA}"/>
              </a:ext>
            </a:extLst>
          </p:cNvPr>
          <p:cNvSpPr>
            <a:spLocks noGrp="1"/>
          </p:cNvSpPr>
          <p:nvPr>
            <p:ph idx="1"/>
          </p:nvPr>
        </p:nvSpPr>
        <p:spPr>
          <a:xfrm>
            <a:off x="7902053" y="2006221"/>
            <a:ext cx="4285373" cy="4851779"/>
          </a:xfrm>
        </p:spPr>
        <p:txBody>
          <a:bodyPr>
            <a:normAutofit lnSpcReduction="10000"/>
          </a:bodyPr>
          <a:lstStyle/>
          <a:p>
            <a:r>
              <a:rPr lang="en-GB" dirty="0">
                <a:solidFill>
                  <a:srgbClr val="FFFFFF"/>
                </a:solidFill>
              </a:rPr>
              <a:t>Don’t let your own limitations stop you from serving God</a:t>
            </a:r>
          </a:p>
          <a:p>
            <a:pPr lvl="0"/>
            <a:r>
              <a:rPr lang="en-GB" dirty="0">
                <a:solidFill>
                  <a:srgbClr val="FFFFFF"/>
                </a:solidFill>
              </a:rPr>
              <a:t>Be ready for God to challenge your attitudes</a:t>
            </a:r>
          </a:p>
          <a:p>
            <a:pPr lvl="0"/>
            <a:r>
              <a:rPr lang="en-GB" dirty="0">
                <a:solidFill>
                  <a:srgbClr val="FFFFFF"/>
                </a:solidFill>
              </a:rPr>
              <a:t>Approach people with humility</a:t>
            </a:r>
          </a:p>
          <a:p>
            <a:pPr lvl="0"/>
            <a:r>
              <a:rPr lang="en-GB" dirty="0">
                <a:solidFill>
                  <a:srgbClr val="FFFFFF"/>
                </a:solidFill>
              </a:rPr>
              <a:t>Allow everyone to use their gifts</a:t>
            </a:r>
          </a:p>
          <a:p>
            <a:pPr lvl="0"/>
            <a:r>
              <a:rPr lang="en-GB" dirty="0">
                <a:solidFill>
                  <a:srgbClr val="FFFFFF"/>
                </a:solidFill>
              </a:rPr>
              <a:t>Give greater honour to those with disabilities</a:t>
            </a:r>
          </a:p>
          <a:p>
            <a:pPr lvl="0"/>
            <a:r>
              <a:rPr lang="en-GB" dirty="0">
                <a:solidFill>
                  <a:srgbClr val="FFFFFF"/>
                </a:solidFill>
              </a:rPr>
              <a:t>Fight for rights of those who are broken</a:t>
            </a:r>
          </a:p>
          <a:p>
            <a:pPr lvl="0"/>
            <a:r>
              <a:rPr lang="en-GB" dirty="0">
                <a:solidFill>
                  <a:srgbClr val="FFFFFF"/>
                </a:solidFill>
              </a:rPr>
              <a:t>Make our church a ‘belonging’ place</a:t>
            </a:r>
          </a:p>
          <a:p>
            <a:pPr lvl="0"/>
            <a:r>
              <a:rPr lang="en-GB" dirty="0">
                <a:solidFill>
                  <a:srgbClr val="FFFFFF"/>
                </a:solidFill>
              </a:rPr>
              <a:t>Be there – be a friend – show God’s love and care</a:t>
            </a:r>
          </a:p>
          <a:p>
            <a:endParaRPr lang="en-GB" sz="1600" dirty="0">
              <a:solidFill>
                <a:srgbClr val="FFFFFF"/>
              </a:solidFill>
            </a:endParaRPr>
          </a:p>
        </p:txBody>
      </p:sp>
    </p:spTree>
    <p:extLst>
      <p:ext uri="{BB962C8B-B14F-4D97-AF65-F5344CB8AC3E}">
        <p14:creationId xmlns:p14="http://schemas.microsoft.com/office/powerpoint/2010/main" val="40758577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B78F-BF64-4DAA-B1BE-B3B9A05A2BB2}"/>
              </a:ext>
            </a:extLst>
          </p:cNvPr>
          <p:cNvSpPr>
            <a:spLocks noGrp="1"/>
          </p:cNvSpPr>
          <p:nvPr>
            <p:ph type="title"/>
          </p:nvPr>
        </p:nvSpPr>
        <p:spPr/>
        <p:txBody>
          <a:bodyPr/>
          <a:lstStyle/>
          <a:p>
            <a:r>
              <a:rPr lang="en-GB" dirty="0"/>
              <a:t>Foolishness and Wisdom</a:t>
            </a:r>
          </a:p>
        </p:txBody>
      </p:sp>
      <p:sp>
        <p:nvSpPr>
          <p:cNvPr id="3" name="Content Placeholder 2">
            <a:extLst>
              <a:ext uri="{FF2B5EF4-FFF2-40B4-BE49-F238E27FC236}">
                <a16:creationId xmlns:a16="http://schemas.microsoft.com/office/drawing/2014/main" id="{50C1F72F-B5A4-416B-AAA5-4022DB40031E}"/>
              </a:ext>
            </a:extLst>
          </p:cNvPr>
          <p:cNvSpPr>
            <a:spLocks noGrp="1"/>
          </p:cNvSpPr>
          <p:nvPr>
            <p:ph idx="1"/>
          </p:nvPr>
        </p:nvSpPr>
        <p:spPr>
          <a:xfrm>
            <a:off x="818713" y="2222287"/>
            <a:ext cx="6250828" cy="2267826"/>
          </a:xfrm>
        </p:spPr>
        <p:txBody>
          <a:bodyPr>
            <a:normAutofit lnSpcReduction="10000"/>
          </a:bodyPr>
          <a:lstStyle/>
          <a:p>
            <a:pPr marL="0" indent="0">
              <a:buNone/>
            </a:pPr>
            <a:r>
              <a:rPr lang="en-US" dirty="0"/>
              <a:t>“God chose the foolish things of the world to shame the wise; God chose the weak things of the world to shame the strong.” 					1 Corinthians 1</a:t>
            </a:r>
          </a:p>
          <a:p>
            <a:pPr marL="0" indent="0">
              <a:buNone/>
            </a:pPr>
            <a:endParaRPr lang="en-US" dirty="0"/>
          </a:p>
          <a:p>
            <a:pPr marL="0" indent="0">
              <a:buNone/>
            </a:pPr>
            <a:r>
              <a:rPr lang="en-US" dirty="0"/>
              <a:t>“I tell you the truth, whatever you did for one of the least of these brothers and sisters of mine, you did for me”								 Matthew 25</a:t>
            </a:r>
          </a:p>
        </p:txBody>
      </p:sp>
      <p:pic>
        <p:nvPicPr>
          <p:cNvPr id="4" name="Picture 3">
            <a:extLst>
              <a:ext uri="{FF2B5EF4-FFF2-40B4-BE49-F238E27FC236}">
                <a16:creationId xmlns:a16="http://schemas.microsoft.com/office/drawing/2014/main" id="{6B911FDD-84BF-4801-8CA4-10760ECADBD0}"/>
              </a:ext>
            </a:extLst>
          </p:cNvPr>
          <p:cNvPicPr>
            <a:picLocks noChangeAspect="1"/>
          </p:cNvPicPr>
          <p:nvPr/>
        </p:nvPicPr>
        <p:blipFill>
          <a:blip r:embed="rId3"/>
          <a:stretch>
            <a:fillRect/>
          </a:stretch>
        </p:blipFill>
        <p:spPr>
          <a:xfrm>
            <a:off x="444392" y="4669706"/>
            <a:ext cx="2719052" cy="1810669"/>
          </a:xfrm>
          <a:prstGeom prst="rect">
            <a:avLst/>
          </a:prstGeom>
        </p:spPr>
      </p:pic>
      <p:pic>
        <p:nvPicPr>
          <p:cNvPr id="5" name="Picture 4">
            <a:extLst>
              <a:ext uri="{FF2B5EF4-FFF2-40B4-BE49-F238E27FC236}">
                <a16:creationId xmlns:a16="http://schemas.microsoft.com/office/drawing/2014/main" id="{553B3DFF-0C7E-4519-82E9-933FF2E96F7E}"/>
              </a:ext>
            </a:extLst>
          </p:cNvPr>
          <p:cNvPicPr>
            <a:picLocks noChangeAspect="1"/>
          </p:cNvPicPr>
          <p:nvPr/>
        </p:nvPicPr>
        <p:blipFill>
          <a:blip r:embed="rId4"/>
          <a:stretch>
            <a:fillRect/>
          </a:stretch>
        </p:blipFill>
        <p:spPr>
          <a:xfrm>
            <a:off x="8831711" y="1903445"/>
            <a:ext cx="3360289" cy="4954555"/>
          </a:xfrm>
          <a:prstGeom prst="rect">
            <a:avLst/>
          </a:prstGeom>
        </p:spPr>
      </p:pic>
    </p:spTree>
    <p:extLst>
      <p:ext uri="{BB962C8B-B14F-4D97-AF65-F5344CB8AC3E}">
        <p14:creationId xmlns:p14="http://schemas.microsoft.com/office/powerpoint/2010/main" val="1797891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55AF95-3F21-4DF4-822A-3104A2F449F7}"/>
              </a:ext>
            </a:extLst>
          </p:cNvPr>
          <p:cNvSpPr>
            <a:spLocks noGrp="1"/>
          </p:cNvSpPr>
          <p:nvPr>
            <p:ph type="title"/>
          </p:nvPr>
        </p:nvSpPr>
        <p:spPr>
          <a:xfrm>
            <a:off x="965199" y="885434"/>
            <a:ext cx="10261602" cy="1811114"/>
          </a:xfrm>
          <a:effectLst/>
        </p:spPr>
        <p:txBody>
          <a:bodyPr vert="horz" lIns="91440" tIns="45720" rIns="91440" bIns="45720" rtlCol="0" anchor="b">
            <a:normAutofit fontScale="90000"/>
          </a:bodyPr>
          <a:lstStyle/>
          <a:p>
            <a:pPr algn="ctr"/>
            <a:r>
              <a:rPr lang="en-US" sz="6700" dirty="0">
                <a:solidFill>
                  <a:schemeClr val="tx1"/>
                </a:solidFill>
              </a:rPr>
              <a:t>Four Disabled Friends </a:t>
            </a:r>
            <a:br>
              <a:rPr lang="en-US" sz="6700" dirty="0">
                <a:solidFill>
                  <a:schemeClr val="tx1"/>
                </a:solidFill>
              </a:rPr>
            </a:br>
            <a:r>
              <a:rPr lang="en-US" sz="6700" dirty="0">
                <a:solidFill>
                  <a:schemeClr val="tx1"/>
                </a:solidFill>
              </a:rPr>
              <a:t>and a Day of Good News</a:t>
            </a:r>
          </a:p>
        </p:txBody>
      </p:sp>
      <p:sp>
        <p:nvSpPr>
          <p:cNvPr id="12" name="Freeform: Shape 1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C341E722-C6B1-48BE-8B14-6B774BB55B17}"/>
              </a:ext>
            </a:extLst>
          </p:cNvPr>
          <p:cNvPicPr>
            <a:picLocks noChangeAspect="1"/>
          </p:cNvPicPr>
          <p:nvPr/>
        </p:nvPicPr>
        <p:blipFill>
          <a:blip r:embed="rId3"/>
          <a:stretch>
            <a:fillRect/>
          </a:stretch>
        </p:blipFill>
        <p:spPr>
          <a:xfrm>
            <a:off x="539403" y="4295093"/>
            <a:ext cx="2716673" cy="1811115"/>
          </a:xfrm>
          <a:prstGeom prst="rect">
            <a:avLst/>
          </a:prstGeom>
        </p:spPr>
      </p:pic>
      <p:sp>
        <p:nvSpPr>
          <p:cNvPr id="5" name="TextBox 4">
            <a:extLst>
              <a:ext uri="{FF2B5EF4-FFF2-40B4-BE49-F238E27FC236}">
                <a16:creationId xmlns:a16="http://schemas.microsoft.com/office/drawing/2014/main" id="{8350467A-6716-4A43-8263-CD9616B6A015}"/>
              </a:ext>
            </a:extLst>
          </p:cNvPr>
          <p:cNvSpPr txBox="1"/>
          <p:nvPr/>
        </p:nvSpPr>
        <p:spPr>
          <a:xfrm>
            <a:off x="3795479" y="3502219"/>
            <a:ext cx="7593745" cy="2677656"/>
          </a:xfrm>
          <a:prstGeom prst="rect">
            <a:avLst/>
          </a:prstGeom>
          <a:noFill/>
        </p:spPr>
        <p:txBody>
          <a:bodyPr wrap="none" rtlCol="0">
            <a:spAutoFit/>
          </a:bodyPr>
          <a:lstStyle/>
          <a:p>
            <a:r>
              <a:rPr lang="en-GB" sz="2400" b="1" dirty="0"/>
              <a:t>Excluded for hygiene reasons, rejected by society</a:t>
            </a:r>
          </a:p>
          <a:p>
            <a:endParaRPr lang="en-GB" sz="2400" b="1" dirty="0"/>
          </a:p>
          <a:p>
            <a:r>
              <a:rPr lang="en-GB" sz="2400" b="1" dirty="0"/>
              <a:t>A hard choice to make?</a:t>
            </a:r>
          </a:p>
          <a:p>
            <a:endParaRPr lang="en-GB" sz="2400" b="1" dirty="0"/>
          </a:p>
          <a:p>
            <a:r>
              <a:rPr lang="en-GB" sz="2400" b="1" dirty="0"/>
              <a:t>The miracle isn’t what we might expect</a:t>
            </a:r>
          </a:p>
          <a:p>
            <a:endParaRPr lang="en-GB" sz="2400" b="1" dirty="0"/>
          </a:p>
          <a:p>
            <a:r>
              <a:rPr lang="en-GB" sz="2400" b="1" dirty="0"/>
              <a:t>The least in society bring life to the rest</a:t>
            </a:r>
          </a:p>
        </p:txBody>
      </p:sp>
    </p:spTree>
    <p:extLst>
      <p:ext uri="{BB962C8B-B14F-4D97-AF65-F5344CB8AC3E}">
        <p14:creationId xmlns:p14="http://schemas.microsoft.com/office/powerpoint/2010/main" val="26025535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6AB74CA-E76D-4922-91FE-A4AAF0487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custGeom>
            <a:avLst/>
            <a:gdLst>
              <a:gd name="connsiteX0" fmla="*/ 0 w 11707367"/>
              <a:gd name="connsiteY0" fmla="*/ 0 h 2572622"/>
              <a:gd name="connsiteX1" fmla="*/ 1888420 w 11707367"/>
              <a:gd name="connsiteY1" fmla="*/ 0 h 2572622"/>
              <a:gd name="connsiteX2" fmla="*/ 2198560 w 11707367"/>
              <a:gd name="connsiteY2" fmla="*/ 310139 h 2572622"/>
              <a:gd name="connsiteX3" fmla="*/ 2425431 w 11707367"/>
              <a:gd name="connsiteY3" fmla="*/ 310139 h 2572622"/>
              <a:gd name="connsiteX4" fmla="*/ 2735570 w 11707367"/>
              <a:gd name="connsiteY4" fmla="*/ 0 h 2572622"/>
              <a:gd name="connsiteX5" fmla="*/ 11707367 w 11707367"/>
              <a:gd name="connsiteY5" fmla="*/ 0 h 2572622"/>
              <a:gd name="connsiteX6" fmla="*/ 11707367 w 11707367"/>
              <a:gd name="connsiteY6" fmla="*/ 2572622 h 2572622"/>
              <a:gd name="connsiteX7" fmla="*/ 0 w 11707367"/>
              <a:gd name="connsiteY7" fmla="*/ 2572622 h 25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367" h="2572622">
                <a:moveTo>
                  <a:pt x="0" y="0"/>
                </a:moveTo>
                <a:lnTo>
                  <a:pt x="1888420" y="0"/>
                </a:lnTo>
                <a:lnTo>
                  <a:pt x="2198560" y="310139"/>
                </a:lnTo>
                <a:cubicBezTo>
                  <a:pt x="2261209" y="372788"/>
                  <a:pt x="2362782" y="372788"/>
                  <a:pt x="2425431" y="310139"/>
                </a:cubicBezTo>
                <a:lnTo>
                  <a:pt x="2735570" y="0"/>
                </a:lnTo>
                <a:lnTo>
                  <a:pt x="11707367" y="0"/>
                </a:lnTo>
                <a:lnTo>
                  <a:pt x="11707367" y="2572622"/>
                </a:lnTo>
                <a:lnTo>
                  <a:pt x="0" y="2572622"/>
                </a:lnTo>
                <a:close/>
              </a:path>
            </a:pathLst>
          </a:custGeom>
          <a:solidFill>
            <a:srgbClr val="595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D1A4BCF-C8F1-4CC2-AE47-725CB3B6D598}"/>
              </a:ext>
            </a:extLst>
          </p:cNvPr>
          <p:cNvSpPr>
            <a:spLocks noGrp="1"/>
          </p:cNvSpPr>
          <p:nvPr>
            <p:ph type="title"/>
          </p:nvPr>
        </p:nvSpPr>
        <p:spPr>
          <a:xfrm>
            <a:off x="1063691" y="4049486"/>
            <a:ext cx="4825480" cy="1883228"/>
          </a:xfrm>
        </p:spPr>
        <p:txBody>
          <a:bodyPr anchor="ctr">
            <a:normAutofit/>
          </a:bodyPr>
          <a:lstStyle/>
          <a:p>
            <a:pPr>
              <a:lnSpc>
                <a:spcPct val="90000"/>
              </a:lnSpc>
            </a:pPr>
            <a:r>
              <a:rPr lang="en-GB">
                <a:solidFill>
                  <a:srgbClr val="FFFFFF"/>
                </a:solidFill>
              </a:rPr>
              <a:t>God uses unexpected people</a:t>
            </a:r>
          </a:p>
        </p:txBody>
      </p:sp>
      <p:pic>
        <p:nvPicPr>
          <p:cNvPr id="4" name="Picture 3">
            <a:extLst>
              <a:ext uri="{FF2B5EF4-FFF2-40B4-BE49-F238E27FC236}">
                <a16:creationId xmlns:a16="http://schemas.microsoft.com/office/drawing/2014/main" id="{2B260C69-8ED8-4FE3-B479-423EB5A7EA55}"/>
              </a:ext>
            </a:extLst>
          </p:cNvPr>
          <p:cNvPicPr>
            <a:picLocks noChangeAspect="1"/>
          </p:cNvPicPr>
          <p:nvPr/>
        </p:nvPicPr>
        <p:blipFill>
          <a:blip r:embed="rId3"/>
          <a:stretch>
            <a:fillRect/>
          </a:stretch>
        </p:blipFill>
        <p:spPr>
          <a:xfrm>
            <a:off x="731199" y="484633"/>
            <a:ext cx="4373323" cy="2875460"/>
          </a:xfrm>
          <a:prstGeom prst="rect">
            <a:avLst/>
          </a:prstGeom>
        </p:spPr>
      </p:pic>
      <p:pic>
        <p:nvPicPr>
          <p:cNvPr id="5" name="Picture 4">
            <a:extLst>
              <a:ext uri="{FF2B5EF4-FFF2-40B4-BE49-F238E27FC236}">
                <a16:creationId xmlns:a16="http://schemas.microsoft.com/office/drawing/2014/main" id="{2F7E490C-81A4-45E8-A735-D8A7B371337F}"/>
              </a:ext>
            </a:extLst>
          </p:cNvPr>
          <p:cNvPicPr>
            <a:picLocks noChangeAspect="1"/>
          </p:cNvPicPr>
          <p:nvPr/>
        </p:nvPicPr>
        <p:blipFill rotWithShape="1">
          <a:blip r:embed="rId4"/>
          <a:srcRect l="21923" r="24633" b="-3"/>
          <a:stretch/>
        </p:blipFill>
        <p:spPr>
          <a:xfrm>
            <a:off x="7989420" y="484633"/>
            <a:ext cx="2310848" cy="2875460"/>
          </a:xfrm>
          <a:prstGeom prst="rect">
            <a:avLst/>
          </a:prstGeom>
        </p:spPr>
      </p:pic>
      <p:sp>
        <p:nvSpPr>
          <p:cNvPr id="3" name="Content Placeholder 2">
            <a:extLst>
              <a:ext uri="{FF2B5EF4-FFF2-40B4-BE49-F238E27FC236}">
                <a16:creationId xmlns:a16="http://schemas.microsoft.com/office/drawing/2014/main" id="{2038D172-DAFC-4879-932A-DE43E9E1538C}"/>
              </a:ext>
            </a:extLst>
          </p:cNvPr>
          <p:cNvSpPr>
            <a:spLocks noGrp="1"/>
          </p:cNvSpPr>
          <p:nvPr>
            <p:ph idx="1"/>
          </p:nvPr>
        </p:nvSpPr>
        <p:spPr>
          <a:xfrm>
            <a:off x="4561368" y="3844727"/>
            <a:ext cx="6623100" cy="2375098"/>
          </a:xfrm>
        </p:spPr>
        <p:txBody>
          <a:bodyPr>
            <a:noAutofit/>
          </a:bodyPr>
          <a:lstStyle/>
          <a:p>
            <a:pPr>
              <a:lnSpc>
                <a:spcPct val="90000"/>
              </a:lnSpc>
            </a:pPr>
            <a:r>
              <a:rPr lang="en-GB" b="1" dirty="0">
                <a:solidFill>
                  <a:srgbClr val="FFFFFF"/>
                </a:solidFill>
              </a:rPr>
              <a:t>The broken people in society are the ones God chooses to bring life to all</a:t>
            </a:r>
          </a:p>
          <a:p>
            <a:pPr>
              <a:lnSpc>
                <a:spcPct val="90000"/>
              </a:lnSpc>
            </a:pPr>
            <a:r>
              <a:rPr lang="en-GB" b="1" dirty="0">
                <a:solidFill>
                  <a:srgbClr val="FFFFFF"/>
                </a:solidFill>
              </a:rPr>
              <a:t>Brokenness is not a problem for God</a:t>
            </a:r>
          </a:p>
          <a:p>
            <a:pPr>
              <a:lnSpc>
                <a:spcPct val="90000"/>
              </a:lnSpc>
            </a:pPr>
            <a:r>
              <a:rPr lang="en-GB" b="1" dirty="0">
                <a:solidFill>
                  <a:srgbClr val="FFFFFF"/>
                </a:solidFill>
              </a:rPr>
              <a:t>Jesus fulfilled what Isaiah said in his compassion for the bruised and broken (Matthew 12:20)</a:t>
            </a:r>
          </a:p>
          <a:p>
            <a:pPr>
              <a:lnSpc>
                <a:spcPct val="90000"/>
              </a:lnSpc>
            </a:pPr>
            <a:r>
              <a:rPr lang="en-GB" b="1" dirty="0">
                <a:solidFill>
                  <a:srgbClr val="FFFFFF"/>
                </a:solidFill>
              </a:rPr>
              <a:t>So what is God’s message today if you feel bruised and broken?</a:t>
            </a:r>
          </a:p>
        </p:txBody>
      </p:sp>
    </p:spTree>
    <p:extLst>
      <p:ext uri="{BB962C8B-B14F-4D97-AF65-F5344CB8AC3E}">
        <p14:creationId xmlns:p14="http://schemas.microsoft.com/office/powerpoint/2010/main" val="385349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9AB2-D5F4-4BA1-B7BC-0B22BB8AC8BA}"/>
              </a:ext>
            </a:extLst>
          </p:cNvPr>
          <p:cNvSpPr>
            <a:spLocks noGrp="1"/>
          </p:cNvSpPr>
          <p:nvPr>
            <p:ph type="title"/>
          </p:nvPr>
        </p:nvSpPr>
        <p:spPr>
          <a:xfrm>
            <a:off x="810000" y="447188"/>
            <a:ext cx="10571998" cy="970450"/>
          </a:xfrm>
        </p:spPr>
        <p:txBody>
          <a:bodyPr>
            <a:normAutofit/>
          </a:bodyPr>
          <a:lstStyle/>
          <a:p>
            <a:r>
              <a:rPr lang="en-GB" dirty="0"/>
              <a:t>We are all broken</a:t>
            </a:r>
          </a:p>
        </p:txBody>
      </p:sp>
      <p:pic>
        <p:nvPicPr>
          <p:cNvPr id="4" name="Picture 3">
            <a:extLst>
              <a:ext uri="{FF2B5EF4-FFF2-40B4-BE49-F238E27FC236}">
                <a16:creationId xmlns:a16="http://schemas.microsoft.com/office/drawing/2014/main" id="{B8DB9F23-97ED-48E8-86D5-FC42A7AF3247}"/>
              </a:ext>
            </a:extLst>
          </p:cNvPr>
          <p:cNvPicPr>
            <a:picLocks noChangeAspect="1"/>
          </p:cNvPicPr>
          <p:nvPr/>
        </p:nvPicPr>
        <p:blipFill rotWithShape="1">
          <a:blip r:embed="rId3"/>
          <a:srcRect l="303" r="1935"/>
          <a:stretch/>
        </p:blipFill>
        <p:spPr>
          <a:xfrm>
            <a:off x="988429" y="2797303"/>
            <a:ext cx="2827791" cy="2709506"/>
          </a:xfrm>
          <a:prstGeom prst="roundRect">
            <a:avLst>
              <a:gd name="adj" fmla="val 3876"/>
            </a:avLst>
          </a:prstGeom>
          <a:ln>
            <a:solidFill>
              <a:schemeClr val="accent1"/>
            </a:solidFill>
          </a:ln>
          <a:effectLst/>
        </p:spPr>
      </p:pic>
      <p:sp>
        <p:nvSpPr>
          <p:cNvPr id="3" name="Content Placeholder 2">
            <a:extLst>
              <a:ext uri="{FF2B5EF4-FFF2-40B4-BE49-F238E27FC236}">
                <a16:creationId xmlns:a16="http://schemas.microsoft.com/office/drawing/2014/main" id="{B2E6D506-D063-456F-8EE9-C2E615EE9B28}"/>
              </a:ext>
            </a:extLst>
          </p:cNvPr>
          <p:cNvSpPr>
            <a:spLocks noGrp="1"/>
          </p:cNvSpPr>
          <p:nvPr>
            <p:ph idx="1"/>
          </p:nvPr>
        </p:nvSpPr>
        <p:spPr>
          <a:xfrm>
            <a:off x="4330699" y="2413000"/>
            <a:ext cx="7715121" cy="3632200"/>
          </a:xfrm>
        </p:spPr>
        <p:txBody>
          <a:bodyPr>
            <a:normAutofit/>
          </a:bodyPr>
          <a:lstStyle/>
          <a:p>
            <a:r>
              <a:rPr lang="en-GB" sz="2400" dirty="0"/>
              <a:t>None of us are perfect!</a:t>
            </a:r>
          </a:p>
          <a:p>
            <a:endParaRPr lang="en-GB" sz="2400" dirty="0"/>
          </a:p>
          <a:p>
            <a:r>
              <a:rPr lang="en-GB" sz="2400" dirty="0"/>
              <a:t>Some of us are struggling a lot more with our own broken bodies or minds, or with those of people we care for</a:t>
            </a:r>
          </a:p>
          <a:p>
            <a:endParaRPr lang="en-GB" sz="2400" dirty="0"/>
          </a:p>
          <a:p>
            <a:r>
              <a:rPr lang="en-GB" sz="2400" dirty="0"/>
              <a:t>God has something to say to you today, however broken you are</a:t>
            </a:r>
          </a:p>
        </p:txBody>
      </p:sp>
    </p:spTree>
    <p:extLst>
      <p:ext uri="{BB962C8B-B14F-4D97-AF65-F5344CB8AC3E}">
        <p14:creationId xmlns:p14="http://schemas.microsoft.com/office/powerpoint/2010/main" val="129998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9A86DC0-AD60-4195-BD16-869420C476E5}"/>
              </a:ext>
            </a:extLst>
          </p:cNvPr>
          <p:cNvSpPr>
            <a:spLocks noGrp="1"/>
          </p:cNvSpPr>
          <p:nvPr>
            <p:ph type="title"/>
          </p:nvPr>
        </p:nvSpPr>
        <p:spPr>
          <a:xfrm>
            <a:off x="451514" y="457201"/>
            <a:ext cx="3575737" cy="1332688"/>
          </a:xfrm>
        </p:spPr>
        <p:txBody>
          <a:bodyPr vert="horz" lIns="91440" tIns="45720" rIns="91440" bIns="45720" rtlCol="0" anchor="b">
            <a:normAutofit/>
          </a:bodyPr>
          <a:lstStyle/>
          <a:p>
            <a:pPr algn="ctr"/>
            <a:r>
              <a:rPr lang="en-GB" sz="3200" dirty="0">
                <a:solidFill>
                  <a:srgbClr val="FFFFFF"/>
                </a:solidFill>
              </a:rPr>
              <a:t>1. New Bodies</a:t>
            </a:r>
          </a:p>
        </p:txBody>
      </p:sp>
      <p:sp>
        <p:nvSpPr>
          <p:cNvPr id="4" name="Rectangle 3">
            <a:extLst>
              <a:ext uri="{FF2B5EF4-FFF2-40B4-BE49-F238E27FC236}">
                <a16:creationId xmlns:a16="http://schemas.microsoft.com/office/drawing/2014/main" id="{0A4B1C26-4060-48F5-9602-27B80CE9DD41}"/>
              </a:ext>
            </a:extLst>
          </p:cNvPr>
          <p:cNvSpPr/>
          <p:nvPr/>
        </p:nvSpPr>
        <p:spPr>
          <a:xfrm>
            <a:off x="451514" y="2046514"/>
            <a:ext cx="3759759" cy="3994848"/>
          </a:xfrm>
          <a:prstGeom prst="rect">
            <a:avLst/>
          </a:prstGeom>
        </p:spPr>
        <p:txBody>
          <a:bodyPr vert="horz" lIns="91440" tIns="45720" rIns="91440" bIns="45720" rtlCol="0" anchor="ctr">
            <a:normAutofit/>
          </a:bodyPr>
          <a:lstStyle/>
          <a:p>
            <a:pPr lvl="0">
              <a:spcBef>
                <a:spcPct val="20000"/>
              </a:spcBef>
              <a:spcAft>
                <a:spcPts val="600"/>
              </a:spcAft>
              <a:buClr>
                <a:schemeClr val="accent1"/>
              </a:buClr>
              <a:buFont typeface="Wingdings 2" charset="2"/>
              <a:buChar char=""/>
            </a:pPr>
            <a:endParaRPr lang="en-US" sz="1600" dirty="0">
              <a:solidFill>
                <a:srgbClr val="FFFFFF"/>
              </a:solidFill>
            </a:endParaRPr>
          </a:p>
          <a:p>
            <a:pPr lvl="0">
              <a:spcBef>
                <a:spcPct val="20000"/>
              </a:spcBef>
              <a:spcAft>
                <a:spcPts val="600"/>
              </a:spcAft>
              <a:buClr>
                <a:schemeClr val="accent1"/>
              </a:buClr>
            </a:pPr>
            <a:r>
              <a:rPr lang="en-US" sz="1600" dirty="0">
                <a:solidFill>
                  <a:srgbClr val="FFFFFF"/>
                </a:solidFill>
              </a:rPr>
              <a:t>“</a:t>
            </a:r>
            <a:r>
              <a:rPr lang="en-GB" sz="1600" dirty="0">
                <a:solidFill>
                  <a:srgbClr val="FFFFFF"/>
                </a:solidFill>
              </a:rPr>
              <a:t>Our citizenship is in heaven, and we eagerly await a Saviour</a:t>
            </a:r>
            <a:r>
              <a:rPr lang="en-US" sz="1600" dirty="0">
                <a:solidFill>
                  <a:srgbClr val="FFFFFF"/>
                </a:solidFill>
              </a:rPr>
              <a:t> </a:t>
            </a:r>
            <a:r>
              <a:rPr lang="en-GB" sz="1600" dirty="0">
                <a:solidFill>
                  <a:srgbClr val="FFFFFF"/>
                </a:solidFill>
              </a:rPr>
              <a:t>from there, the Lord Jesus Christ, who will transform our lowly bodies so that they will be like his glorious body”</a:t>
            </a:r>
          </a:p>
          <a:p>
            <a:pPr lvl="0">
              <a:spcBef>
                <a:spcPct val="20000"/>
              </a:spcBef>
              <a:spcAft>
                <a:spcPts val="600"/>
              </a:spcAft>
              <a:buClr>
                <a:schemeClr val="accent1"/>
              </a:buClr>
            </a:pPr>
            <a:r>
              <a:rPr lang="en-GB" sz="1600" dirty="0">
                <a:solidFill>
                  <a:srgbClr val="FFFFFF"/>
                </a:solidFill>
              </a:rPr>
              <a:t>				</a:t>
            </a:r>
            <a:r>
              <a:rPr lang="en-GB" sz="1600" dirty="0">
                <a:solidFill>
                  <a:schemeClr val="bg2">
                    <a:lumMod val="60000"/>
                    <a:lumOff val="40000"/>
                  </a:schemeClr>
                </a:solidFill>
              </a:rPr>
              <a:t>Philippians 3</a:t>
            </a:r>
          </a:p>
          <a:p>
            <a:pPr lvl="0">
              <a:spcBef>
                <a:spcPct val="20000"/>
              </a:spcBef>
              <a:spcAft>
                <a:spcPts val="600"/>
              </a:spcAft>
              <a:buClr>
                <a:schemeClr val="accent1"/>
              </a:buClr>
              <a:buFont typeface="Wingdings 2" charset="2"/>
              <a:buChar char=""/>
            </a:pPr>
            <a:endParaRPr lang="en-US" sz="1600" dirty="0">
              <a:solidFill>
                <a:srgbClr val="FFFFFF"/>
              </a:solidFill>
            </a:endParaRPr>
          </a:p>
          <a:p>
            <a:pPr lvl="0">
              <a:spcBef>
                <a:spcPct val="20000"/>
              </a:spcBef>
              <a:spcAft>
                <a:spcPts val="600"/>
              </a:spcAft>
              <a:buClr>
                <a:schemeClr val="accent1"/>
              </a:buClr>
            </a:pPr>
            <a:r>
              <a:rPr lang="en-GB" sz="1600" dirty="0">
                <a:solidFill>
                  <a:srgbClr val="FFFFFF"/>
                </a:solidFill>
              </a:rPr>
              <a:t>“The body that is sown is perishable, it is raised imperishable; it is sown in dishonour</a:t>
            </a:r>
            <a:r>
              <a:rPr lang="en-US" sz="1600" dirty="0">
                <a:solidFill>
                  <a:srgbClr val="FFFFFF"/>
                </a:solidFill>
              </a:rPr>
              <a:t>,</a:t>
            </a:r>
            <a:r>
              <a:rPr lang="en-GB" sz="1600" dirty="0">
                <a:solidFill>
                  <a:srgbClr val="FFFFFF"/>
                </a:solidFill>
              </a:rPr>
              <a:t> it is raised in glory; it is sown in weakness, it is raised in power”			</a:t>
            </a:r>
            <a:r>
              <a:rPr lang="en-GB" sz="1600" dirty="0">
                <a:solidFill>
                  <a:schemeClr val="bg2">
                    <a:lumMod val="60000"/>
                    <a:lumOff val="40000"/>
                  </a:schemeClr>
                </a:solidFill>
              </a:rPr>
              <a:t>1 Corinthians 15</a:t>
            </a:r>
          </a:p>
        </p:txBody>
      </p:sp>
      <p:pic>
        <p:nvPicPr>
          <p:cNvPr id="2050" name="Picture 2" descr="This is a Child in the First Days of their Life | CreateDebate">
            <a:extLst>
              <a:ext uri="{FF2B5EF4-FFF2-40B4-BE49-F238E27FC236}">
                <a16:creationId xmlns:a16="http://schemas.microsoft.com/office/drawing/2014/main" id="{DFB54B4B-2EAD-4E3F-92E0-6DB340F2B6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444094" y="643467"/>
            <a:ext cx="3941134" cy="5272421"/>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4600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885D-BED5-4282-BD7F-5DD595DC5982}"/>
              </a:ext>
            </a:extLst>
          </p:cNvPr>
          <p:cNvSpPr>
            <a:spLocks noGrp="1"/>
          </p:cNvSpPr>
          <p:nvPr>
            <p:ph type="title"/>
          </p:nvPr>
        </p:nvSpPr>
        <p:spPr>
          <a:xfrm>
            <a:off x="810000" y="447188"/>
            <a:ext cx="10571998" cy="970450"/>
          </a:xfrm>
        </p:spPr>
        <p:txBody>
          <a:bodyPr>
            <a:normAutofit/>
          </a:bodyPr>
          <a:lstStyle/>
          <a:p>
            <a:r>
              <a:rPr lang="en-GB" dirty="0"/>
              <a:t>2. Healing</a:t>
            </a:r>
          </a:p>
        </p:txBody>
      </p:sp>
      <p:pic>
        <p:nvPicPr>
          <p:cNvPr id="4" name="Picture 3">
            <a:extLst>
              <a:ext uri="{FF2B5EF4-FFF2-40B4-BE49-F238E27FC236}">
                <a16:creationId xmlns:a16="http://schemas.microsoft.com/office/drawing/2014/main" id="{F5B65E13-2321-47EC-859D-D0C419F785C5}"/>
              </a:ext>
            </a:extLst>
          </p:cNvPr>
          <p:cNvPicPr>
            <a:picLocks noChangeAspect="1"/>
          </p:cNvPicPr>
          <p:nvPr/>
        </p:nvPicPr>
        <p:blipFill>
          <a:blip r:embed="rId3"/>
          <a:stretch>
            <a:fillRect/>
          </a:stretch>
        </p:blipFill>
        <p:spPr>
          <a:xfrm>
            <a:off x="1023342" y="2413000"/>
            <a:ext cx="2787253" cy="3716338"/>
          </a:xfrm>
          <a:prstGeom prst="roundRect">
            <a:avLst>
              <a:gd name="adj" fmla="val 3876"/>
            </a:avLst>
          </a:prstGeom>
          <a:ln>
            <a:solidFill>
              <a:schemeClr val="accent1"/>
            </a:solidFill>
          </a:ln>
          <a:effectLst/>
        </p:spPr>
      </p:pic>
      <p:sp>
        <p:nvSpPr>
          <p:cNvPr id="3" name="Content Placeholder 2">
            <a:extLst>
              <a:ext uri="{FF2B5EF4-FFF2-40B4-BE49-F238E27FC236}">
                <a16:creationId xmlns:a16="http://schemas.microsoft.com/office/drawing/2014/main" id="{4461EAC1-CDFA-4B25-9BFF-8AEE2C239441}"/>
              </a:ext>
            </a:extLst>
          </p:cNvPr>
          <p:cNvSpPr>
            <a:spLocks noGrp="1"/>
          </p:cNvSpPr>
          <p:nvPr>
            <p:ph idx="1"/>
          </p:nvPr>
        </p:nvSpPr>
        <p:spPr>
          <a:xfrm>
            <a:off x="4330699" y="2413000"/>
            <a:ext cx="7052733" cy="3632200"/>
          </a:xfrm>
        </p:spPr>
        <p:txBody>
          <a:bodyPr>
            <a:normAutofit/>
          </a:bodyPr>
          <a:lstStyle/>
          <a:p>
            <a:pPr lvl="0"/>
            <a:r>
              <a:rPr lang="en-GB" sz="2400" dirty="0"/>
              <a:t>Healing is not only bodily healing </a:t>
            </a:r>
          </a:p>
          <a:p>
            <a:pPr lvl="0"/>
            <a:r>
              <a:rPr lang="en-GB" sz="2400" dirty="0"/>
              <a:t>We must not decrease our motivation to pray for physical healing</a:t>
            </a:r>
          </a:p>
          <a:p>
            <a:pPr lvl="0"/>
            <a:r>
              <a:rPr lang="en-GB" sz="2400" dirty="0"/>
              <a:t>No one is excluded from God: people with disabilities are chosen and used</a:t>
            </a:r>
          </a:p>
          <a:p>
            <a:pPr lvl="0"/>
            <a:r>
              <a:rPr lang="en-GB" sz="2400" dirty="0">
                <a:solidFill>
                  <a:schemeClr val="accent1"/>
                </a:solidFill>
              </a:rPr>
              <a:t>God does not marginalise or stigmatise</a:t>
            </a:r>
          </a:p>
        </p:txBody>
      </p:sp>
    </p:spTree>
    <p:extLst>
      <p:ext uri="{BB962C8B-B14F-4D97-AF65-F5344CB8AC3E}">
        <p14:creationId xmlns:p14="http://schemas.microsoft.com/office/powerpoint/2010/main" val="9970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5F368D4-7DF7-4C1F-BFEE-293D4D0B6887}"/>
              </a:ext>
            </a:extLst>
          </p:cNvPr>
          <p:cNvSpPr>
            <a:spLocks noGrp="1"/>
          </p:cNvSpPr>
          <p:nvPr>
            <p:ph type="title"/>
          </p:nvPr>
        </p:nvSpPr>
        <p:spPr>
          <a:xfrm>
            <a:off x="451514" y="457201"/>
            <a:ext cx="3575737" cy="1332688"/>
          </a:xfrm>
        </p:spPr>
        <p:txBody>
          <a:bodyPr anchor="b">
            <a:normAutofit/>
          </a:bodyPr>
          <a:lstStyle/>
          <a:p>
            <a:pPr algn="ctr"/>
            <a:r>
              <a:rPr lang="en-GB" sz="3200">
                <a:solidFill>
                  <a:srgbClr val="FFFFFF"/>
                </a:solidFill>
              </a:rPr>
              <a:t>3. Who do you say you are?</a:t>
            </a:r>
          </a:p>
        </p:txBody>
      </p:sp>
      <p:sp>
        <p:nvSpPr>
          <p:cNvPr id="3" name="Content Placeholder 2">
            <a:extLst>
              <a:ext uri="{FF2B5EF4-FFF2-40B4-BE49-F238E27FC236}">
                <a16:creationId xmlns:a16="http://schemas.microsoft.com/office/drawing/2014/main" id="{C24B79C0-A57E-4829-A9CF-EE99E8CC0F27}"/>
              </a:ext>
            </a:extLst>
          </p:cNvPr>
          <p:cNvSpPr>
            <a:spLocks noGrp="1"/>
          </p:cNvSpPr>
          <p:nvPr>
            <p:ph idx="1"/>
          </p:nvPr>
        </p:nvSpPr>
        <p:spPr>
          <a:xfrm>
            <a:off x="244042" y="1918201"/>
            <a:ext cx="4148920" cy="4811486"/>
          </a:xfrm>
        </p:spPr>
        <p:txBody>
          <a:bodyPr>
            <a:normAutofit fontScale="92500" lnSpcReduction="10000"/>
          </a:bodyPr>
          <a:lstStyle/>
          <a:p>
            <a:pPr marL="0" lvl="0" indent="0">
              <a:buNone/>
            </a:pPr>
            <a:r>
              <a:rPr lang="en-GB" sz="2000" dirty="0">
                <a:solidFill>
                  <a:srgbClr val="FFFFFF"/>
                </a:solidFill>
              </a:rPr>
              <a:t>What do disabled people have to say? </a:t>
            </a:r>
          </a:p>
          <a:p>
            <a:pPr lvl="0"/>
            <a:r>
              <a:rPr lang="en-GB" sz="2000" dirty="0">
                <a:solidFill>
                  <a:srgbClr val="FFFFFF"/>
                </a:solidFill>
              </a:rPr>
              <a:t>Listen to us!</a:t>
            </a:r>
          </a:p>
          <a:p>
            <a:pPr lvl="0"/>
            <a:r>
              <a:rPr lang="en-GB" sz="2000" dirty="0">
                <a:solidFill>
                  <a:srgbClr val="FFFFFF"/>
                </a:solidFill>
              </a:rPr>
              <a:t>Don’t make us ‘inspirational’</a:t>
            </a:r>
          </a:p>
          <a:p>
            <a:pPr lvl="0"/>
            <a:r>
              <a:rPr lang="en-GB" sz="2000" dirty="0">
                <a:solidFill>
                  <a:srgbClr val="FFFFFF"/>
                </a:solidFill>
              </a:rPr>
              <a:t>Our greatest need is not for you to pray for our healing</a:t>
            </a:r>
          </a:p>
          <a:p>
            <a:pPr lvl="0"/>
            <a:r>
              <a:rPr lang="en-GB" sz="2000" dirty="0">
                <a:solidFill>
                  <a:srgbClr val="FFFFFF"/>
                </a:solidFill>
              </a:rPr>
              <a:t>We do need support and encouragement</a:t>
            </a:r>
          </a:p>
          <a:p>
            <a:pPr lvl="0"/>
            <a:r>
              <a:rPr lang="en-GB" sz="2000" dirty="0">
                <a:solidFill>
                  <a:srgbClr val="FFFFFF"/>
                </a:solidFill>
              </a:rPr>
              <a:t>Don’t judge us</a:t>
            </a:r>
          </a:p>
          <a:p>
            <a:pPr lvl="0"/>
            <a:r>
              <a:rPr lang="en-GB" sz="2000" dirty="0">
                <a:solidFill>
                  <a:srgbClr val="FFFFFF"/>
                </a:solidFill>
              </a:rPr>
              <a:t>We understand suffering</a:t>
            </a:r>
          </a:p>
          <a:p>
            <a:pPr lvl="0"/>
            <a:r>
              <a:rPr lang="en-GB" sz="2000" dirty="0">
                <a:solidFill>
                  <a:srgbClr val="FFFFFF"/>
                </a:solidFill>
              </a:rPr>
              <a:t>Be our friend</a:t>
            </a:r>
          </a:p>
          <a:p>
            <a:pPr lvl="0"/>
            <a:r>
              <a:rPr lang="en-GB" sz="2000" dirty="0">
                <a:solidFill>
                  <a:srgbClr val="FFFFFF"/>
                </a:solidFill>
              </a:rPr>
              <a:t>Stick with us</a:t>
            </a:r>
          </a:p>
          <a:p>
            <a:pPr lvl="0"/>
            <a:r>
              <a:rPr lang="en-GB" sz="2000" dirty="0">
                <a:solidFill>
                  <a:srgbClr val="FFFFFF"/>
                </a:solidFill>
              </a:rPr>
              <a:t>Use us in church</a:t>
            </a:r>
          </a:p>
        </p:txBody>
      </p:sp>
      <p:pic>
        <p:nvPicPr>
          <p:cNvPr id="4" name="Picture 3">
            <a:extLst>
              <a:ext uri="{FF2B5EF4-FFF2-40B4-BE49-F238E27FC236}">
                <a16:creationId xmlns:a16="http://schemas.microsoft.com/office/drawing/2014/main" id="{2968D36D-BAA3-478C-A014-B8E8177731B1}"/>
              </a:ext>
            </a:extLst>
          </p:cNvPr>
          <p:cNvPicPr>
            <a:picLocks noChangeAspect="1"/>
          </p:cNvPicPr>
          <p:nvPr/>
        </p:nvPicPr>
        <p:blipFill>
          <a:blip r:embed="rId3"/>
          <a:stretch>
            <a:fillRect/>
          </a:stretch>
        </p:blipFill>
        <p:spPr>
          <a:xfrm>
            <a:off x="5280790" y="1516875"/>
            <a:ext cx="6267743" cy="352560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40014135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A1FAD5-862F-4C3C-A166-ECBB8E16E751}"/>
              </a:ext>
            </a:extLst>
          </p:cNvPr>
          <p:cNvSpPr>
            <a:spLocks noGrp="1"/>
          </p:cNvSpPr>
          <p:nvPr>
            <p:ph type="title"/>
          </p:nvPr>
        </p:nvSpPr>
        <p:spPr>
          <a:xfrm>
            <a:off x="6766184" y="475827"/>
            <a:ext cx="5112628" cy="970450"/>
          </a:xfrm>
          <a:solidFill>
            <a:schemeClr val="bg2"/>
          </a:solidFill>
          <a:effectLst/>
        </p:spPr>
        <p:txBody>
          <a:bodyPr anchor="ctr">
            <a:normAutofit/>
          </a:bodyPr>
          <a:lstStyle/>
          <a:p>
            <a:r>
              <a:rPr lang="en-GB" sz="2800" dirty="0">
                <a:solidFill>
                  <a:schemeClr val="tx1"/>
                </a:solidFill>
              </a:rPr>
              <a:t>4. The Body of the Church</a:t>
            </a:r>
          </a:p>
        </p:txBody>
      </p:sp>
      <p:sp>
        <p:nvSpPr>
          <p:cNvPr id="3" name="Content Placeholder 2">
            <a:extLst>
              <a:ext uri="{FF2B5EF4-FFF2-40B4-BE49-F238E27FC236}">
                <a16:creationId xmlns:a16="http://schemas.microsoft.com/office/drawing/2014/main" id="{DEA64F4D-7275-49CF-BDA3-0C43CEE590B7}"/>
              </a:ext>
            </a:extLst>
          </p:cNvPr>
          <p:cNvSpPr>
            <a:spLocks noGrp="1"/>
          </p:cNvSpPr>
          <p:nvPr>
            <p:ph idx="1"/>
          </p:nvPr>
        </p:nvSpPr>
        <p:spPr>
          <a:xfrm>
            <a:off x="172760" y="1974131"/>
            <a:ext cx="4972445" cy="3785223"/>
          </a:xfrm>
          <a:solidFill>
            <a:schemeClr val="tx2">
              <a:lumMod val="50000"/>
            </a:schemeClr>
          </a:solidFill>
          <a:effectLst/>
        </p:spPr>
        <p:txBody>
          <a:bodyPr anchor="t">
            <a:noAutofit/>
          </a:bodyPr>
          <a:lstStyle/>
          <a:p>
            <a:pPr marL="0" indent="0">
              <a:buNone/>
            </a:pPr>
            <a:r>
              <a:rPr lang="en-GB" sz="2400" dirty="0"/>
              <a:t>The Church body is broken because not all of us are fulfilling our roles</a:t>
            </a:r>
          </a:p>
          <a:p>
            <a:endParaRPr lang="en-GB" sz="2400" dirty="0"/>
          </a:p>
          <a:p>
            <a:pPr marL="0" indent="0">
              <a:buNone/>
            </a:pPr>
            <a:r>
              <a:rPr lang="en-GB" sz="2400" dirty="0"/>
              <a:t>‘Folk like me don’t just want to be cared for, we want to build the Church too. People like me don’t just want to be served, but to serve too.’ </a:t>
            </a:r>
          </a:p>
        </p:txBody>
      </p:sp>
    </p:spTree>
    <p:extLst>
      <p:ext uri="{BB962C8B-B14F-4D97-AF65-F5344CB8AC3E}">
        <p14:creationId xmlns:p14="http://schemas.microsoft.com/office/powerpoint/2010/main" val="26807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D0D727-0C7D-4588-BFB1-E055B36047A0}"/>
              </a:ext>
            </a:extLst>
          </p:cNvPr>
          <p:cNvPicPr>
            <a:picLocks noChangeAspect="1"/>
          </p:cNvPicPr>
          <p:nvPr/>
        </p:nvPicPr>
        <p:blipFill rotWithShape="1">
          <a:blip r:embed="rId3">
            <a:alphaModFix amt="26000"/>
          </a:blip>
          <a:srcRect t="4255"/>
          <a:stretch/>
        </p:blipFill>
        <p:spPr>
          <a:xfrm>
            <a:off x="20" y="10"/>
            <a:ext cx="12191980" cy="6857990"/>
          </a:xfrm>
          <a:prstGeom prst="rect">
            <a:avLst/>
          </a:prstGeom>
        </p:spPr>
      </p:pic>
      <p:sp>
        <p:nvSpPr>
          <p:cNvPr id="8" name="TextBox 7">
            <a:extLst>
              <a:ext uri="{FF2B5EF4-FFF2-40B4-BE49-F238E27FC236}">
                <a16:creationId xmlns:a16="http://schemas.microsoft.com/office/drawing/2014/main" id="{405CF89A-CD75-46C3-A503-F3F58A9173DE}"/>
              </a:ext>
            </a:extLst>
          </p:cNvPr>
          <p:cNvSpPr txBox="1"/>
          <p:nvPr/>
        </p:nvSpPr>
        <p:spPr>
          <a:xfrm>
            <a:off x="810001" y="1449147"/>
            <a:ext cx="10572000" cy="3732453"/>
          </a:xfrm>
          <a:prstGeom prst="rect">
            <a:avLst/>
          </a:prstGeom>
        </p:spPr>
        <p:txBody>
          <a:bodyPr vert="horz" lIns="91440" tIns="45720" rIns="91440" bIns="45720" rtlCol="0" anchor="b">
            <a:normAutofit/>
          </a:bodyPr>
          <a:lstStyle/>
          <a:p>
            <a:pPr>
              <a:spcBef>
                <a:spcPct val="0"/>
              </a:spcBef>
              <a:spcAft>
                <a:spcPts val="600"/>
              </a:spcAft>
            </a:pPr>
            <a:r>
              <a:rPr lang="en-GB" sz="2400" dirty="0">
                <a:solidFill>
                  <a:srgbClr val="FEFEFE"/>
                </a:solidFill>
                <a:ea typeface="+mj-ea"/>
                <a:cs typeface="+mj-cs"/>
              </a:rPr>
              <a:t>Inclusion and belonging</a:t>
            </a:r>
          </a:p>
          <a:p>
            <a:pPr>
              <a:spcBef>
                <a:spcPct val="0"/>
              </a:spcBef>
              <a:spcAft>
                <a:spcPts val="600"/>
              </a:spcAft>
            </a:pPr>
            <a:endParaRPr lang="en-GB" sz="2400" dirty="0">
              <a:solidFill>
                <a:srgbClr val="FEFEFE"/>
              </a:solidFill>
              <a:ea typeface="+mj-ea"/>
              <a:cs typeface="+mj-cs"/>
            </a:endParaRPr>
          </a:p>
          <a:p>
            <a:pPr>
              <a:spcBef>
                <a:spcPct val="0"/>
              </a:spcBef>
              <a:spcAft>
                <a:spcPts val="600"/>
              </a:spcAft>
            </a:pPr>
            <a:r>
              <a:rPr lang="en-GB" sz="2400" dirty="0">
                <a:solidFill>
                  <a:srgbClr val="FEFEFE"/>
                </a:solidFill>
                <a:ea typeface="+mj-ea"/>
                <a:cs typeface="+mj-cs"/>
              </a:rPr>
              <a:t>Bringing the marginalized centre-stage</a:t>
            </a:r>
          </a:p>
          <a:p>
            <a:pPr>
              <a:spcBef>
                <a:spcPct val="0"/>
              </a:spcBef>
              <a:spcAft>
                <a:spcPts val="600"/>
              </a:spcAft>
            </a:pPr>
            <a:endParaRPr lang="en-GB" sz="2400" dirty="0">
              <a:solidFill>
                <a:srgbClr val="FEFEFE"/>
              </a:solidFill>
              <a:ea typeface="+mj-ea"/>
              <a:cs typeface="+mj-cs"/>
            </a:endParaRPr>
          </a:p>
          <a:p>
            <a:pPr>
              <a:spcBef>
                <a:spcPct val="0"/>
              </a:spcBef>
              <a:spcAft>
                <a:spcPts val="600"/>
              </a:spcAft>
            </a:pPr>
            <a:r>
              <a:rPr lang="en-GB" sz="2400" dirty="0">
                <a:solidFill>
                  <a:srgbClr val="FEFEFE"/>
                </a:solidFill>
                <a:ea typeface="+mj-ea"/>
                <a:cs typeface="+mj-cs"/>
              </a:rPr>
              <a:t>Let profound love be the hallmark of our faith lived out</a:t>
            </a:r>
          </a:p>
          <a:p>
            <a:pPr>
              <a:spcBef>
                <a:spcPct val="0"/>
              </a:spcBef>
              <a:spcAft>
                <a:spcPts val="600"/>
              </a:spcAft>
            </a:pPr>
            <a:endParaRPr lang="en-GB" sz="2400" dirty="0">
              <a:solidFill>
                <a:srgbClr val="FEFEFE"/>
              </a:solidFill>
              <a:ea typeface="+mj-ea"/>
              <a:cs typeface="+mj-cs"/>
            </a:endParaRPr>
          </a:p>
          <a:p>
            <a:pPr>
              <a:spcBef>
                <a:spcPct val="0"/>
              </a:spcBef>
              <a:spcAft>
                <a:spcPts val="600"/>
              </a:spcAft>
            </a:pPr>
            <a:r>
              <a:rPr lang="en-US" sz="2400" dirty="0">
                <a:solidFill>
                  <a:srgbClr val="FEFEFE"/>
                </a:solidFill>
                <a:ea typeface="+mj-ea"/>
                <a:cs typeface="+mj-cs"/>
              </a:rPr>
              <a:t>‘When I am among strangers I am most disabled, when I am among friends then I am least disabled.’</a:t>
            </a:r>
            <a:endParaRPr lang="en-GB" sz="2400" dirty="0">
              <a:solidFill>
                <a:srgbClr val="FEFEFE"/>
              </a:solidFill>
              <a:ea typeface="+mj-ea"/>
              <a:cs typeface="+mj-cs"/>
            </a:endParaRPr>
          </a:p>
          <a:p>
            <a:pPr>
              <a:spcBef>
                <a:spcPct val="0"/>
              </a:spcBef>
              <a:spcAft>
                <a:spcPts val="600"/>
              </a:spcAft>
            </a:pPr>
            <a:endParaRPr lang="en-GB" sz="2400" dirty="0">
              <a:solidFill>
                <a:srgbClr val="FEFEFE"/>
              </a:solidFill>
              <a:ea typeface="+mj-ea"/>
              <a:cs typeface="+mj-cs"/>
            </a:endParaRPr>
          </a:p>
        </p:txBody>
      </p:sp>
    </p:spTree>
    <p:extLst>
      <p:ext uri="{BB962C8B-B14F-4D97-AF65-F5344CB8AC3E}">
        <p14:creationId xmlns:p14="http://schemas.microsoft.com/office/powerpoint/2010/main" val="301363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4859</Words>
  <Application>Microsoft Office PowerPoint</Application>
  <PresentationFormat>Widescreen</PresentationFormat>
  <Paragraphs>309</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Century Gothic</vt:lpstr>
      <vt:lpstr>Wingdings 2</vt:lpstr>
      <vt:lpstr>Quotable</vt:lpstr>
      <vt:lpstr>The Broken Body</vt:lpstr>
      <vt:lpstr>Four Disabled Friends  and a Day of Good News</vt:lpstr>
      <vt:lpstr>God uses unexpected people</vt:lpstr>
      <vt:lpstr>We are all broken</vt:lpstr>
      <vt:lpstr>1. New Bodies</vt:lpstr>
      <vt:lpstr>2. Healing</vt:lpstr>
      <vt:lpstr>3. Who do you say you are?</vt:lpstr>
      <vt:lpstr>4. The Body of the Church</vt:lpstr>
      <vt:lpstr>PowerPoint Presentation</vt:lpstr>
      <vt:lpstr>5. Jesus’ Broken Body</vt:lpstr>
      <vt:lpstr>Tanya Marlow</vt:lpstr>
      <vt:lpstr>What can I do?</vt:lpstr>
      <vt:lpstr>Where do I need to change?</vt:lpstr>
      <vt:lpstr>Foolishness and Wisdom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Broken Body</dc:title>
  <dc:creator>Lucy Robinson</dc:creator>
  <cp:lastModifiedBy>Lucy Robinson</cp:lastModifiedBy>
  <cp:revision>1</cp:revision>
  <dcterms:created xsi:type="dcterms:W3CDTF">2020-02-29T21:17:42Z</dcterms:created>
  <dcterms:modified xsi:type="dcterms:W3CDTF">2020-02-29T21:24:59Z</dcterms:modified>
</cp:coreProperties>
</file>