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sldIdLst>
    <p:sldId id="261" r:id="rId2"/>
    <p:sldId id="268" r:id="rId3"/>
    <p:sldId id="256" r:id="rId4"/>
    <p:sldId id="257" r:id="rId5"/>
    <p:sldId id="260" r:id="rId6"/>
    <p:sldId id="269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17DF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80" autoAdjust="0"/>
    <p:restoredTop sz="86410" autoAdjust="0"/>
  </p:normalViewPr>
  <p:slideViewPr>
    <p:cSldViewPr snapToGrid="0">
      <p:cViewPr varScale="1">
        <p:scale>
          <a:sx n="36" d="100"/>
          <a:sy n="36" d="100"/>
        </p:scale>
        <p:origin x="72" y="1248"/>
      </p:cViewPr>
      <p:guideLst/>
    </p:cSldViewPr>
  </p:slideViewPr>
  <p:outlineViewPr>
    <p:cViewPr>
      <p:scale>
        <a:sx n="33" d="100"/>
        <a:sy n="33" d="100"/>
      </p:scale>
      <p:origin x="0" y="-288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216F9-8017-48CB-AC2B-865E2AFA0A9B}" type="datetimeFigureOut">
              <a:rPr lang="en-GB" smtClean="0"/>
              <a:t>09/05/2019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2E7031E2-D18F-4F34-A112-AA72D0FE17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72694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216F9-8017-48CB-AC2B-865E2AFA0A9B}" type="datetimeFigureOut">
              <a:rPr lang="en-GB" smtClean="0"/>
              <a:t>09/05/2019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2E7031E2-D18F-4F34-A112-AA72D0FE17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71109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216F9-8017-48CB-AC2B-865E2AFA0A9B}" type="datetimeFigureOut">
              <a:rPr lang="en-GB" smtClean="0"/>
              <a:t>09/05/2019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2E7031E2-D18F-4F34-A112-AA72D0FE17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29705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216F9-8017-48CB-AC2B-865E2AFA0A9B}" type="datetimeFigureOut">
              <a:rPr lang="en-GB" smtClean="0"/>
              <a:t>09/05/2019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2E7031E2-D18F-4F34-A112-AA72D0FE1752}" type="slidenum">
              <a:rPr lang="en-GB" smtClean="0"/>
              <a:t>‹#›</a:t>
            </a:fld>
            <a:endParaRPr lang="en-GB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734899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216F9-8017-48CB-AC2B-865E2AFA0A9B}" type="datetimeFigureOut">
              <a:rPr lang="en-GB" smtClean="0"/>
              <a:t>09/05/2019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2E7031E2-D18F-4F34-A112-AA72D0FE17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793865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216F9-8017-48CB-AC2B-865E2AFA0A9B}" type="datetimeFigureOut">
              <a:rPr lang="en-GB" smtClean="0"/>
              <a:t>09/05/2019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031E2-D18F-4F34-A112-AA72D0FE17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304353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216F9-8017-48CB-AC2B-865E2AFA0A9B}" type="datetimeFigureOut">
              <a:rPr lang="en-GB" smtClean="0"/>
              <a:t>09/05/2019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031E2-D18F-4F34-A112-AA72D0FE17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03467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216F9-8017-48CB-AC2B-865E2AFA0A9B}" type="datetimeFigureOut">
              <a:rPr lang="en-GB" smtClean="0"/>
              <a:t>09/05/2019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031E2-D18F-4F34-A112-AA72D0FE17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252069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ltGray"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552216F9-8017-48CB-AC2B-865E2AFA0A9B}" type="datetimeFigureOut">
              <a:rPr lang="en-GB" smtClean="0"/>
              <a:t>09/05/2019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2E7031E2-D18F-4F34-A112-AA72D0FE17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222974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3AAD02-8BAE-4189-A104-9A97837828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347" y="753228"/>
            <a:ext cx="9737124" cy="1080938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3F55D84-726A-4C60-9110-D66E6302DD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58347" y="2336872"/>
            <a:ext cx="11557428" cy="4254427"/>
          </a:xfrm>
        </p:spPr>
        <p:txBody>
          <a:bodyPr>
            <a:normAutofit/>
          </a:bodyPr>
          <a:lstStyle>
            <a:lvl1pPr>
              <a:defRPr sz="3600">
                <a:solidFill>
                  <a:schemeClr val="tx1"/>
                </a:solidFill>
              </a:defRPr>
            </a:lvl1pPr>
            <a:lvl2pPr>
              <a:defRPr sz="3200">
                <a:solidFill>
                  <a:srgbClr val="FFFF00"/>
                </a:solidFill>
              </a:defRPr>
            </a:lvl2pPr>
            <a:lvl3pPr>
              <a:defRPr sz="2800">
                <a:solidFill>
                  <a:schemeClr val="tx2"/>
                </a:solidFill>
              </a:defRPr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B9D36FB-2893-4988-B711-46EC052111D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304" b="93351" l="10000" r="90000">
                        <a14:foregroundMark x1="26328" y1="46936" x2="25078" y2="50587"/>
                        <a14:foregroundMark x1="70547" y1="25293" x2="70000" y2="30248"/>
                        <a14:foregroundMark x1="35859" y1="7432" x2="45625" y2="21252"/>
                        <a14:foregroundMark x1="45625" y1="21252" x2="46094" y2="23338"/>
                        <a14:foregroundMark x1="42656" y1="1695" x2="40234" y2="1695"/>
                        <a14:foregroundMark x1="38047" y1="2477" x2="34844" y2="4563"/>
                        <a14:foregroundMark x1="32188" y1="1304" x2="32422" y2="1304"/>
                        <a14:foregroundMark x1="29766" y1="7432" x2="29531" y2="8605"/>
                        <a14:foregroundMark x1="31953" y1="2086" x2="32656" y2="2086"/>
                        <a14:foregroundMark x1="81719" y1="92177" x2="24844" y2="93351"/>
                        <a14:backgroundMark x1="69063" y1="33898" x2="69063" y2="3389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4695" y="193622"/>
            <a:ext cx="2737805" cy="1640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8105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>
        <p:tmplLst>
          <p:tmpl lvl="1">
            <p:tnLst>
              <p:par>
                <p:cTn presetID="2" presetClass="entr" presetSubtype="4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2" presetClass="entr" presetSubtype="4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2" presetClass="entr" presetSubtype="4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2" presetClass="entr" presetSubtype="4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2" presetClass="entr" presetSubtype="4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216F9-8017-48CB-AC2B-865E2AFA0A9B}" type="datetimeFigureOut">
              <a:rPr lang="en-GB" smtClean="0"/>
              <a:t>09/05/2019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031E2-D18F-4F34-A112-AA72D0FE17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00167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216F9-8017-48CB-AC2B-865E2AFA0A9B}" type="datetimeFigureOut">
              <a:rPr lang="en-GB" smtClean="0"/>
              <a:t>09/05/2019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2E7031E2-D18F-4F34-A112-AA72D0FE17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12108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216F9-8017-48CB-AC2B-865E2AFA0A9B}" type="datetimeFigureOut">
              <a:rPr lang="en-GB" smtClean="0"/>
              <a:t>09/05/2019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031E2-D18F-4F34-A112-AA72D0FE17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67586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216F9-8017-48CB-AC2B-865E2AFA0A9B}" type="datetimeFigureOut">
              <a:rPr lang="en-GB" smtClean="0"/>
              <a:t>09/05/2019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031E2-D18F-4F34-A112-AA72D0FE17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79978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216F9-8017-48CB-AC2B-865E2AFA0A9B}" type="datetimeFigureOut">
              <a:rPr lang="en-GB" smtClean="0"/>
              <a:t>09/05/2019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031E2-D18F-4F34-A112-AA72D0FE17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24326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216F9-8017-48CB-AC2B-865E2AFA0A9B}" type="datetimeFigureOut">
              <a:rPr lang="en-GB" smtClean="0"/>
              <a:t>09/05/2019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031E2-D18F-4F34-A112-AA72D0FE17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54402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216F9-8017-48CB-AC2B-865E2AFA0A9B}" type="datetimeFigureOut">
              <a:rPr lang="en-GB" smtClean="0"/>
              <a:t>09/05/2019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031E2-D18F-4F34-A112-AA72D0FE17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36613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216F9-8017-48CB-AC2B-865E2AFA0A9B}" type="datetimeFigureOut">
              <a:rPr lang="en-GB" smtClean="0"/>
              <a:t>09/05/2019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031E2-D18F-4F34-A112-AA72D0FE17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95534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20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2216F9-8017-48CB-AC2B-865E2AFA0A9B}" type="datetimeFigureOut">
              <a:rPr lang="en-GB" smtClean="0"/>
              <a:t>09/05/2019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7031E2-D18F-4F34-A112-AA72D0FE17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412365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  <p:sldLayoutId id="2147483675" r:id="rId14"/>
    <p:sldLayoutId id="2147483676" r:id="rId15"/>
    <p:sldLayoutId id="2147483677" r:id="rId16"/>
    <p:sldLayoutId id="2147483678" r:id="rId17"/>
    <p:sldLayoutId id="2147483679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9">
            <a:extLst>
              <a:ext uri="{FF2B5EF4-FFF2-40B4-BE49-F238E27FC236}">
                <a16:creationId xmlns:a16="http://schemas.microsoft.com/office/drawing/2014/main" id="{02AEAF3C-0CED-4482-86B9-3C180EDC9B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824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D052F10-AC6E-48A3-9266-7B21C0308E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43" b="94394" l="10000" r="90000">
                        <a14:foregroundMark x1="22734" y1="92308" x2="43750" y2="96871"/>
                        <a14:foregroundMark x1="43750" y1="96871" x2="73359" y2="92568"/>
                        <a14:foregroundMark x1="73359" y1="92568" x2="83281" y2="94654"/>
                        <a14:foregroundMark x1="35625" y1="5346" x2="42656" y2="13429"/>
                        <a14:foregroundMark x1="42656" y1="13429" x2="44375" y2="19948"/>
                        <a14:foregroundMark x1="42734" y1="1043" x2="40859" y2="1043"/>
                        <a14:foregroundMark x1="35625" y1="3259" x2="35391" y2="4172"/>
                        <a14:foregroundMark x1="29531" y1="7823" x2="29531" y2="7823"/>
                        <a14:foregroundMark x1="31016" y1="7301" x2="29844" y2="7823"/>
                        <a14:foregroundMark x1="32734" y1="1956" x2="31563" y2="2216"/>
                        <a14:foregroundMark x1="29141" y1="8083" x2="29141" y2="8735"/>
                        <a14:foregroundMark x1="49766" y1="14081" x2="49766" y2="17080"/>
                        <a14:backgroundMark x1="68750" y1="33507" x2="69063" y2="3376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2315" y="1041018"/>
            <a:ext cx="5634765" cy="3380859"/>
          </a:xfrm>
          <a:prstGeom prst="rect">
            <a:avLst/>
          </a:prstGeom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</p:pic>
      <p:sp>
        <p:nvSpPr>
          <p:cNvPr id="17" name="Rectangle 11">
            <a:extLst>
              <a:ext uri="{FF2B5EF4-FFF2-40B4-BE49-F238E27FC236}">
                <a16:creationId xmlns:a16="http://schemas.microsoft.com/office/drawing/2014/main" id="{5020BDF5-9C02-46E6-A235-B50ED2AF15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0" y="4368017"/>
            <a:ext cx="10439400" cy="1660332"/>
          </a:xfrm>
          <a:prstGeom prst="rect">
            <a:avLst/>
          </a:prstGeom>
          <a:solidFill>
            <a:schemeClr val="bg1">
              <a:lumMod val="95000"/>
              <a:lumOff val="5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F9C6647-BDFC-4C81-8787-32333F6CDAE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74158" y="4499572"/>
            <a:ext cx="9619488" cy="955245"/>
          </a:xfrm>
        </p:spPr>
        <p:txBody>
          <a:bodyPr>
            <a:normAutofit/>
          </a:bodyPr>
          <a:lstStyle/>
          <a:p>
            <a:r>
              <a:rPr lang="en-GB" dirty="0"/>
              <a:t>Walking through treacle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85BF2A4-9A5E-4233-892A-7F4BF45429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70984" y="5410221"/>
            <a:ext cx="9622662" cy="513103"/>
          </a:xfrm>
        </p:spPr>
        <p:txBody>
          <a:bodyPr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dirty="0"/>
              <a:t>3. </a:t>
            </a:r>
            <a:r>
              <a:rPr lang="en-GB" sz="2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Keep God at the centre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8A9197D8-E05A-4B70-8742-A3FE216EBD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white">
          <a:xfrm>
            <a:off x="0" y="6020068"/>
            <a:ext cx="10439399" cy="275942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6161444F-3323-47B2-B7CA-87E67EE6CA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white">
          <a:xfrm>
            <a:off x="10583333" y="6021062"/>
            <a:ext cx="1605490" cy="27694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9A100E83-CB52-4190-BE11-7D3AE1AE44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10594976" y="4367295"/>
            <a:ext cx="1597024" cy="1660332"/>
          </a:xfrm>
          <a:prstGeom prst="rect">
            <a:avLst/>
          </a:prstGeom>
          <a:solidFill>
            <a:schemeClr val="accent1">
              <a:alpha val="9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6FAEC7B-4338-4CB8-A9A9-1268B8C6DA39}"/>
              </a:ext>
            </a:extLst>
          </p:cNvPr>
          <p:cNvSpPr txBox="1"/>
          <p:nvPr/>
        </p:nvSpPr>
        <p:spPr>
          <a:xfrm>
            <a:off x="8047398" y="6158039"/>
            <a:ext cx="24769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2 Corinthians 1:21-2:2</a:t>
            </a:r>
          </a:p>
        </p:txBody>
      </p:sp>
    </p:spTree>
    <p:extLst>
      <p:ext uri="{BB962C8B-B14F-4D97-AF65-F5344CB8AC3E}">
        <p14:creationId xmlns:p14="http://schemas.microsoft.com/office/powerpoint/2010/main" val="39709888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06778A-BA61-4798-82FF-9529B315DB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2647" y="362100"/>
            <a:ext cx="9737124" cy="1080938"/>
          </a:xfrm>
        </p:spPr>
        <p:txBody>
          <a:bodyPr/>
          <a:lstStyle/>
          <a:p>
            <a:pPr marR="0" algn="ctr" rtl="0"/>
            <a:r>
              <a:rPr lang="en-GB" dirty="0"/>
              <a:t>2 Corinthians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889A1F-B72C-479F-B36A-A226ED203C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58347" y="1443038"/>
            <a:ext cx="11557428" cy="5414962"/>
          </a:xfrm>
        </p:spPr>
        <p:txBody>
          <a:bodyPr>
            <a:normAutofit/>
          </a:bodyPr>
          <a:lstStyle/>
          <a:p>
            <a:r>
              <a:rPr lang="en-GB" dirty="0"/>
              <a:t>Paul is writing a difficult letter to people </a:t>
            </a:r>
            <a:br>
              <a:rPr lang="en-GB" dirty="0"/>
            </a:br>
            <a:r>
              <a:rPr lang="en-GB" dirty="0"/>
              <a:t>that don’t get where he’s coming from</a:t>
            </a:r>
          </a:p>
          <a:p>
            <a:pPr lvl="1"/>
            <a:r>
              <a:rPr lang="en-GB" dirty="0"/>
              <a:t>He focuses on relationships:</a:t>
            </a:r>
          </a:p>
          <a:p>
            <a:pPr lvl="2"/>
            <a:r>
              <a:rPr lang="en-GB" dirty="0"/>
              <a:t>His with God</a:t>
            </a:r>
          </a:p>
          <a:p>
            <a:pPr lvl="2"/>
            <a:r>
              <a:rPr lang="en-GB" dirty="0"/>
              <a:t>Theirs with God</a:t>
            </a:r>
          </a:p>
          <a:p>
            <a:pPr lvl="2"/>
            <a:r>
              <a:rPr lang="en-GB" dirty="0"/>
              <a:t>Theirs with each other</a:t>
            </a:r>
          </a:p>
          <a:p>
            <a:pPr lvl="2"/>
            <a:r>
              <a:rPr lang="en-GB" dirty="0"/>
              <a:t>His with them</a:t>
            </a:r>
          </a:p>
          <a:p>
            <a:r>
              <a:rPr lang="en-GB" dirty="0"/>
              <a:t>He does that by putting God at the centre and keeping Him there</a:t>
            </a:r>
          </a:p>
          <a:p>
            <a:pPr lvl="1"/>
            <a:r>
              <a:rPr lang="en-GB" dirty="0"/>
              <a:t>God is faithful, consistent and loyal</a:t>
            </a:r>
          </a:p>
        </p:txBody>
      </p:sp>
    </p:spTree>
    <p:extLst>
      <p:ext uri="{BB962C8B-B14F-4D97-AF65-F5344CB8AC3E}">
        <p14:creationId xmlns:p14="http://schemas.microsoft.com/office/powerpoint/2010/main" val="10196139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CB705C-A525-436A-80AF-014A51FEDB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347" y="381753"/>
            <a:ext cx="9737124" cy="1080938"/>
          </a:xfrm>
        </p:spPr>
        <p:txBody>
          <a:bodyPr/>
          <a:lstStyle/>
          <a:p>
            <a:pPr marR="0" algn="ctr" rtl="0"/>
            <a:r>
              <a:rPr lang="en-GB" dirty="0"/>
              <a:t>God is faithful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EDC168-93E2-42A0-BF91-C82671D934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58347" y="1834166"/>
            <a:ext cx="11557428" cy="5023834"/>
          </a:xfrm>
        </p:spPr>
        <p:txBody>
          <a:bodyPr>
            <a:normAutofit fontScale="92500" lnSpcReduction="10000"/>
          </a:bodyPr>
          <a:lstStyle/>
          <a:p>
            <a:pPr lvl="1"/>
            <a:r>
              <a:rPr lang="en-GB" b="1" dirty="0"/>
              <a:t>He is true to His commitments</a:t>
            </a:r>
            <a:endParaRPr lang="en-GB" dirty="0"/>
          </a:p>
          <a:p>
            <a:pPr marR="0" lvl="0" rtl="0"/>
            <a:r>
              <a:rPr lang="en-GB" dirty="0"/>
              <a:t>Faithful to His word</a:t>
            </a:r>
          </a:p>
          <a:p>
            <a:pPr marR="0" lvl="0" rtl="0"/>
            <a:r>
              <a:rPr lang="en-GB" dirty="0"/>
              <a:t>Faithful to His people</a:t>
            </a:r>
          </a:p>
          <a:p>
            <a:pPr marR="0" lvl="0" rtl="0"/>
            <a:r>
              <a:rPr lang="en-GB" dirty="0"/>
              <a:t>Faithful to His covenant</a:t>
            </a:r>
          </a:p>
          <a:p>
            <a:pPr marR="0" lvl="1" rtl="0"/>
            <a:r>
              <a:rPr lang="en-GB" dirty="0"/>
              <a:t>The blessings (if His rescued people obey &amp; follow in love)</a:t>
            </a:r>
          </a:p>
          <a:p>
            <a:pPr marR="0" lvl="1" rtl="0"/>
            <a:r>
              <a:rPr lang="en-GB" dirty="0"/>
              <a:t>The </a:t>
            </a:r>
            <a:r>
              <a:rPr lang="en-GB" dirty="0" err="1"/>
              <a:t>cursings</a:t>
            </a:r>
            <a:r>
              <a:rPr lang="en-GB" dirty="0"/>
              <a:t> (if His rescued people disobey and ignore)</a:t>
            </a:r>
          </a:p>
          <a:p>
            <a:pPr lvl="2"/>
            <a:r>
              <a:rPr lang="en-GB" dirty="0"/>
              <a:t>But if you haven’t kept the covenant there’s hope:</a:t>
            </a:r>
          </a:p>
          <a:p>
            <a:pPr lvl="1"/>
            <a:r>
              <a:rPr lang="en-GB" dirty="0"/>
              <a:t>Restoration blessings</a:t>
            </a:r>
          </a:p>
          <a:p>
            <a:pPr marR="0" lvl="0" rtl="0"/>
            <a:r>
              <a:rPr lang="en-GB" dirty="0"/>
              <a:t>Faithful to His plan</a:t>
            </a:r>
          </a:p>
          <a:p>
            <a:pPr marR="0" lvl="1" rtl="0"/>
            <a:r>
              <a:rPr lang="en-GB" dirty="0"/>
              <a:t>The Holy Spirit would be poured out</a:t>
            </a:r>
          </a:p>
        </p:txBody>
      </p:sp>
    </p:spTree>
    <p:extLst>
      <p:ext uri="{BB962C8B-B14F-4D97-AF65-F5344CB8AC3E}">
        <p14:creationId xmlns:p14="http://schemas.microsoft.com/office/powerpoint/2010/main" val="32436272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E4FB3E-4A08-4138-92CF-CFA290458D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algn="ctr" rtl="0"/>
            <a:r>
              <a:rPr lang="en-GB" dirty="0"/>
              <a:t>God is consistent in His revelation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114877-28D9-49C3-8EB0-324A70DC3D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58347" y="2257425"/>
            <a:ext cx="11557428" cy="4333874"/>
          </a:xfrm>
        </p:spPr>
        <p:txBody>
          <a:bodyPr>
            <a:normAutofit/>
          </a:bodyPr>
          <a:lstStyle/>
          <a:p>
            <a:pPr marR="0" lvl="0" rtl="0"/>
            <a:r>
              <a:rPr lang="en-GB" dirty="0"/>
              <a:t>The New covenant in Christ is the fulfilment of the old covenant</a:t>
            </a:r>
          </a:p>
          <a:p>
            <a:pPr marR="0" lvl="1" rtl="0"/>
            <a:r>
              <a:rPr lang="en-GB" dirty="0"/>
              <a:t>The new supersedes the old</a:t>
            </a:r>
          </a:p>
          <a:p>
            <a:pPr marR="0" lvl="2" rtl="0"/>
            <a:r>
              <a:rPr lang="en-GB" dirty="0"/>
              <a:t>Some of Paul’s detractors didn’t like this</a:t>
            </a:r>
          </a:p>
          <a:p>
            <a:pPr marR="0" lvl="2" rtl="0"/>
            <a:r>
              <a:rPr lang="en-GB" dirty="0"/>
              <a:t>Others wanted the old ripped from the cannon of scripture</a:t>
            </a:r>
          </a:p>
          <a:p>
            <a:pPr marR="0" lvl="1" rtl="0"/>
            <a:r>
              <a:rPr lang="en-GB" dirty="0"/>
              <a:t>Paul sees it as Christ being the fulfilment of the OT</a:t>
            </a:r>
          </a:p>
        </p:txBody>
      </p:sp>
    </p:spTree>
    <p:extLst>
      <p:ext uri="{BB962C8B-B14F-4D97-AF65-F5344CB8AC3E}">
        <p14:creationId xmlns:p14="http://schemas.microsoft.com/office/powerpoint/2010/main" val="35870114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6F1F48-109C-422A-97EB-A90A604AAC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algn="ctr" rtl="0"/>
            <a:r>
              <a:rPr lang="en-GB" dirty="0"/>
              <a:t>God is loyal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3926260-A3CB-4DDA-9DEF-084532A05EB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/>
            <a:r>
              <a:rPr lang="en-GB" b="1" dirty="0"/>
              <a:t>a strong feeling of support or allegiance</a:t>
            </a:r>
            <a:endParaRPr lang="en-GB" dirty="0"/>
          </a:p>
          <a:p>
            <a:pPr marR="0" lvl="0" rtl="0"/>
            <a:r>
              <a:rPr lang="en-GB" dirty="0"/>
              <a:t>Loyal to His word</a:t>
            </a:r>
          </a:p>
          <a:p>
            <a:pPr marR="0" lvl="0" rtl="0"/>
            <a:r>
              <a:rPr lang="en-GB" dirty="0"/>
              <a:t>Loyal to His people</a:t>
            </a:r>
          </a:p>
          <a:p>
            <a:pPr marR="0" lvl="0" rtl="0"/>
            <a:r>
              <a:rPr lang="en-GB" dirty="0"/>
              <a:t>Loyal to His promises</a:t>
            </a:r>
          </a:p>
          <a:p>
            <a:pPr marR="0" lvl="0" rtl="0"/>
            <a:r>
              <a:rPr lang="en-GB" dirty="0"/>
              <a:t>Loyal to His covenant</a:t>
            </a:r>
          </a:p>
        </p:txBody>
      </p:sp>
    </p:spTree>
    <p:extLst>
      <p:ext uri="{BB962C8B-B14F-4D97-AF65-F5344CB8AC3E}">
        <p14:creationId xmlns:p14="http://schemas.microsoft.com/office/powerpoint/2010/main" val="26443265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29BDA4-9639-48D9-A9CC-09ED7014A3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347" y="281741"/>
            <a:ext cx="9737124" cy="1080938"/>
          </a:xfrm>
        </p:spPr>
        <p:txBody>
          <a:bodyPr/>
          <a:lstStyle/>
          <a:p>
            <a:pPr marR="0" algn="ctr" rtl="0"/>
            <a:r>
              <a:rPr lang="en-GB" dirty="0"/>
              <a:t>God at the centre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988BD01-3E0E-4848-8CE6-3F5DE246BC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58347" y="1585913"/>
            <a:ext cx="11557428" cy="5272087"/>
          </a:xfrm>
        </p:spPr>
        <p:txBody>
          <a:bodyPr>
            <a:normAutofit lnSpcReduction="10000"/>
          </a:bodyPr>
          <a:lstStyle/>
          <a:p>
            <a:pPr marR="0" lvl="0" rtl="0"/>
            <a:r>
              <a:rPr lang="en-GB" dirty="0"/>
              <a:t>God makes us stand firm in Christ</a:t>
            </a:r>
          </a:p>
          <a:p>
            <a:pPr marR="0" lvl="1" rtl="0"/>
            <a:r>
              <a:rPr lang="en-GB" dirty="0"/>
              <a:t>He anointed us</a:t>
            </a:r>
          </a:p>
          <a:p>
            <a:pPr marR="0" lvl="1" rtl="0"/>
            <a:r>
              <a:rPr lang="en-GB" dirty="0"/>
              <a:t>He set His seal on us</a:t>
            </a:r>
          </a:p>
          <a:p>
            <a:pPr marR="0" lvl="1" rtl="0"/>
            <a:r>
              <a:rPr lang="en-GB" dirty="0"/>
              <a:t>He put His Spirit in us</a:t>
            </a:r>
          </a:p>
          <a:p>
            <a:pPr marR="0" lvl="0" rtl="0"/>
            <a:r>
              <a:rPr lang="en-GB" dirty="0"/>
              <a:t>Paul has this at the heart </a:t>
            </a:r>
          </a:p>
          <a:p>
            <a:pPr marR="0" lvl="0" rtl="0"/>
            <a:r>
              <a:rPr lang="en-GB" dirty="0"/>
              <a:t>With it he reaches out to those causing him pain</a:t>
            </a:r>
          </a:p>
          <a:p>
            <a:pPr marR="0" lvl="1" rtl="0"/>
            <a:r>
              <a:rPr lang="en-GB" dirty="0"/>
              <a:t>God is faithful, I will reflect His faithfulness</a:t>
            </a:r>
          </a:p>
          <a:p>
            <a:pPr marR="0" lvl="1" rtl="0"/>
            <a:r>
              <a:rPr lang="en-GB" dirty="0"/>
              <a:t>God is consistent, I will replicate His consistency</a:t>
            </a:r>
          </a:p>
          <a:p>
            <a:pPr marR="0" lvl="1" rtl="0"/>
            <a:r>
              <a:rPr lang="en-GB" dirty="0"/>
              <a:t>God is loyal, I will mirror His loyalty</a:t>
            </a:r>
          </a:p>
          <a:p>
            <a:pPr marR="0" lvl="0" rtl="0"/>
            <a:r>
              <a:rPr lang="en-GB" dirty="0"/>
              <a:t>We have all we need to reflect God in life</a:t>
            </a:r>
          </a:p>
        </p:txBody>
      </p:sp>
    </p:spTree>
    <p:extLst>
      <p:ext uri="{BB962C8B-B14F-4D97-AF65-F5344CB8AC3E}">
        <p14:creationId xmlns:p14="http://schemas.microsoft.com/office/powerpoint/2010/main" val="298703078"/>
      </p:ext>
    </p:extLst>
  </p:cSld>
  <p:clrMapOvr>
    <a:masterClrMapping/>
  </p:clrMapOvr>
</p:sld>
</file>

<file path=ppt/theme/theme1.xml><?xml version="1.0" encoding="utf-8"?>
<a:theme xmlns:a="http://schemas.openxmlformats.org/drawingml/2006/main" name="Berlin">
  <a:themeElements>
    <a:clrScheme name="Berlin">
      <a:dk1>
        <a:sysClr val="windowText" lastClr="000000"/>
      </a:dk1>
      <a:lt1>
        <a:sysClr val="window" lastClr="FFFFFF"/>
      </a:lt1>
      <a:dk2>
        <a:srgbClr val="9D360E"/>
      </a:dk2>
      <a:lt2>
        <a:srgbClr val="E7E6E6"/>
      </a:lt2>
      <a:accent1>
        <a:srgbClr val="F09415"/>
      </a:accent1>
      <a:accent2>
        <a:srgbClr val="C1B56B"/>
      </a:accent2>
      <a:accent3>
        <a:srgbClr val="4BAF73"/>
      </a:accent3>
      <a:accent4>
        <a:srgbClr val="5AA6C0"/>
      </a:accent4>
      <a:accent5>
        <a:srgbClr val="D17DF9"/>
      </a:accent5>
      <a:accent6>
        <a:srgbClr val="FA7E5C"/>
      </a:accent6>
      <a:hlink>
        <a:srgbClr val="FFAE3E"/>
      </a:hlink>
      <a:folHlink>
        <a:srgbClr val="FCC77E"/>
      </a:folHlink>
    </a:clrScheme>
    <a:fontScheme name="Berlin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C0CBE056-4EF4-4D92-969E-947779DA7AA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Berlin</Template>
  <TotalTime>5059</TotalTime>
  <Words>247</Words>
  <Application>Microsoft Office PowerPoint</Application>
  <PresentationFormat>Widescreen</PresentationFormat>
  <Paragraphs>46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Trebuchet MS</vt:lpstr>
      <vt:lpstr>Berlin</vt:lpstr>
      <vt:lpstr>Walking through treacle</vt:lpstr>
      <vt:lpstr>2 Corinthians</vt:lpstr>
      <vt:lpstr>God is faithful</vt:lpstr>
      <vt:lpstr>God is consistent in His revelation</vt:lpstr>
      <vt:lpstr>God is loyal</vt:lpstr>
      <vt:lpstr>God at the centre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Walking through treacle</dc:title>
  <dc:creator>Ron Day</dc:creator>
  <cp:lastModifiedBy>Ron Day</cp:lastModifiedBy>
  <cp:revision>31</cp:revision>
  <dcterms:created xsi:type="dcterms:W3CDTF">2019-04-26T13:21:44Z</dcterms:created>
  <dcterms:modified xsi:type="dcterms:W3CDTF">2019-05-12T08:02:08Z</dcterms:modified>
</cp:coreProperties>
</file>