
<file path=[Content_Types].xml><?xml version="1.0" encoding="utf-8"?>
<Types xmlns="http://schemas.openxmlformats.org/package/2006/content-types">
  <Default Extension="png" ContentType="image/png"/>
  <Default Extension="jpg&amp;ehk=vDOtv" ContentType="image/jpeg"/>
  <Default Extension="jpeg" ContentType="image/jpeg"/>
  <Default Extension="rels" ContentType="application/vnd.openxmlformats-package.relationships+xml"/>
  <Default Extension="xml" ContentType="application/xml"/>
  <Default Extension="jpg&amp;ehk=Csuz1hGveC2qTCtTUnvhbw&amp;r=0&amp;pid=OfficeInsert" ContentType="image/jpeg"/>
  <Default Extension="wdp" ContentType="image/vnd.ms-photo"/>
  <Default Extension="jpg&amp;ehk=RGjLEf1OEG7GvTAxBhy20A&amp;r=0&amp;pid=OfficeInsert" ContentType="image/jpeg"/>
  <Default Extension="jpg&amp;ehk=AptBt6pzyfC59" ContentType="image/jpeg"/>
  <Default Extension="jpg&amp;ehk=IdGx3r9rPSsfPngbKwqMKg&amp;r=0&amp;pid=OfficeInsert" ContentType="image/jpeg"/>
  <Default Extension="jpg&amp;ehk=Xb" ContentType="image/jpeg"/>
  <Default Extension="jpg&amp;ehk=GQIY" ContentType="image/jpeg"/>
  <Default Extension="jpg&amp;ehk=yK7eLou076SkYqofep2vbQ&amp;r=0&amp;pid=OfficeInsert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62" r:id="rId2"/>
    <p:sldId id="359" r:id="rId3"/>
    <p:sldId id="361" r:id="rId4"/>
    <p:sldId id="364" r:id="rId5"/>
    <p:sldId id="362" r:id="rId6"/>
    <p:sldId id="365" r:id="rId7"/>
    <p:sldId id="363" r:id="rId8"/>
    <p:sldId id="3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2078" autoAdjust="0"/>
    <p:restoredTop sz="86410" autoAdjust="0"/>
  </p:normalViewPr>
  <p:slideViewPr>
    <p:cSldViewPr>
      <p:cViewPr varScale="1">
        <p:scale>
          <a:sx n="62" d="100"/>
          <a:sy n="62" d="100"/>
        </p:scale>
        <p:origin x="90" y="7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g&amp;ehk=IdGx3r9rPSsfPngbKwqMKg&amp;r=0&amp;pid=OfficeInsert"/><Relationship Id="rId2" Type="http://schemas.openxmlformats.org/officeDocument/2006/relationships/image" Target="../media/image9.jpg&amp;ehk=vDOt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g&amp;ehk=Xb"/><Relationship Id="rId11" Type="http://schemas.openxmlformats.org/officeDocument/2006/relationships/image" Target="../media/image18.jpg&amp;ehk=yK7eLou076SkYqofep2vbQ&amp;r=0&amp;pid=OfficeInsert"/><Relationship Id="rId5" Type="http://schemas.openxmlformats.org/officeDocument/2006/relationships/image" Target="../media/image12.jpg&amp;ehk=Csuz1hGveC2qTCtTUnvhbw&amp;r=0&amp;pid=OfficeInsert"/><Relationship Id="rId10" Type="http://schemas.openxmlformats.org/officeDocument/2006/relationships/image" Target="../media/image17.jpg&amp;ehk=RGjLEf1OEG7GvTAxBhy20A&amp;r=0&amp;pid=OfficeInsert"/><Relationship Id="rId4" Type="http://schemas.openxmlformats.org/officeDocument/2006/relationships/image" Target="../media/image11.jpg&amp;ehk=AptBt6pzyfC59"/><Relationship Id="rId9" Type="http://schemas.openxmlformats.org/officeDocument/2006/relationships/image" Target="../media/image16.jpg&amp;ehk=GQIY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412770" y="861378"/>
            <a:ext cx="1313979" cy="1432962"/>
            <a:chOff x="7412770" y="861378"/>
            <a:chExt cx="1313979" cy="1432962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8083175" y="1601802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412770" y="861378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with God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r>
              <a:rPr lang="en-GB" dirty="0"/>
              <a:t>Prayer part of the whole section</a:t>
            </a:r>
          </a:p>
          <a:p>
            <a:pPr lvl="1"/>
            <a:r>
              <a:rPr lang="en-GB" dirty="0"/>
              <a:t>One of 3 recorded prayers in John’s gospel</a:t>
            </a:r>
          </a:p>
          <a:p>
            <a:r>
              <a:rPr lang="en-GB" dirty="0"/>
              <a:t>Prayer based on knowledge of God</a:t>
            </a:r>
          </a:p>
          <a:p>
            <a:pPr lvl="1"/>
            <a:r>
              <a:rPr lang="en-GB" dirty="0"/>
              <a:t>Because I know this… I pray that…</a:t>
            </a:r>
          </a:p>
          <a:p>
            <a:pPr lvl="0"/>
            <a:r>
              <a:rPr lang="en-GB" dirty="0"/>
              <a:t>Gethsemane prayer?</a:t>
            </a:r>
          </a:p>
        </p:txBody>
      </p:sp>
    </p:spTree>
    <p:extLst>
      <p:ext uri="{BB962C8B-B14F-4D97-AF65-F5344CB8AC3E}">
        <p14:creationId xmlns:p14="http://schemas.microsoft.com/office/powerpoint/2010/main" val="2180657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Jesus prays for Himself</a:t>
            </a:r>
          </a:p>
          <a:p>
            <a:r>
              <a:rPr lang="en-GB" dirty="0"/>
              <a:t>You are MY Father</a:t>
            </a:r>
          </a:p>
          <a:p>
            <a:pPr lvl="1"/>
            <a:r>
              <a:rPr lang="en-GB" dirty="0"/>
              <a:t>Because of this I know that…</a:t>
            </a:r>
          </a:p>
          <a:p>
            <a:pPr lvl="1"/>
            <a:r>
              <a:rPr lang="en-GB" dirty="0"/>
              <a:t>Because of that my prayer is…</a:t>
            </a:r>
          </a:p>
          <a:p>
            <a:pPr lvl="2"/>
            <a:r>
              <a:rPr lang="en-GB" dirty="0"/>
              <a:t>Glorify me so that I can glorify you</a:t>
            </a:r>
          </a:p>
          <a:p>
            <a:pPr lvl="2"/>
            <a:r>
              <a:rPr lang="en-GB" dirty="0"/>
              <a:t>Give back to me what I had with you before I left glory for this task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a Father</a:t>
            </a:r>
          </a:p>
        </p:txBody>
      </p:sp>
    </p:spTree>
    <p:extLst>
      <p:ext uri="{BB962C8B-B14F-4D97-AF65-F5344CB8AC3E}">
        <p14:creationId xmlns:p14="http://schemas.microsoft.com/office/powerpoint/2010/main" val="317804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uiExpand="1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&lt;strong&gt;Father &amp; Daughter&lt;/strong&gt; | Flickr - Photo Sharing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54" y="41856"/>
            <a:ext cx="7660125" cy="5101643"/>
          </a:xfrm>
          <a:prstGeom prst="rect">
            <a:avLst/>
          </a:prstGeom>
        </p:spPr>
      </p:pic>
      <p:pic>
        <p:nvPicPr>
          <p:cNvPr id="4" name="Picture 3" descr="statue of a &lt;strong&gt;father&lt;/strong&gt; kissing his &lt;strong&gt;son&lt;/strong&gt;, silhouetted against a bright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40" y="0"/>
            <a:ext cx="7740352" cy="5181558"/>
          </a:xfrm>
          <a:prstGeom prst="rect">
            <a:avLst/>
          </a:prstGeom>
        </p:spPr>
      </p:pic>
      <p:pic>
        <p:nvPicPr>
          <p:cNvPr id="8" name="Picture 7" descr="&lt;strong&gt;father-son&lt;/strong&gt;-ju14-200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19" y="0"/>
            <a:ext cx="7811244" cy="5141218"/>
          </a:xfrm>
          <a:prstGeom prst="rect">
            <a:avLst/>
          </a:prstGeom>
        </p:spPr>
      </p:pic>
      <p:pic>
        <p:nvPicPr>
          <p:cNvPr id="10" name="Picture 9" descr="200406-omag-&lt;strong&gt;father-daughter&lt;/strong&gt;-600x4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19" y="-28158"/>
            <a:ext cx="7895212" cy="5408220"/>
          </a:xfrm>
          <a:prstGeom prst="rect">
            <a:avLst/>
          </a:prstGeom>
        </p:spPr>
      </p:pic>
      <p:pic>
        <p:nvPicPr>
          <p:cNvPr id="6" name="Picture 5" descr="&lt;strong&gt;Father/Son&lt;/strong&gt; A and B | &lt;strong&gt;Father/Son&lt;/strong&gt; A and B week at Camp Hemlock… | By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19" y="-21289"/>
            <a:ext cx="7812083" cy="5202847"/>
          </a:xfrm>
          <a:prstGeom prst="rect">
            <a:avLst/>
          </a:prstGeom>
        </p:spPr>
      </p:pic>
      <p:pic>
        <p:nvPicPr>
          <p:cNvPr id="13" name="Picture 12" descr="&lt;strong&gt;Father/daughter&lt;/strong&gt; portrait | Photographed by Carlos Austin | Flickr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0" y="4587"/>
            <a:ext cx="7711485" cy="5143500"/>
          </a:xfrm>
          <a:prstGeom prst="rect">
            <a:avLst/>
          </a:prstGeom>
        </p:spPr>
      </p:pic>
      <p:pic>
        <p:nvPicPr>
          <p:cNvPr id="14" name="Picture 13" descr="Description Mauritania &lt;strong&gt;father&lt;/strong&gt; and &lt;strong&gt;daughter&lt;/strong&gt;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29" y="-25172"/>
            <a:ext cx="7715250" cy="5143500"/>
          </a:xfrm>
          <a:prstGeom prst="rect">
            <a:avLst/>
          </a:prstGeom>
        </p:spPr>
      </p:pic>
      <p:pic>
        <p:nvPicPr>
          <p:cNvPr id="5" name="Picture 4" descr="&lt;strong&gt;father &amp; son&lt;/strong&gt; | Flickr - Photo Sharing!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3" y="-65491"/>
            <a:ext cx="7844048" cy="5224137"/>
          </a:xfrm>
          <a:prstGeom prst="rect">
            <a:avLst/>
          </a:prstGeom>
        </p:spPr>
      </p:pic>
      <p:pic>
        <p:nvPicPr>
          <p:cNvPr id="7" name="Picture 6" descr="&lt;strong&gt;Father -Son&lt;/strong&gt; Sports Event | Flickr - Photo Sharing!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2" y="-24619"/>
            <a:ext cx="7854008" cy="5215061"/>
          </a:xfrm>
          <a:prstGeom prst="rect">
            <a:avLst/>
          </a:prstGeom>
        </p:spPr>
      </p:pic>
      <p:pic>
        <p:nvPicPr>
          <p:cNvPr id="9" name="Picture 8" descr="the winner of the 2011 &lt;strong&gt;father son&lt;/strong&gt; look alike contest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6" y="-64066"/>
            <a:ext cx="7880152" cy="519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a Father</a:t>
            </a:r>
          </a:p>
        </p:txBody>
      </p:sp>
    </p:spTree>
    <p:extLst>
      <p:ext uri="{BB962C8B-B14F-4D97-AF65-F5344CB8AC3E}">
        <p14:creationId xmlns:p14="http://schemas.microsoft.com/office/powerpoint/2010/main" val="369259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9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9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9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9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9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9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95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9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4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Holy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Jesus prays for the 11</a:t>
            </a:r>
          </a:p>
          <a:p>
            <a:r>
              <a:rPr lang="en-GB" dirty="0"/>
              <a:t>Holy Father</a:t>
            </a:r>
          </a:p>
          <a:p>
            <a:pPr lvl="1"/>
            <a:r>
              <a:rPr lang="en-GB" dirty="0"/>
              <a:t>Because I know this…</a:t>
            </a:r>
          </a:p>
          <a:p>
            <a:pPr lvl="1"/>
            <a:r>
              <a:rPr lang="en-GB" dirty="0"/>
              <a:t>I pray that…</a:t>
            </a:r>
          </a:p>
          <a:p>
            <a:pPr lvl="2"/>
            <a:r>
              <a:rPr lang="en-GB" dirty="0"/>
              <a:t>You protect them so that they may be one</a:t>
            </a:r>
          </a:p>
          <a:p>
            <a:pPr lvl="2"/>
            <a:r>
              <a:rPr lang="en-GB" dirty="0"/>
              <a:t>You sanctify them by truth that comes from Your word</a:t>
            </a:r>
          </a:p>
        </p:txBody>
      </p:sp>
    </p:spTree>
    <p:extLst>
      <p:ext uri="{BB962C8B-B14F-4D97-AF65-F5344CB8AC3E}">
        <p14:creationId xmlns:p14="http://schemas.microsoft.com/office/powerpoint/2010/main" val="99332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" y="0"/>
            <a:ext cx="9134453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286" y="-25760"/>
            <a:ext cx="9232286" cy="53213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3330" y="-25760"/>
            <a:ext cx="9405271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31858" y="-51520"/>
            <a:ext cx="982839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Holy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93302" y="-35896"/>
            <a:ext cx="9469410" cy="533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9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9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9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69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Righteous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/>
              <a:t>Jesus prays for the church to come</a:t>
            </a:r>
          </a:p>
          <a:p>
            <a:pPr lvl="0"/>
            <a:r>
              <a:rPr lang="en-GB" dirty="0"/>
              <a:t>Righteous Father</a:t>
            </a:r>
          </a:p>
          <a:p>
            <a:pPr lvl="1"/>
            <a:r>
              <a:rPr lang="en-GB" dirty="0"/>
              <a:t>Because I know this…</a:t>
            </a:r>
          </a:p>
          <a:p>
            <a:pPr lvl="1"/>
            <a:r>
              <a:rPr lang="en-GB" dirty="0"/>
              <a:t>I pray that…</a:t>
            </a:r>
          </a:p>
          <a:p>
            <a:pPr lvl="2"/>
            <a:r>
              <a:rPr lang="en-GB" dirty="0"/>
              <a:t>They may join Me to see My glory</a:t>
            </a:r>
          </a:p>
          <a:p>
            <a:pPr lvl="2"/>
            <a:r>
              <a:rPr lang="en-GB" dirty="0"/>
              <a:t> They may be one: United in Righteousness</a:t>
            </a:r>
          </a:p>
          <a:p>
            <a:pPr lvl="1"/>
            <a:r>
              <a:rPr lang="en-GB" dirty="0"/>
              <a:t>Righteousness is staying within the bounds of a relationship or a covenant</a:t>
            </a:r>
          </a:p>
        </p:txBody>
      </p:sp>
    </p:spTree>
    <p:extLst>
      <p:ext uri="{BB962C8B-B14F-4D97-AF65-F5344CB8AC3E}">
        <p14:creationId xmlns:p14="http://schemas.microsoft.com/office/powerpoint/2010/main" val="488245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righteous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1844" y="1023953"/>
            <a:ext cx="738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Righteousness is staying within the bounds of a relationship or covenant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203" y="2391155"/>
            <a:ext cx="4157797" cy="2752345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10332640" y="2715766"/>
            <a:ext cx="8229600" cy="339447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165223" y="2442091"/>
            <a:ext cx="3978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prayer of a righteous person is powerful and effective </a:t>
            </a:r>
            <a:r>
              <a:rPr lang="en-GB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5:16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4907" y="2391155"/>
            <a:ext cx="5130316" cy="2923877"/>
            <a:chOff x="403866" y="2296222"/>
            <a:chExt cx="5774656" cy="3084306"/>
          </a:xfrm>
        </p:grpSpPr>
        <p:sp>
          <p:nvSpPr>
            <p:cNvPr id="14" name="TextBox 13"/>
            <p:cNvSpPr txBox="1"/>
            <p:nvPr/>
          </p:nvSpPr>
          <p:spPr>
            <a:xfrm>
              <a:off x="403866" y="2296222"/>
              <a:ext cx="5774656" cy="308430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endParaRPr lang="en-GB" sz="2000" b="1" dirty="0">
                <a:solidFill>
                  <a:schemeClr val="bg2"/>
                </a:solidFill>
                <a:latin typeface="Folio XBd BT" panose="020B0904040702040204" pitchFamily="34" charset="0"/>
              </a:endParaRPr>
            </a:p>
            <a:p>
              <a:r>
                <a:rPr lang="en-GB" sz="6000" b="1" dirty="0">
                  <a:solidFill>
                    <a:schemeClr val="bg2"/>
                  </a:solidFill>
                  <a:latin typeface="Folio XBd BT" panose="020B0904040702040204" pitchFamily="34" charset="0"/>
                </a:rPr>
                <a:t>RIGHTEOUS</a:t>
              </a:r>
            </a:p>
            <a:p>
              <a:endParaRPr lang="en-GB" sz="800" b="1" dirty="0">
                <a:solidFill>
                  <a:schemeClr val="bg2"/>
                </a:solidFill>
                <a:latin typeface="Folio XBd BT" panose="020B0904040702040204" pitchFamily="34" charset="0"/>
              </a:endParaRPr>
            </a:p>
            <a:p>
              <a:r>
                <a:rPr lang="en-GB" sz="6000" spc="-150" dirty="0">
                  <a:solidFill>
                    <a:schemeClr val="accent1"/>
                  </a:solidFill>
                  <a:latin typeface="Folio XBd BT" panose="020B0904040702040204" pitchFamily="34" charset="0"/>
                </a:rPr>
                <a:t>MEANS</a:t>
              </a:r>
            </a:p>
            <a:p>
              <a:endParaRPr lang="en-GB" dirty="0"/>
            </a:p>
            <a:p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69670" y="3616142"/>
              <a:ext cx="210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spc="-150" dirty="0">
                  <a:solidFill>
                    <a:schemeClr val="accent3"/>
                  </a:solidFill>
                  <a:latin typeface="Folio XBd BT" panose="020B0904040702040204" pitchFamily="34" charset="0"/>
                </a:rPr>
                <a:t>DOING</a:t>
              </a:r>
            </a:p>
            <a:p>
              <a:pPr algn="ctr"/>
              <a:r>
                <a:rPr lang="en-GB" sz="4000" spc="-150" dirty="0">
                  <a:solidFill>
                    <a:schemeClr val="accent3"/>
                  </a:solidFill>
                  <a:latin typeface="Folio XBd BT" panose="020B0904040702040204" pitchFamily="34" charset="0"/>
                </a:rPr>
                <a:t>RIGHT</a:t>
              </a:r>
              <a:endParaRPr lang="en-GB" sz="2000" spc="-150" dirty="0">
                <a:solidFill>
                  <a:schemeClr val="accent3"/>
                </a:solidFill>
                <a:latin typeface="Folio XBd BT" panose="020B0904040702040204" pitchFamily="34" charset="0"/>
              </a:endParaRPr>
            </a:p>
          </p:txBody>
        </p:sp>
      </p:grpSp>
      <p:cxnSp>
        <p:nvCxnSpPr>
          <p:cNvPr id="18" name="Straight Connector 17"/>
          <p:cNvCxnSpPr/>
          <p:nvPr/>
        </p:nvCxnSpPr>
        <p:spPr>
          <a:xfrm flipV="1">
            <a:off x="881844" y="1063229"/>
            <a:ext cx="7409050" cy="2051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81844" y="2216825"/>
            <a:ext cx="7409050" cy="1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290894" y="1063230"/>
            <a:ext cx="0" cy="114613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881844" y="1083739"/>
            <a:ext cx="0" cy="114613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17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6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6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1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1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6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6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65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25703</TotalTime>
  <Words>221</Words>
  <Application>Microsoft Office PowerPoint</Application>
  <PresentationFormat>On-screen Show (16:9)</PresentationFormat>
  <Paragraphs>43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ＭＳ Ｐゴシック</vt:lpstr>
      <vt:lpstr>Calibri</vt:lpstr>
      <vt:lpstr>Candara</vt:lpstr>
      <vt:lpstr>Folio XBd BT</vt:lpstr>
      <vt:lpstr>Wingdings</vt:lpstr>
      <vt:lpstr>YamatoPainting</vt:lpstr>
      <vt:lpstr>The Focused Jesus</vt:lpstr>
      <vt:lpstr>Communicating with God</vt:lpstr>
      <vt:lpstr>God a Father</vt:lpstr>
      <vt:lpstr>God a Father</vt:lpstr>
      <vt:lpstr>God is Holy</vt:lpstr>
      <vt:lpstr>God is Holy</vt:lpstr>
      <vt:lpstr>God is Righteous</vt:lpstr>
      <vt:lpstr>God is righteous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149</cp:revision>
  <dcterms:created xsi:type="dcterms:W3CDTF">2013-01-04T10:38:11Z</dcterms:created>
  <dcterms:modified xsi:type="dcterms:W3CDTF">2017-03-11T13:04:16Z</dcterms:modified>
</cp:coreProperties>
</file>