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316" r:id="rId3"/>
    <p:sldId id="257" r:id="rId4"/>
    <p:sldId id="309" r:id="rId5"/>
    <p:sldId id="317" r:id="rId6"/>
    <p:sldId id="313" r:id="rId7"/>
    <p:sldId id="308" r:id="rId8"/>
    <p:sldId id="314" r:id="rId9"/>
    <p:sldId id="25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0" d="100"/>
          <a:sy n="50" d="100"/>
        </p:scale>
        <p:origin x="60" y="9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49EB-3C7F-4EBF-B1E6-6AF9529D7E56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D9D8-A0AD-437B-87F1-A1AE2C85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9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107761-0D30-4899-9A6F-47A583884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216E-3C63-46A8-ABA4-9ABCE6E17E9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8CED4EC-C10D-4C59-BABC-6F3ACF93F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B1DBC99-9919-41F0-96D7-A2BB2741B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585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5389EF-7F46-4F94-8EBE-F2E2FF896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56103-E0B7-4D96-8EF3-7F3522D2E97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B2F8FF5-0B5B-4185-93DA-14E673E80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841359D-E962-42A1-9091-477D1D6C7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10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A8E63D-B919-427A-B045-C8AC4BE1E5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13605-C5EE-4210-8ACF-70C16CD1DB16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970D7A13-742C-421B-8225-633A75FA5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72A1DE5-FF2B-40FB-961A-2895E500D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90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9622F5-6A6E-4937-8F0D-C8EBC07B2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24DBA-AD70-4906-B155-E164F5F01DB9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B4B23AC-3608-40AA-9728-FA1740486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54DC6F9-A1C7-4785-8776-BE1C9284B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2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83A5FF-7D4D-4A52-868B-33F55A3FA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65D40-F4C6-44A6-85D8-1BBA3370888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F4892149-9239-49AC-AB21-DE9FF0746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51D8152-482C-4088-B4C8-86B8087E6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64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59D004-72F5-4F34-BB8C-1BA23BA7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B5D44-1D85-4531-81FD-ABAE7D3E6648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84CDCC2-D640-4135-A28E-97418FD6C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A5FA355-FEC0-47C8-BE19-6CE7EBA40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33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FE07B8-9591-4C14-B642-93BC74593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BCD80-44D6-44F0-A700-C4EADBBA373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86005DF-3C66-4B15-988E-C85DB2C59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4AD4E40-1243-4023-8681-C08C21A0F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7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971F-58C1-430A-8AB5-E3C05BF8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5894-C12D-4A9E-AF97-C37CE9DC9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CB34-9222-4EEB-8A21-5282D992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9F49-C3FB-49D9-8737-3DA21A95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5494-459E-4AA2-B54A-19CDFF5D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8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42BF-F7E0-4AEB-9E9E-35C17979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A014F-E31D-4F45-AC77-91E6B1F8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688B-A269-4B2C-A490-577AB207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72E1-F187-4EAD-A947-0F18F20C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67C6-7062-4276-A8E1-CD9630B9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5CA16-A5CF-4BFA-A0AC-0D9FBA423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93B42-BF96-479C-81CD-7ECA64BD7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5DFD-0B8A-46A1-9475-0825FFDB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D7E6-9DEE-4236-9F5C-9708C9A9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8C23-F61B-4CCD-9AD5-101C792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6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92F-63DA-41D6-A9A4-B4406F0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E3CB-3136-4BF7-ACA5-7EBFB658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D79E-AD70-4797-91A8-B83D9A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723C5-964A-4EE9-A987-896EFC2D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3278-56E9-4047-879D-42812A6C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E658-6141-4578-8922-0FC54437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428D-0D10-4F47-BA76-BAC7E3DA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C9DD-F52D-4C60-B942-4B9628D7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6DB3-FA69-492E-BB3F-62BC02FD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836F-26A4-4A39-8182-2A543CC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21C-4E2B-4E4C-9BAB-2031B7B8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BD6A-13E4-458F-9416-F88F35B0C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30048-C47B-4758-A965-FA7CE344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BB786-AD0B-41C5-8EC4-6FC543FC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82C1-5729-4373-8BB1-3E536070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92F4D-C00E-4645-ACFA-C9E6C75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D7A7-254D-413B-9328-E3C1631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CDE8D-1F71-479C-AB30-83E80947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53F14-9D69-4A00-927B-314DBBA1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04E36-493B-4892-9FC9-FB3CF508F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DCED1-61D2-4764-A115-9AC2FB51F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EA2E4-7FA3-45B9-A43F-7A3C96A5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0DFCA-0230-40C1-98E8-F295BD04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FDC94-5516-427E-824E-587DBD0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9D8B-11D6-4E63-8D09-FEB202D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925FE-1FD3-4B98-9501-2F4BF9B9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C947-3252-4D4F-ACFB-34E7B30C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86850-E8B4-4EDF-BBA8-6F05060E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92FA2-F757-4DF7-9DE1-376ADE3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51645-2F30-4A83-ADCE-A32E53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FDD92-1426-4CBC-9786-359AA37F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C38C-4BC6-4B27-A699-1C608154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62BD-1600-46F6-A146-CFEC51CF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22FC-A8B8-475B-BCC1-B133F499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441B-BB85-4446-B409-1F5A86F0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2DD1D-8B14-4310-B688-97E7B9BF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45E59-FF07-40BF-A511-9FF96A1B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889-7125-4EB5-B5BC-5367ADB7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0DDC3-469F-4E9E-A202-EA93D6C6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AFA56-B243-43A3-A5BF-C9408014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7DDB-F6AC-4827-B680-BCA057B6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1E3B2-7DAE-4CE9-9FC8-6E1ACE49A20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F26D7-E8E1-4675-862A-4F573CA8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FDA9-4C09-4FA7-BFDA-8B334E5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5437C-1EC0-47C4-9387-AA89D8D4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98" y="365125"/>
            <a:ext cx="88470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5381-94FB-4BB6-A2CD-9C35FE14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76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D9917-2319-4F38-83FC-B4FB49218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26" b="85807" l="9961" r="89941">
                        <a14:foregroundMark x1="82617" y1="10026" x2="87109" y2="36979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0" y="155679"/>
            <a:ext cx="2506798" cy="17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8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rsuingveritas.com/2015/06/04/the-early-church-and-the-trinit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B95A5-FC84-4AA1-979B-D40C8B32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245011" cy="6857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72EE-6C56-45F5-9F16-3F03E5EC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4743450"/>
            <a:ext cx="7743825" cy="92392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something to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BF87-6422-43C7-A105-09154824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61" y="5667374"/>
            <a:ext cx="6433826" cy="6889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Building the church in the 21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25658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1EB3-7FA2-4977-94C9-2694C23D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6D6E-2B3A-4931-AAE1-9B570E53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54783-BAF4-47CA-A64C-F883C931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204323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A3A5C-5B33-44D7-B0D8-B28FA282B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2969" l="5273" r="99512">
                        <a14:foregroundMark x1="82422" y1="8073" x2="84082" y2="36979"/>
                        <a14:foregroundMark x1="96289" y1="53255" x2="41895" y2="85938"/>
                        <a14:foregroundMark x1="98535" y1="91146" x2="12305" y2="88151"/>
                        <a14:foregroundMark x1="12305" y1="88151" x2="1367" y2="77214"/>
                        <a14:foregroundMark x1="1367" y1="77214" x2="7617" y2="43880"/>
                        <a14:foregroundMark x1="7617" y1="43880" x2="6445" y2="26953"/>
                        <a14:foregroundMark x1="6445" y1="26953" x2="14844" y2="15495"/>
                        <a14:foregroundMark x1="14844" y1="15495" x2="44531" y2="9375"/>
                        <a14:foregroundMark x1="44531" y1="9375" x2="58887" y2="10286"/>
                        <a14:foregroundMark x1="58887" y1="10286" x2="70215" y2="6641"/>
                        <a14:foregroundMark x1="28027" y1="53255" x2="40430" y2="50651"/>
                        <a14:foregroundMark x1="40430" y1="50651" x2="42969" y2="48177"/>
                        <a14:foregroundMark x1="49707" y1="43620" x2="61328" y2="40755"/>
                        <a14:foregroundMark x1="66895" y1="33333" x2="79395" y2="27214"/>
                        <a14:foregroundMark x1="79395" y1="27214" x2="79688" y2="26563"/>
                        <a14:foregroundMark x1="66309" y1="17708" x2="76855" y2="14714"/>
                        <a14:foregroundMark x1="1953" y1="5859" x2="77637" y2="9505"/>
                        <a14:foregroundMark x1="77637" y1="9505" x2="91602" y2="8073"/>
                        <a14:foregroundMark x1="91602" y1="8073" x2="99609" y2="8073"/>
                        <a14:foregroundMark x1="97949" y1="90365" x2="79688" y2="88932"/>
                        <a14:foregroundMark x1="3613" y1="9505" x2="4688" y2="82292"/>
                        <a14:foregroundMark x1="4688" y1="82292" x2="15332" y2="92969"/>
                        <a14:foregroundMark x1="15332" y1="92969" x2="27246" y2="89453"/>
                        <a14:foregroundMark x1="27246" y1="89453" x2="27441" y2="88151"/>
                        <a14:foregroundMark x1="9668" y1="45182" x2="9668" y2="68880"/>
                        <a14:foregroundMark x1="6934" y1="11068" x2="2637" y2="30208"/>
                        <a14:foregroundMark x1="2637" y1="30208" x2="5273" y2="69531"/>
                        <a14:foregroundMark x1="5273" y1="69531" x2="5859" y2="71094"/>
                        <a14:foregroundMark x1="33008" y1="8854" x2="46777" y2="6641"/>
                        <a14:foregroundMark x1="46777" y1="6641" x2="85156" y2="8464"/>
                        <a14:foregroundMark x1="85156" y1="8464" x2="93555" y2="6641"/>
                        <a14:foregroundMark x1="25781" y1="91146" x2="37891" y2="91146"/>
                        <a14:foregroundMark x1="37891" y1="91146" x2="50977" y2="89063"/>
                        <a14:foregroundMark x1="50977" y1="89063" x2="61914" y2="89714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1197848" y="847010"/>
            <a:ext cx="4102944" cy="28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1FEBFB-3672-48A1-A4B7-B126EFB6FD12}"/>
              </a:ext>
            </a:extLst>
          </p:cNvPr>
          <p:cNvSpPr txBox="1"/>
          <p:nvPr/>
        </p:nvSpPr>
        <p:spPr>
          <a:xfrm>
            <a:off x="7149508" y="4357249"/>
            <a:ext cx="4204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MATTERS</a:t>
            </a:r>
            <a:endParaRPr lang="en-GB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D0C31-7A0A-48E6-AF2F-C7CD682CA021}"/>
              </a:ext>
            </a:extLst>
          </p:cNvPr>
          <p:cNvSpPr txBox="1"/>
          <p:nvPr/>
        </p:nvSpPr>
        <p:spPr>
          <a:xfrm>
            <a:off x="8453220" y="2505669"/>
            <a:ext cx="3738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spc="-300" dirty="0">
                <a:solidFill>
                  <a:srgbClr val="C00000"/>
                </a:solidFill>
              </a:rPr>
              <a:t>(God inspired)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2D447-7097-4735-BEF9-1A5D0D787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704" y="62349"/>
            <a:ext cx="3105072" cy="23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B776B34-A5D4-4A8C-B98E-593B4E52E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and History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97C3DD9-9155-4400-8D20-4393ADCCA8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Bible: God revealing what He is like</a:t>
            </a:r>
          </a:p>
          <a:p>
            <a:pPr lvl="1"/>
            <a:r>
              <a:rPr lang="en-GB" altLang="en-US" dirty="0"/>
              <a:t>The Bible as progressive revelation</a:t>
            </a:r>
          </a:p>
          <a:p>
            <a:pPr lvl="2"/>
            <a:r>
              <a:rPr lang="en-GB" altLang="en-US" sz="3200" b="1" dirty="0">
                <a:solidFill>
                  <a:srgbClr val="FF0000"/>
                </a:solidFill>
              </a:rPr>
              <a:t>He loves, but how much?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08A8F-A448-4E1B-8A4D-40BF5D20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63301" y="3368675"/>
            <a:ext cx="3209925" cy="3124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186BA5-BA9A-4CCE-AC21-495487E06523}"/>
              </a:ext>
            </a:extLst>
          </p:cNvPr>
          <p:cNvSpPr/>
          <p:nvPr/>
        </p:nvSpPr>
        <p:spPr>
          <a:xfrm>
            <a:off x="7696200" y="4178869"/>
            <a:ext cx="1926758" cy="2044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6670E3-88F9-4660-9B64-BB7220010EBA}"/>
              </a:ext>
            </a:extLst>
          </p:cNvPr>
          <p:cNvSpPr/>
          <p:nvPr/>
        </p:nvSpPr>
        <p:spPr>
          <a:xfrm>
            <a:off x="7012318" y="3955658"/>
            <a:ext cx="2783250" cy="2712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49842C-2EE4-425A-A863-FBA9FE4B3DF1}"/>
              </a:ext>
            </a:extLst>
          </p:cNvPr>
          <p:cNvSpPr/>
          <p:nvPr/>
        </p:nvSpPr>
        <p:spPr>
          <a:xfrm>
            <a:off x="6268610" y="3839360"/>
            <a:ext cx="3526958" cy="2869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0F351C-7925-45E2-8AA6-E22B1CC8B256}"/>
              </a:ext>
            </a:extLst>
          </p:cNvPr>
          <p:cNvSpPr/>
          <p:nvPr/>
        </p:nvSpPr>
        <p:spPr>
          <a:xfrm>
            <a:off x="7540959" y="3877115"/>
            <a:ext cx="3526958" cy="2869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2C5CBB-AE1B-45E4-B568-49F63E1F127F}"/>
              </a:ext>
            </a:extLst>
          </p:cNvPr>
          <p:cNvSpPr/>
          <p:nvPr/>
        </p:nvSpPr>
        <p:spPr>
          <a:xfrm>
            <a:off x="8630059" y="4569866"/>
            <a:ext cx="773516" cy="8593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0E73CCF-074B-427B-8E82-2AAE222ED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8900" y="211660"/>
            <a:ext cx="9144000" cy="1495425"/>
          </a:xfrm>
        </p:spPr>
        <p:txBody>
          <a:bodyPr>
            <a:normAutofit/>
          </a:bodyPr>
          <a:lstStyle/>
          <a:p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in the Old Testament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D52C74-DE41-4A7F-AFE7-5B153030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2641" y="1707085"/>
            <a:ext cx="9144000" cy="4525962"/>
          </a:xfrm>
        </p:spPr>
        <p:txBody>
          <a:bodyPr>
            <a:normAutofit/>
          </a:bodyPr>
          <a:lstStyle/>
          <a:p>
            <a:r>
              <a:rPr lang="en-GB" altLang="en-US" sz="4000" b="1" dirty="0">
                <a:solidFill>
                  <a:schemeClr val="accent1"/>
                </a:solidFill>
              </a:rPr>
              <a:t>Creation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Prophecy and the giving of Scripture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Giving skills to complete a task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Administration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Anointing for leadership tasks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F4FB1D-7FE9-48AC-B8FC-038CFAFB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913241"/>
            <a:ext cx="9144000" cy="26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2352" bIns="38088" anchor="ctr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accent6"/>
                </a:solidFill>
              </a:rPr>
              <a:t>For prophecy never had its origin in the will of man, but men spoke from God as they were carried along by the Holy Spirit</a:t>
            </a:r>
          </a:p>
          <a:p>
            <a:pPr algn="ctr"/>
            <a:r>
              <a:rPr lang="en-GB" altLang="en-US" sz="3200" b="1" dirty="0">
                <a:solidFill>
                  <a:schemeClr val="accent6"/>
                </a:solidFill>
              </a:rPr>
              <a:t>2 Peter 1:21</a:t>
            </a:r>
          </a:p>
          <a:p>
            <a:pPr eaLnBrk="0" hangingPunct="0"/>
            <a:endParaRPr lang="en-GB" altLang="en-US" sz="3200" b="1" dirty="0">
              <a:solidFill>
                <a:schemeClr val="hlink"/>
              </a:solidFill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F6A761C-1925-4ED7-BFC4-CE58688C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54" y="2909640"/>
            <a:ext cx="5100884" cy="145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52352" bIns="38088" anchor="ctr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accent6"/>
                </a:solidFill>
              </a:rPr>
              <a:t>All Scripture is God-breathed</a:t>
            </a:r>
          </a:p>
          <a:p>
            <a:pPr algn="ctr"/>
            <a:r>
              <a:rPr lang="en-GB" altLang="en-US" sz="3200" b="1" dirty="0">
                <a:solidFill>
                  <a:schemeClr val="accent6"/>
                </a:solidFill>
              </a:rPr>
              <a:t>2 Timothy 3:16</a:t>
            </a:r>
          </a:p>
          <a:p>
            <a:pPr algn="ctr" eaLnBrk="0" hangingPunct="0"/>
            <a:endParaRPr lang="en-GB" altLang="en-US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  <p:bldP spid="3076" grpId="0"/>
      <p:bldP spid="3076" grpId="1"/>
      <p:bldP spid="3077" grpId="0" uiExpand="1" build="allAtOnce"/>
      <p:bldP spid="3077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3F81849-FBE5-4DCC-82C8-533AAFB84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and OT History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AB61E7E-CBB3-428F-9115-EB090543FA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Font typeface="Wingdings" panose="05000000000000000000" pitchFamily="2" charset="2"/>
              <a:buNone/>
            </a:pPr>
            <a:r>
              <a:rPr lang="en-GB" altLang="en-US" sz="3200" dirty="0">
                <a:solidFill>
                  <a:srgbClr val="FF0000"/>
                </a:solidFill>
                <a:effectLst/>
              </a:rPr>
              <a:t>The Holy Spirit in Heaven</a:t>
            </a:r>
          </a:p>
        </p:txBody>
      </p:sp>
      <p:pic>
        <p:nvPicPr>
          <p:cNvPr id="74756" name="Picture 4" descr="j0078710">
            <a:extLst>
              <a:ext uri="{FF2B5EF4-FFF2-40B4-BE49-F238E27FC236}">
                <a16:creationId xmlns:a16="http://schemas.microsoft.com/office/drawing/2014/main" id="{29CC8A37-B7CE-43C2-A946-8252609F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868864"/>
            <a:ext cx="12398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j0078709">
            <a:extLst>
              <a:ext uri="{FF2B5EF4-FFF2-40B4-BE49-F238E27FC236}">
                <a16:creationId xmlns:a16="http://schemas.microsoft.com/office/drawing/2014/main" id="{85804A48-FA40-47E2-9B95-3BD305B4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4868864"/>
            <a:ext cx="1082675" cy="1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j0078628">
            <a:extLst>
              <a:ext uri="{FF2B5EF4-FFF2-40B4-BE49-F238E27FC236}">
                <a16:creationId xmlns:a16="http://schemas.microsoft.com/office/drawing/2014/main" id="{2DE2A81D-24DD-4B21-9494-99DF8DC6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68863"/>
            <a:ext cx="11191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j0078624">
            <a:extLst>
              <a:ext uri="{FF2B5EF4-FFF2-40B4-BE49-F238E27FC236}">
                <a16:creationId xmlns:a16="http://schemas.microsoft.com/office/drawing/2014/main" id="{7E1C80FB-76DD-4D55-AA40-ACCB7AAA2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719639"/>
            <a:ext cx="18002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j0078714">
            <a:extLst>
              <a:ext uri="{FF2B5EF4-FFF2-40B4-BE49-F238E27FC236}">
                <a16:creationId xmlns:a16="http://schemas.microsoft.com/office/drawing/2014/main" id="{55EA07EF-BFDB-4BB7-BB1A-55EA802F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4797425"/>
            <a:ext cx="72707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6" name="Picture 14" descr="j0078733">
            <a:extLst>
              <a:ext uri="{FF2B5EF4-FFF2-40B4-BE49-F238E27FC236}">
                <a16:creationId xmlns:a16="http://schemas.microsoft.com/office/drawing/2014/main" id="{E618C410-7CEF-4698-87AC-C34B614D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724400"/>
            <a:ext cx="6794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7" name="Picture 15" descr="j0078738">
            <a:extLst>
              <a:ext uri="{FF2B5EF4-FFF2-40B4-BE49-F238E27FC236}">
                <a16:creationId xmlns:a16="http://schemas.microsoft.com/office/drawing/2014/main" id="{6C1E38F7-DBF3-40C8-92A9-DA02FD01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013325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72" name="Line 20">
            <a:extLst>
              <a:ext uri="{FF2B5EF4-FFF2-40B4-BE49-F238E27FC236}">
                <a16:creationId xmlns:a16="http://schemas.microsoft.com/office/drawing/2014/main" id="{19E7E326-BBF4-4101-90C0-BED62D3E4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764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73" name="AutoShape 21">
            <a:extLst>
              <a:ext uri="{FF2B5EF4-FFF2-40B4-BE49-F238E27FC236}">
                <a16:creationId xmlns:a16="http://schemas.microsoft.com/office/drawing/2014/main" id="{6289F0C5-BB4D-41E7-B6F6-190818E1B9C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47851" y="2276476"/>
            <a:ext cx="576263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4" name="AutoShape 22">
            <a:extLst>
              <a:ext uri="{FF2B5EF4-FFF2-40B4-BE49-F238E27FC236}">
                <a16:creationId xmlns:a16="http://schemas.microsoft.com/office/drawing/2014/main" id="{C6F30CB4-E7A1-4BE3-9074-3D372FF98F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3613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4775" name="Picture 23" descr="j0078738">
            <a:extLst>
              <a:ext uri="{FF2B5EF4-FFF2-40B4-BE49-F238E27FC236}">
                <a16:creationId xmlns:a16="http://schemas.microsoft.com/office/drawing/2014/main" id="{15DE5118-976B-43F9-ABB1-929EE788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084763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6" name="Picture 24" descr="j0078738">
            <a:extLst>
              <a:ext uri="{FF2B5EF4-FFF2-40B4-BE49-F238E27FC236}">
                <a16:creationId xmlns:a16="http://schemas.microsoft.com/office/drawing/2014/main" id="{46A88D27-B75F-40DD-86EB-406CDB31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941888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77" name="AutoShape 25">
            <a:extLst>
              <a:ext uri="{FF2B5EF4-FFF2-40B4-BE49-F238E27FC236}">
                <a16:creationId xmlns:a16="http://schemas.microsoft.com/office/drawing/2014/main" id="{2CB55920-10C1-4D37-9B49-DED3BFEF7C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203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9" name="AutoShape 27">
            <a:extLst>
              <a:ext uri="{FF2B5EF4-FFF2-40B4-BE49-F238E27FC236}">
                <a16:creationId xmlns:a16="http://schemas.microsoft.com/office/drawing/2014/main" id="{C45026C2-098B-43A3-BF70-3B73D8D655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8333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4780" name="Picture 28" descr="j0078738">
            <a:extLst>
              <a:ext uri="{FF2B5EF4-FFF2-40B4-BE49-F238E27FC236}">
                <a16:creationId xmlns:a16="http://schemas.microsoft.com/office/drawing/2014/main" id="{0D2964A7-5318-4D80-BD69-689227E6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68863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81" name="AutoShape 29">
            <a:extLst>
              <a:ext uri="{FF2B5EF4-FFF2-40B4-BE49-F238E27FC236}">
                <a16:creationId xmlns:a16="http://schemas.microsoft.com/office/drawing/2014/main" id="{093E3F32-AD10-4C43-9631-AAAA23B2A7B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0888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4782" name="Picture 30" descr="j0078738">
            <a:extLst>
              <a:ext uri="{FF2B5EF4-FFF2-40B4-BE49-F238E27FC236}">
                <a16:creationId xmlns:a16="http://schemas.microsoft.com/office/drawing/2014/main" id="{8532DF50-BB30-4C04-8246-FE4E0DC7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941888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83" name="AutoShape 31">
            <a:extLst>
              <a:ext uri="{FF2B5EF4-FFF2-40B4-BE49-F238E27FC236}">
                <a16:creationId xmlns:a16="http://schemas.microsoft.com/office/drawing/2014/main" id="{F23DD23C-F0CE-468E-9669-8CFFD41A18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3608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4784" name="Picture 32" descr="j0078738">
            <a:extLst>
              <a:ext uri="{FF2B5EF4-FFF2-40B4-BE49-F238E27FC236}">
                <a16:creationId xmlns:a16="http://schemas.microsoft.com/office/drawing/2014/main" id="{0ABD4870-DE86-4299-97E3-010A48A4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084763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0617F6F-3306-47AA-9020-9DE79D01E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promised to all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F8C2171-160D-404B-8280-C17825B34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4890485"/>
          </a:xfrm>
        </p:spPr>
        <p:txBody>
          <a:bodyPr>
            <a:normAutofit lnSpcReduction="10000"/>
          </a:bodyPr>
          <a:lstStyle/>
          <a:p>
            <a:r>
              <a:rPr lang="en-GB" altLang="en-US" sz="4000" b="1" dirty="0">
                <a:solidFill>
                  <a:schemeClr val="accent1"/>
                </a:solidFill>
              </a:rPr>
              <a:t>Moses’ wish </a:t>
            </a:r>
          </a:p>
          <a:p>
            <a:pPr lvl="1"/>
            <a:r>
              <a:rPr lang="en-GB" altLang="en-US" sz="3600" b="1" dirty="0">
                <a:solidFill>
                  <a:schemeClr val="accent6"/>
                </a:solidFill>
              </a:rPr>
              <a:t>Nu 11:29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Messianic theme</a:t>
            </a:r>
          </a:p>
          <a:p>
            <a:pPr lvl="1">
              <a:lnSpc>
                <a:spcPct val="100000"/>
              </a:lnSpc>
            </a:pPr>
            <a:r>
              <a:rPr lang="en-GB" altLang="en-US" sz="3600" b="1" dirty="0">
                <a:solidFill>
                  <a:schemeClr val="accent6"/>
                </a:solidFill>
              </a:rPr>
              <a:t>Joel 2:28-29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John the Baptist affirms it</a:t>
            </a:r>
          </a:p>
          <a:p>
            <a:pPr lvl="1">
              <a:lnSpc>
                <a:spcPct val="100000"/>
              </a:lnSpc>
            </a:pPr>
            <a:r>
              <a:rPr lang="en-GB" altLang="en-US" sz="3600" b="1" dirty="0">
                <a:solidFill>
                  <a:schemeClr val="accent6"/>
                </a:solidFill>
              </a:rPr>
              <a:t>Luke 3:15-16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Promise fulfilled</a:t>
            </a:r>
          </a:p>
          <a:p>
            <a:pPr lvl="1">
              <a:lnSpc>
                <a:spcPct val="100000"/>
              </a:lnSpc>
            </a:pPr>
            <a:r>
              <a:rPr lang="en-GB" altLang="en-US" sz="3900" b="1" dirty="0">
                <a:solidFill>
                  <a:schemeClr val="accent6"/>
                </a:solidFill>
              </a:rPr>
              <a:t>Acts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49235B-C47E-4B6A-B8C2-B79FA28E1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35" y="1449108"/>
            <a:ext cx="1859004" cy="2517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27939-960C-4963-B8CB-903B6FCBF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862" y="1449108"/>
            <a:ext cx="6958215" cy="4151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5DF0C5-8BB2-4C7D-870E-5F34E3DF3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369" y="2858017"/>
            <a:ext cx="4824708" cy="368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D0E1D8-6F9E-4AE7-B065-C51343A8A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722" y="3619500"/>
            <a:ext cx="5486408" cy="30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0B59EDF-C2F5-48B9-BDBE-A3133B1E9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and Acts 2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82B21ED-4D8E-4579-BB99-FC6A5CFCB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Font typeface="Wingdings" panose="05000000000000000000" pitchFamily="2" charset="2"/>
              <a:buNone/>
            </a:pPr>
            <a:r>
              <a:rPr lang="en-GB" altLang="en-US" sz="3200" b="1" dirty="0">
                <a:solidFill>
                  <a:srgbClr val="FF0000"/>
                </a:solidFill>
              </a:rPr>
              <a:t>The Holy Spirit in Heaven</a:t>
            </a:r>
          </a:p>
        </p:txBody>
      </p:sp>
      <p:pic>
        <p:nvPicPr>
          <p:cNvPr id="82948" name="Picture 4" descr="j0078710">
            <a:extLst>
              <a:ext uri="{FF2B5EF4-FFF2-40B4-BE49-F238E27FC236}">
                <a16:creationId xmlns:a16="http://schemas.microsoft.com/office/drawing/2014/main" id="{B63371C6-A414-4BC9-B77F-8EFA990D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868864"/>
            <a:ext cx="12398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j0078709">
            <a:extLst>
              <a:ext uri="{FF2B5EF4-FFF2-40B4-BE49-F238E27FC236}">
                <a16:creationId xmlns:a16="http://schemas.microsoft.com/office/drawing/2014/main" id="{56D75231-2798-4082-95DC-7CFD19FD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4868864"/>
            <a:ext cx="1082675" cy="1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j0078628">
            <a:extLst>
              <a:ext uri="{FF2B5EF4-FFF2-40B4-BE49-F238E27FC236}">
                <a16:creationId xmlns:a16="http://schemas.microsoft.com/office/drawing/2014/main" id="{C4F8C83D-2573-40D9-8A56-37AF6D5E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68863"/>
            <a:ext cx="11191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j0078624">
            <a:extLst>
              <a:ext uri="{FF2B5EF4-FFF2-40B4-BE49-F238E27FC236}">
                <a16:creationId xmlns:a16="http://schemas.microsoft.com/office/drawing/2014/main" id="{A56122C7-1887-4649-BEE5-9FBC4A64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719639"/>
            <a:ext cx="18002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j0078714">
            <a:extLst>
              <a:ext uri="{FF2B5EF4-FFF2-40B4-BE49-F238E27FC236}">
                <a16:creationId xmlns:a16="http://schemas.microsoft.com/office/drawing/2014/main" id="{3BC7E857-BCA3-450A-A92E-AE16887F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4797425"/>
            <a:ext cx="72707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j0078733">
            <a:extLst>
              <a:ext uri="{FF2B5EF4-FFF2-40B4-BE49-F238E27FC236}">
                <a16:creationId xmlns:a16="http://schemas.microsoft.com/office/drawing/2014/main" id="{74BA1212-40F6-4062-8971-F5F83ABE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724400"/>
            <a:ext cx="6794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j0078738">
            <a:extLst>
              <a:ext uri="{FF2B5EF4-FFF2-40B4-BE49-F238E27FC236}">
                <a16:creationId xmlns:a16="http://schemas.microsoft.com/office/drawing/2014/main" id="{0E0013D8-097C-4024-9F3D-5D837926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013325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5" name="Line 11">
            <a:extLst>
              <a:ext uri="{FF2B5EF4-FFF2-40B4-BE49-F238E27FC236}">
                <a16:creationId xmlns:a16="http://schemas.microsoft.com/office/drawing/2014/main" id="{B5490DCE-E2B4-43B3-809F-0AD1DFC8F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764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6" name="AutoShape 12">
            <a:extLst>
              <a:ext uri="{FF2B5EF4-FFF2-40B4-BE49-F238E27FC236}">
                <a16:creationId xmlns:a16="http://schemas.microsoft.com/office/drawing/2014/main" id="{05AB41BF-DEB1-4A52-AAD2-422BB14A5CA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47851" y="2276476"/>
            <a:ext cx="576263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957" name="AutoShape 13">
            <a:extLst>
              <a:ext uri="{FF2B5EF4-FFF2-40B4-BE49-F238E27FC236}">
                <a16:creationId xmlns:a16="http://schemas.microsoft.com/office/drawing/2014/main" id="{3E62267A-6F69-45D9-A419-B1AE4B569C9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3613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2958" name="Picture 14" descr="j0078738">
            <a:extLst>
              <a:ext uri="{FF2B5EF4-FFF2-40B4-BE49-F238E27FC236}">
                <a16:creationId xmlns:a16="http://schemas.microsoft.com/office/drawing/2014/main" id="{3D9E21AC-F96E-4917-A439-41C8774F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941888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9" name="Picture 15" descr="j0078738">
            <a:extLst>
              <a:ext uri="{FF2B5EF4-FFF2-40B4-BE49-F238E27FC236}">
                <a16:creationId xmlns:a16="http://schemas.microsoft.com/office/drawing/2014/main" id="{B40439BC-74F6-4C64-A9FA-D8B7D5EB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013325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0" name="AutoShape 16">
            <a:extLst>
              <a:ext uri="{FF2B5EF4-FFF2-40B4-BE49-F238E27FC236}">
                <a16:creationId xmlns:a16="http://schemas.microsoft.com/office/drawing/2014/main" id="{FC1EB6FD-B214-4BC7-BB6F-6901AE11354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203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961" name="AutoShape 17">
            <a:extLst>
              <a:ext uri="{FF2B5EF4-FFF2-40B4-BE49-F238E27FC236}">
                <a16:creationId xmlns:a16="http://schemas.microsoft.com/office/drawing/2014/main" id="{80CA5977-EC2C-41ED-9569-C5A5536DF9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8333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2962" name="Picture 18" descr="j0078738">
            <a:extLst>
              <a:ext uri="{FF2B5EF4-FFF2-40B4-BE49-F238E27FC236}">
                <a16:creationId xmlns:a16="http://schemas.microsoft.com/office/drawing/2014/main" id="{A29BA9B0-183D-485C-90BC-E7FDF939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013325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3" name="AutoShape 19">
            <a:extLst>
              <a:ext uri="{FF2B5EF4-FFF2-40B4-BE49-F238E27FC236}">
                <a16:creationId xmlns:a16="http://schemas.microsoft.com/office/drawing/2014/main" id="{0B5571F2-CF02-4CB2-89F4-8AE5FEF3E8C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0888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2964" name="Picture 20" descr="j0078738">
            <a:extLst>
              <a:ext uri="{FF2B5EF4-FFF2-40B4-BE49-F238E27FC236}">
                <a16:creationId xmlns:a16="http://schemas.microsoft.com/office/drawing/2014/main" id="{3A35FBB3-FE7A-4D90-8316-F97BA13F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941888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5" name="AutoShape 21">
            <a:extLst>
              <a:ext uri="{FF2B5EF4-FFF2-40B4-BE49-F238E27FC236}">
                <a16:creationId xmlns:a16="http://schemas.microsoft.com/office/drawing/2014/main" id="{43DB80B8-288F-476D-923A-AB0A006C17E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36088" y="2276476"/>
            <a:ext cx="576262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2966" name="Picture 22" descr="j0078738">
            <a:extLst>
              <a:ext uri="{FF2B5EF4-FFF2-40B4-BE49-F238E27FC236}">
                <a16:creationId xmlns:a16="http://schemas.microsoft.com/office/drawing/2014/main" id="{27E60970-EB16-44D5-AF58-4F2BDDDA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084763"/>
            <a:ext cx="11239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817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0864D4B-EF4E-4311-86D3-CABB1A42B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and you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B9CD7B5-0E88-45D9-A533-16848E8670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841" y="1825625"/>
            <a:ext cx="11493061" cy="4351338"/>
          </a:xfrm>
        </p:spPr>
        <p:txBody>
          <a:bodyPr/>
          <a:lstStyle/>
          <a:p>
            <a:r>
              <a:rPr lang="en-GB" altLang="en-US" sz="4000" b="1" dirty="0">
                <a:solidFill>
                  <a:schemeClr val="accent1"/>
                </a:solidFill>
              </a:rPr>
              <a:t>God has given His Spirit to every Christian</a:t>
            </a:r>
          </a:p>
          <a:p>
            <a:pPr lvl="1"/>
            <a:r>
              <a:rPr lang="en-GB" altLang="en-US" sz="3600" b="1" dirty="0">
                <a:solidFill>
                  <a:schemeClr val="accent6"/>
                </a:solidFill>
              </a:rPr>
              <a:t>To enable you to live the life which </a:t>
            </a:r>
            <a:r>
              <a:rPr lang="en-GB" altLang="en-US" dirty="0"/>
              <a:t>would</a:t>
            </a:r>
            <a:r>
              <a:rPr lang="en-GB" altLang="en-US" sz="3600" b="1" dirty="0">
                <a:solidFill>
                  <a:schemeClr val="accent6"/>
                </a:solidFill>
              </a:rPr>
              <a:t> make Christ proud</a:t>
            </a:r>
          </a:p>
          <a:p>
            <a:pPr lvl="1"/>
            <a:r>
              <a:rPr lang="en-GB" altLang="en-US" sz="3600" b="1" dirty="0">
                <a:solidFill>
                  <a:schemeClr val="accent6"/>
                </a:solidFill>
              </a:rPr>
              <a:t>To make you whole, no matter what you’ve been through</a:t>
            </a:r>
          </a:p>
          <a:p>
            <a:pPr lvl="1"/>
            <a:r>
              <a:rPr lang="en-GB" altLang="en-US" sz="3600" b="1" dirty="0">
                <a:solidFill>
                  <a:schemeClr val="accent6"/>
                </a:solidFill>
              </a:rPr>
              <a:t>To enable others to become wholesome through you</a:t>
            </a:r>
          </a:p>
          <a:p>
            <a:r>
              <a:rPr lang="en-GB" altLang="en-US" dirty="0"/>
              <a:t>Your stories are unique to you</a:t>
            </a:r>
            <a:endParaRPr lang="en-GB" alt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13AC5-1279-4A25-A4D8-99CB85366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-20965"/>
            <a:ext cx="285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25FE210-2EBD-44E8-A50C-9EFAD3984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listen to the Spirit?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940E596-070C-480A-A5F6-F72D81984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4000" b="1" dirty="0">
                <a:solidFill>
                  <a:schemeClr val="accent1"/>
                </a:solidFill>
              </a:rPr>
              <a:t>It’s not easy…</a:t>
            </a:r>
          </a:p>
          <a:p>
            <a:pPr lvl="1"/>
            <a:r>
              <a:rPr lang="en-GB" altLang="en-US" sz="3600" b="1" dirty="0">
                <a:solidFill>
                  <a:schemeClr val="accent6"/>
                </a:solidFill>
              </a:rPr>
              <a:t>He speaks about growing the Kingdom in you and in others</a:t>
            </a:r>
          </a:p>
          <a:p>
            <a:r>
              <a:rPr lang="en-GB" altLang="en-US" sz="4000" b="1" dirty="0">
                <a:solidFill>
                  <a:schemeClr val="accent1"/>
                </a:solidFill>
              </a:rPr>
              <a:t>… But it is worth pursuing</a:t>
            </a:r>
          </a:p>
        </p:txBody>
      </p:sp>
      <p:pic>
        <p:nvPicPr>
          <p:cNvPr id="86020" name="Picture 4" descr="j0078624">
            <a:extLst>
              <a:ext uri="{FF2B5EF4-FFF2-40B4-BE49-F238E27FC236}">
                <a16:creationId xmlns:a16="http://schemas.microsoft.com/office/drawing/2014/main" id="{80434085-CBA6-46DA-9BF1-F519823B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4400551"/>
            <a:ext cx="18002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3DAA0-ABBF-45C8-9A22-4B2C3B96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6" r="1" b="1"/>
          <a:stretch/>
        </p:blipFill>
        <p:spPr>
          <a:xfrm>
            <a:off x="-78808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820B0C-8211-48FA-90A9-8BBB938B6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725277"/>
            <a:ext cx="3852041" cy="2133590"/>
          </a:xfrm>
        </p:spPr>
        <p:txBody>
          <a:bodyPr>
            <a:normAutofit/>
          </a:bodyPr>
          <a:lstStyle/>
          <a:p>
            <a:r>
              <a:rPr lang="en-GB" sz="4000" b="1" dirty="0"/>
              <a:t>Everyone has something to offer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3D6E-5CC3-4A16-9C1B-6969960BB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621" y="5242674"/>
            <a:ext cx="4624551" cy="1615313"/>
          </a:xfrm>
        </p:spPr>
        <p:txBody>
          <a:bodyPr>
            <a:normAutofit/>
          </a:bodyPr>
          <a:lstStyle/>
          <a:p>
            <a:r>
              <a:rPr lang="en-GB" sz="3200" dirty="0"/>
              <a:t>Your stories add to the picture of who God is</a:t>
            </a:r>
          </a:p>
        </p:txBody>
      </p:sp>
    </p:spTree>
    <p:extLst>
      <p:ext uri="{BB962C8B-B14F-4D97-AF65-F5344CB8AC3E}">
        <p14:creationId xmlns:p14="http://schemas.microsoft.com/office/powerpoint/2010/main" val="36906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10392</TotalTime>
  <Words>254</Words>
  <Application>Microsoft Office PowerPoint</Application>
  <PresentationFormat>Widescreen</PresentationFormat>
  <Paragraphs>51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Everyone has something to offer</vt:lpstr>
      <vt:lpstr>The Holy Spirit and History</vt:lpstr>
      <vt:lpstr>The Holy Spirit in the Old Testament</vt:lpstr>
      <vt:lpstr>The Holy Spirit and OT History</vt:lpstr>
      <vt:lpstr>The Holy Spirit promised to all</vt:lpstr>
      <vt:lpstr>The Holy Spirit and Acts 2</vt:lpstr>
      <vt:lpstr>The Holy Spirit and you</vt:lpstr>
      <vt:lpstr>How do you listen to the Spirit?</vt:lpstr>
      <vt:lpstr>Everyone has something to offer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70</cp:revision>
  <dcterms:created xsi:type="dcterms:W3CDTF">2018-04-10T08:28:43Z</dcterms:created>
  <dcterms:modified xsi:type="dcterms:W3CDTF">2018-05-20T08:04:48Z</dcterms:modified>
</cp:coreProperties>
</file>