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61" r:id="rId2"/>
    <p:sldId id="298" r:id="rId3"/>
    <p:sldId id="293" r:id="rId4"/>
    <p:sldId id="294" r:id="rId5"/>
    <p:sldId id="296" r:id="rId6"/>
    <p:sldId id="29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 varScale="1">
        <p:scale>
          <a:sx n="51" d="100"/>
          <a:sy n="51" d="100"/>
        </p:scale>
        <p:origin x="102" y="1050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6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1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97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34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938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043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46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2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229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AD02-8BAE-4189-A104-9A978378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7" y="753228"/>
            <a:ext cx="9737124" cy="108093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55D84-726A-4C60-9110-D66E6302D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347" y="2336872"/>
            <a:ext cx="11557428" cy="425442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rgbClr val="FFFF00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D36FB-2893-4988-B711-46EC05211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4" b="93351" l="10000" r="90000">
                        <a14:foregroundMark x1="26328" y1="46936" x2="25078" y2="50587"/>
                        <a14:foregroundMark x1="70547" y1="25293" x2="70000" y2="30248"/>
                        <a14:foregroundMark x1="35859" y1="7432" x2="45625" y2="21252"/>
                        <a14:foregroundMark x1="45625" y1="21252" x2="46094" y2="23338"/>
                        <a14:foregroundMark x1="42656" y1="1695" x2="40234" y2="1695"/>
                        <a14:foregroundMark x1="38047" y1="2477" x2="34844" y2="4563"/>
                        <a14:foregroundMark x1="32188" y1="1304" x2="32422" y2="1304"/>
                        <a14:foregroundMark x1="29766" y1="7432" x2="29531" y2="8605"/>
                        <a14:foregroundMark x1="31953" y1="2086" x2="32656" y2="2086"/>
                        <a14:foregroundMark x1="81719" y1="92177" x2="24844" y2="93351"/>
                        <a14:backgroundMark x1="69063" y1="33898" x2="69063" y2="3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695" y="193622"/>
            <a:ext cx="2737805" cy="16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10997329" cy="4330627"/>
          </a:xfrm>
        </p:spPr>
        <p:txBody>
          <a:bodyPr>
            <a:normAutofit/>
          </a:bodyPr>
          <a:lstStyle>
            <a:lvl1pPr>
              <a:defRPr sz="3600" b="1"/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rgbClr val="FFFF00"/>
                </a:solidFill>
              </a:defRPr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0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21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5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99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3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44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66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55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216F9-8017-48CB-AC2B-865E2AFA0A9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31E2-D18F-4F34-A112-AA72D0FE1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123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hyperlink" Target="http://commons.wikimedia.org/wiki/File:Flag_of_Egypt_(variant).png" TargetMode="External"/><Relationship Id="rId18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hyperlink" Target="https://www.lds.org/manual/old-testament-stories/chapter-30-king-solomon?lang=eng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yeshua.wordpress.com/2014/03/07/jacob-steals-esaus-blessing-genesis-27/" TargetMode="External"/><Relationship Id="rId11" Type="http://schemas.openxmlformats.org/officeDocument/2006/relationships/hyperlink" Target="http://www.all-flags-world.com/country-flag/Israel/national-israeli-flag.php" TargetMode="External"/><Relationship Id="rId5" Type="http://schemas.microsoft.com/office/2007/relationships/hdphoto" Target="../media/hdphoto3.wdp"/><Relationship Id="rId15" Type="http://schemas.microsoft.com/office/2007/relationships/hdphoto" Target="../media/hdphoto5.wdp"/><Relationship Id="rId10" Type="http://schemas.openxmlformats.org/officeDocument/2006/relationships/image" Target="../media/image10.jpg"/><Relationship Id="rId19" Type="http://schemas.openxmlformats.org/officeDocument/2006/relationships/hyperlink" Target="https://www.dreamstime.com/stock-photo-old-picture-jesus-christ-anonymous-author-image29821250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://us-en.superbook.cbn.com/episode/jacob-and-esau" TargetMode="Externa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freestockphotos.biz/stockphoto/16818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hyperlink" Target="http://www.wikihow.com/Comfort-Someone-Who-Lost-a-Loved-On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hyperlink" Target="http://www.sachinmittal.com/blog/sensitivity-and-courage-complement-each-other-sachin-mitt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2AEAF3C-0CED-4482-86B9-3C180EDC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52F10-AC6E-48A3-9266-7B21C0308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3" b="94394" l="10000" r="90000">
                        <a14:foregroundMark x1="22734" y1="92308" x2="43750" y2="96871"/>
                        <a14:foregroundMark x1="43750" y1="96871" x2="73359" y2="92568"/>
                        <a14:foregroundMark x1="73359" y1="92568" x2="83281" y2="94654"/>
                        <a14:foregroundMark x1="35625" y1="5346" x2="42656" y2="13429"/>
                        <a14:foregroundMark x1="42656" y1="13429" x2="44375" y2="19948"/>
                        <a14:foregroundMark x1="42734" y1="1043" x2="40859" y2="1043"/>
                        <a14:foregroundMark x1="35625" y1="3259" x2="35391" y2="4172"/>
                        <a14:foregroundMark x1="29531" y1="7823" x2="29531" y2="7823"/>
                        <a14:foregroundMark x1="31016" y1="7301" x2="29844" y2="7823"/>
                        <a14:foregroundMark x1="32734" y1="1956" x2="31563" y2="2216"/>
                        <a14:foregroundMark x1="29141" y1="8083" x2="29141" y2="8735"/>
                        <a14:foregroundMark x1="49766" y1="14081" x2="49766" y2="17080"/>
                        <a14:backgroundMark x1="68750" y1="33507" x2="69063" y2="33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15" y="1041018"/>
            <a:ext cx="5634765" cy="338085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5020BDF5-9C02-46E6-A235-B50ED2AF1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C6647-BDFC-4C81-8787-32333F6CD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158" y="4499572"/>
            <a:ext cx="9619488" cy="955245"/>
          </a:xfrm>
        </p:spPr>
        <p:txBody>
          <a:bodyPr>
            <a:normAutofit/>
          </a:bodyPr>
          <a:lstStyle/>
          <a:p>
            <a:r>
              <a:rPr lang="en-GB" dirty="0"/>
              <a:t>Walking through treacle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BF2A4-9A5E-4233-892A-7F4BF4542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984" y="5410221"/>
            <a:ext cx="9622662" cy="513103"/>
          </a:xfrm>
        </p:spPr>
        <p:txBody>
          <a:bodyPr anchor="ctr">
            <a:normAutofit/>
          </a:bodyPr>
          <a:lstStyle/>
          <a:p>
            <a:pPr marR="0" lvl="0" rtl="0"/>
            <a:r>
              <a:rPr lang="en-GB" dirty="0"/>
              <a:t>9. Appeal to higher things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9197D8-E05A-4B70-8742-A3FE216E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61444F-3323-47B2-B7CA-87E67EE6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100E83-CB52-4190-BE11-7D3AE1AE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AEC7B-4338-4CB8-A9A9-1268B8C6DA39}"/>
              </a:ext>
            </a:extLst>
          </p:cNvPr>
          <p:cNvSpPr txBox="1"/>
          <p:nvPr/>
        </p:nvSpPr>
        <p:spPr>
          <a:xfrm>
            <a:off x="8047398" y="6158039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Corinthians 6:11-7:16</a:t>
            </a:r>
          </a:p>
        </p:txBody>
      </p:sp>
      <p:pic>
        <p:nvPicPr>
          <p:cNvPr id="19" name="Picture 18" descr="A cow standing on top of a dirt road&#10;&#10;Description automatically generated">
            <a:extLst>
              <a:ext uri="{FF2B5EF4-FFF2-40B4-BE49-F238E27FC236}">
                <a16:creationId xmlns:a16="http://schemas.microsoft.com/office/drawing/2014/main" id="{B5C9D2A5-FE7F-41C1-B630-AADF653CD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9" y="201112"/>
            <a:ext cx="5860473" cy="40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B6FF-6CED-49BB-944C-73504D05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69" y="176246"/>
            <a:ext cx="9737124" cy="1080938"/>
          </a:xfrm>
        </p:spPr>
        <p:txBody>
          <a:bodyPr/>
          <a:lstStyle/>
          <a:p>
            <a:r>
              <a:rPr lang="en-GB" dirty="0"/>
              <a:t>The yoke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A0270-AD02-48DC-9D78-0821B314C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03" y="1274023"/>
            <a:ext cx="11557428" cy="5316605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sz="3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picture of the yoke is a way into the </a:t>
            </a:r>
            <a:br>
              <a:rPr lang="en-GB" sz="3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3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mystery of life and God and our calling</a:t>
            </a:r>
            <a:endParaRPr lang="en-GB" sz="3600" dirty="0">
              <a:effectLst/>
            </a:endParaRPr>
          </a:p>
          <a:p>
            <a:pPr lvl="1" rtl="0" eaLnBrk="1" latinLnBrk="0" hangingPunct="1"/>
            <a:r>
              <a:rPr lang="en-GB" sz="3200" b="1" kern="1200" dirty="0">
                <a:solidFill>
                  <a:schemeClr val="bg1"/>
                </a:solidFill>
                <a:effectLst/>
              </a:rPr>
              <a:t>Genesis 27:40</a:t>
            </a:r>
            <a:endParaRPr lang="en-GB" dirty="0">
              <a:solidFill>
                <a:schemeClr val="bg1"/>
              </a:solidFill>
              <a:effectLst/>
            </a:endParaRPr>
          </a:p>
          <a:p>
            <a:pPr lvl="2" rtl="0" eaLnBrk="1" latinLnBrk="0" hangingPunct="1"/>
            <a:r>
              <a:rPr lang="en-GB" sz="2800" b="1" kern="1200" dirty="0">
                <a:solidFill>
                  <a:srgbClr val="FFFF00"/>
                </a:solidFill>
                <a:effectLst/>
              </a:rPr>
              <a:t>The yoke keeps you in service or bondage to another person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lvl="1" rtl="0" eaLnBrk="1" latinLnBrk="0" hangingPunct="1"/>
            <a:r>
              <a:rPr lang="en-GB" sz="3200" b="1" kern="1200" dirty="0">
                <a:solidFill>
                  <a:schemeClr val="bg1"/>
                </a:solidFill>
                <a:effectLst/>
              </a:rPr>
              <a:t>Leviticus 26:13</a:t>
            </a:r>
            <a:endParaRPr lang="en-GB" dirty="0">
              <a:solidFill>
                <a:schemeClr val="bg1"/>
              </a:solidFill>
              <a:effectLst/>
            </a:endParaRPr>
          </a:p>
          <a:p>
            <a:pPr lvl="2" rtl="0" eaLnBrk="1" latinLnBrk="0" hangingPunct="1"/>
            <a:r>
              <a:rPr lang="en-GB" sz="2800" b="1" kern="1200" dirty="0">
                <a:solidFill>
                  <a:srgbClr val="FFFF00"/>
                </a:solidFill>
                <a:effectLst/>
              </a:rPr>
              <a:t>God removed the yoke of slavery to give them His own yoke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lvl="1" rtl="0" eaLnBrk="1" latinLnBrk="0" hangingPunct="1"/>
            <a:r>
              <a:rPr lang="en-GB" sz="3200" b="1" kern="1200" dirty="0">
                <a:solidFill>
                  <a:schemeClr val="bg1"/>
                </a:solidFill>
                <a:effectLst/>
              </a:rPr>
              <a:t>1 Kings 12:4</a:t>
            </a:r>
            <a:endParaRPr lang="en-GB" dirty="0">
              <a:solidFill>
                <a:schemeClr val="bg1"/>
              </a:solidFill>
              <a:effectLst/>
            </a:endParaRPr>
          </a:p>
          <a:p>
            <a:pPr lvl="2" rtl="0" eaLnBrk="1" latinLnBrk="0" hangingPunct="1"/>
            <a:r>
              <a:rPr lang="en-GB" sz="2800" b="1" kern="1200" dirty="0">
                <a:solidFill>
                  <a:srgbClr val="FFFF00"/>
                </a:solidFill>
                <a:effectLst/>
              </a:rPr>
              <a:t>The yoke of a leader/king can be </a:t>
            </a:r>
            <a:br>
              <a:rPr lang="en-GB" sz="2800" b="1" kern="1200" dirty="0">
                <a:solidFill>
                  <a:srgbClr val="FFFF00"/>
                </a:solidFill>
                <a:effectLst/>
              </a:rPr>
            </a:br>
            <a:r>
              <a:rPr lang="en-GB" sz="2800" b="1" kern="1200" dirty="0">
                <a:solidFill>
                  <a:srgbClr val="FFFF00"/>
                </a:solidFill>
                <a:effectLst/>
              </a:rPr>
              <a:t>heavy or light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lvl="1" rtl="0" eaLnBrk="1" latinLnBrk="0" hangingPunct="1"/>
            <a:r>
              <a:rPr lang="en-GB" sz="3200" b="1" kern="1200" dirty="0">
                <a:solidFill>
                  <a:schemeClr val="bg1"/>
                </a:solidFill>
                <a:effectLst/>
              </a:rPr>
              <a:t>Mt 11:28-30</a:t>
            </a:r>
            <a:endParaRPr lang="en-GB" dirty="0">
              <a:solidFill>
                <a:schemeClr val="bg1"/>
              </a:solidFill>
              <a:effectLst/>
            </a:endParaRPr>
          </a:p>
          <a:p>
            <a:pPr lvl="2" rtl="0" eaLnBrk="1" latinLnBrk="0" hangingPunct="1"/>
            <a:r>
              <a:rPr lang="en-GB" sz="2800" b="1" kern="1200" dirty="0">
                <a:solidFill>
                  <a:srgbClr val="FFFF00"/>
                </a:solidFill>
                <a:effectLst/>
              </a:rPr>
              <a:t>Jesus offers us a ‘comfortable’ yoke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93FA4-2DDA-4E2F-919F-C486C63F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5779" l="3125" r="96719">
                        <a14:foregroundMark x1="3281" y1="20455" x2="18906" y2="12338"/>
                        <a14:foregroundMark x1="18906" y1="12338" x2="29531" y2="14286"/>
                        <a14:foregroundMark x1="13438" y1="88961" x2="16563" y2="95455"/>
                        <a14:foregroundMark x1="66406" y1="12987" x2="86406" y2="7792"/>
                        <a14:foregroundMark x1="86406" y1="7792" x2="94063" y2="14935"/>
                        <a14:foregroundMark x1="94063" y1="14935" x2="96719" y2="20455"/>
                        <a14:foregroundMark x1="50000" y1="6494" x2="49531" y2="11688"/>
                        <a14:foregroundMark x1="17031" y1="6494" x2="23906" y2="7792"/>
                        <a14:foregroundMark x1="81250" y1="95779" x2="84219" y2="95130"/>
                        <a14:backgroundMark x1="17969" y1="19481" x2="20938" y2="19156"/>
                        <a14:backgroundMark x1="13281" y1="23052" x2="14531" y2="23052"/>
                        <a14:backgroundMark x1="8750" y1="28896" x2="8594" y2="30844"/>
                        <a14:backgroundMark x1="76719" y1="17532" x2="84844" y2="19805"/>
                        <a14:backgroundMark x1="84844" y1="19805" x2="84844" y2="20130"/>
                        <a14:backgroundMark x1="79375" y1="17208" x2="86875" y2="20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684" y="4522968"/>
            <a:ext cx="4409393" cy="2122020"/>
          </a:xfrm>
          <a:prstGeom prst="rect">
            <a:avLst/>
          </a:prstGeom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7B8D555B-7161-49CA-9346-D716357C0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8222" l="3667" r="95167">
                        <a14:foregroundMark x1="5500" y1="61556" x2="13333" y2="77556"/>
                        <a14:foregroundMark x1="13333" y1="77556" x2="17667" y2="84000"/>
                        <a14:foregroundMark x1="17667" y1="84000" x2="20500" y2="92667"/>
                        <a14:foregroundMark x1="20500" y1="92667" x2="28167" y2="93333"/>
                        <a14:foregroundMark x1="28167" y1="93333" x2="36000" y2="73778"/>
                        <a14:foregroundMark x1="36000" y1="73778" x2="48500" y2="66000"/>
                        <a14:foregroundMark x1="48500" y1="66000" x2="51667" y2="74222"/>
                        <a14:foregroundMark x1="51667" y1="74222" x2="52167" y2="82444"/>
                        <a14:foregroundMark x1="52167" y1="82444" x2="61000" y2="87778"/>
                        <a14:foregroundMark x1="61000" y1="87778" x2="68833" y2="85778"/>
                        <a14:foregroundMark x1="68833" y1="85778" x2="77333" y2="70222"/>
                        <a14:foregroundMark x1="77333" y1="70222" x2="83500" y2="71556"/>
                        <a14:foregroundMark x1="83500" y1="71556" x2="83167" y2="80667"/>
                        <a14:foregroundMark x1="83167" y1="80667" x2="89000" y2="90000"/>
                        <a14:foregroundMark x1="89000" y1="90000" x2="95167" y2="94667"/>
                        <a14:foregroundMark x1="95167" y1="94667" x2="95167" y2="94667"/>
                        <a14:foregroundMark x1="40833" y1="12889" x2="46667" y2="6222"/>
                        <a14:foregroundMark x1="46667" y1="6222" x2="55667" y2="7556"/>
                        <a14:foregroundMark x1="4000" y1="51778" x2="5833" y2="66667"/>
                        <a14:foregroundMark x1="8833" y1="51778" x2="8000" y2="60222"/>
                        <a14:foregroundMark x1="4167" y1="46222" x2="3833" y2="50889"/>
                        <a14:foregroundMark x1="32833" y1="91111" x2="27167" y2="96444"/>
                        <a14:foregroundMark x1="27167" y1="96444" x2="21000" y2="98222"/>
                        <a14:foregroundMark x1="21000" y1="98222" x2="16167" y2="96444"/>
                        <a14:foregroundMark x1="8667" y1="49333" x2="8333" y2="53333"/>
                        <a14:foregroundMark x1="79167" y1="33556" x2="77333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92380" y="4684120"/>
            <a:ext cx="2399620" cy="1799715"/>
          </a:xfrm>
          <a:prstGeom prst="rect">
            <a:avLst/>
          </a:prstGeom>
        </p:spPr>
      </p:pic>
      <p:pic>
        <p:nvPicPr>
          <p:cNvPr id="6" name="Picture 5" descr="A person wearing a costume&#10;&#10;Description automatically generated">
            <a:extLst>
              <a:ext uri="{FF2B5EF4-FFF2-40B4-BE49-F238E27FC236}">
                <a16:creationId xmlns:a16="http://schemas.microsoft.com/office/drawing/2014/main" id="{085AE166-04A3-4C2C-A4CE-D83C86CD0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10000" r="95813">
                        <a14:foregroundMark x1="45500" y1="84083" x2="64000" y2="90083"/>
                        <a14:foregroundMark x1="64000" y1="90083" x2="72188" y2="89250"/>
                        <a14:foregroundMark x1="72188" y1="89250" x2="87625" y2="72667"/>
                        <a14:foregroundMark x1="87625" y1="72667" x2="95813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05718" y="4311126"/>
            <a:ext cx="3088004" cy="2316003"/>
          </a:xfrm>
          <a:prstGeom prst="rect">
            <a:avLst/>
          </a:prstGeom>
        </p:spPr>
      </p:pic>
      <p:pic>
        <p:nvPicPr>
          <p:cNvPr id="7" name="Picture 6" descr="A close up of a blue wall&#10;&#10;Description automatically generated">
            <a:extLst>
              <a:ext uri="{FF2B5EF4-FFF2-40B4-BE49-F238E27FC236}">
                <a16:creationId xmlns:a16="http://schemas.microsoft.com/office/drawing/2014/main" id="{5A673BF4-1C54-42C6-A8DA-985E9D450F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066572" y="5051526"/>
            <a:ext cx="1904842" cy="1385455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5EBF99E8-1DB1-457D-BBC8-BB9E9048CC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H="1" flipV="1">
            <a:off x="7465934" y="5098379"/>
            <a:ext cx="2228983" cy="1485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D52280-C516-4DD7-BEEE-61C5EB6672E1}"/>
              </a:ext>
            </a:extLst>
          </p:cNvPr>
          <p:cNvSpPr/>
          <p:nvPr/>
        </p:nvSpPr>
        <p:spPr>
          <a:xfrm>
            <a:off x="7271011" y="4922257"/>
            <a:ext cx="2399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God</a:t>
            </a:r>
          </a:p>
        </p:txBody>
      </p:sp>
      <p:pic>
        <p:nvPicPr>
          <p:cNvPr id="10" name="Picture 9" descr="A person wearing a hat&#10;&#10;Description automatically generated">
            <a:extLst>
              <a:ext uri="{FF2B5EF4-FFF2-40B4-BE49-F238E27FC236}">
                <a16:creationId xmlns:a16="http://schemas.microsoft.com/office/drawing/2014/main" id="{82655DE8-0155-40E3-BDC8-EDBF852920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463" b="98259" l="6304" r="90000">
                        <a14:foregroundMark x1="13043" y1="78109" x2="35870" y2="90796"/>
                        <a14:foregroundMark x1="35870" y1="90796" x2="60435" y2="95522"/>
                        <a14:foregroundMark x1="39348" y1="78109" x2="40870" y2="80597"/>
                        <a14:foregroundMark x1="32391" y1="9453" x2="44783" y2="7463"/>
                        <a14:foregroundMark x1="6304" y1="81343" x2="33261" y2="98259"/>
                        <a14:foregroundMark x1="48261" y1="29602" x2="53261" y2="29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439731" y="4522968"/>
            <a:ext cx="2428183" cy="2122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6B59C-6AB0-43D8-953A-7B445367671F}"/>
              </a:ext>
            </a:extLst>
          </p:cNvPr>
          <p:cNvSpPr txBox="1"/>
          <p:nvPr/>
        </p:nvSpPr>
        <p:spPr>
          <a:xfrm>
            <a:off x="8049720" y="751650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2D93CF-7257-46DA-B262-1D66C233BEE1}"/>
              </a:ext>
            </a:extLst>
          </p:cNvPr>
          <p:cNvSpPr/>
          <p:nvPr/>
        </p:nvSpPr>
        <p:spPr>
          <a:xfrm>
            <a:off x="10189310" y="5132563"/>
            <a:ext cx="16057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</a:t>
            </a:r>
          </a:p>
        </p:txBody>
      </p:sp>
      <p:pic>
        <p:nvPicPr>
          <p:cNvPr id="13" name="Picture 12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F75877B-A56D-4386-B148-31186CF923B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154" l="6513" r="86450">
                        <a14:foregroundMark x1="14706" y1="52231" x2="9139" y2="78923"/>
                        <a14:foregroundMark x1="9139" y1="78923" x2="14076" y2="83385"/>
                        <a14:foregroundMark x1="14076" y1="83385" x2="21324" y2="81308"/>
                        <a14:foregroundMark x1="21324" y1="81308" x2="21744" y2="77000"/>
                        <a14:foregroundMark x1="26681" y1="81154" x2="23424" y2="86923"/>
                        <a14:foregroundMark x1="23424" y1="86923" x2="17752" y2="91077"/>
                        <a14:foregroundMark x1="17752" y1="91077" x2="10714" y2="90154"/>
                        <a14:foregroundMark x1="10714" y1="90154" x2="9559" y2="86385"/>
                        <a14:foregroundMark x1="24790" y1="92923" x2="16702" y2="93154"/>
                        <a14:foregroundMark x1="16702" y1="93154" x2="17437" y2="92385"/>
                        <a14:foregroundMark x1="39811" y1="78000" x2="44328" y2="96000"/>
                        <a14:foregroundMark x1="44328" y1="96000" x2="44958" y2="96154"/>
                        <a14:foregroundMark x1="55567" y1="80000" x2="59139" y2="99154"/>
                        <a14:foregroundMark x1="79832" y1="58385" x2="83508" y2="63615"/>
                        <a14:foregroundMark x1="83508" y1="63615" x2="84454" y2="85462"/>
                        <a14:foregroundMark x1="84454" y1="85462" x2="77521" y2="87538"/>
                        <a14:foregroundMark x1="77521" y1="87538" x2="72164" y2="82231"/>
                        <a14:foregroundMark x1="72164" y1="82231" x2="73845" y2="68000"/>
                        <a14:foregroundMark x1="6513" y1="58615" x2="6828" y2="69385"/>
                        <a14:foregroundMark x1="86134" y1="75385" x2="86450" y2="84154"/>
                        <a14:foregroundMark x1="12500" y1="46615" x2="10084" y2="51615"/>
                        <a14:foregroundMark x1="38971" y1="10769" x2="44538" y2="10769"/>
                        <a14:backgroundMark x1="88025" y1="93385" x2="79832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r="11398" b="29498"/>
          <a:stretch/>
        </p:blipFill>
        <p:spPr>
          <a:xfrm>
            <a:off x="7301875" y="4293616"/>
            <a:ext cx="2164005" cy="23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5EB5-AD41-4C39-AE65-B82A04B1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7" y="215346"/>
            <a:ext cx="9204753" cy="1080938"/>
          </a:xfrm>
          <a:noFill/>
        </p:spPr>
        <p:txBody>
          <a:bodyPr/>
          <a:lstStyle/>
          <a:p>
            <a:pPr marR="0" rtl="0"/>
            <a:r>
              <a:rPr lang="en-GB" b="1" dirty="0"/>
              <a:t>God has a plan for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9FE99-C98D-44ED-AAE2-6B74E3842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347" y="1506071"/>
            <a:ext cx="11557428" cy="5486400"/>
          </a:xfrm>
        </p:spPr>
        <p:txBody>
          <a:bodyPr>
            <a:normAutofit fontScale="77500" lnSpcReduction="20000"/>
          </a:bodyPr>
          <a:lstStyle/>
          <a:p>
            <a:pPr marR="0" lvl="0" rtl="0"/>
            <a:r>
              <a:rPr lang="en-GB" dirty="0"/>
              <a:t>Do life in community with Him in Christ</a:t>
            </a:r>
          </a:p>
          <a:p>
            <a:pPr marR="0" lvl="1" rtl="0"/>
            <a:r>
              <a:rPr lang="en-GB" dirty="0"/>
              <a:t>There was the promise in Leviticus (26:12)</a:t>
            </a:r>
          </a:p>
          <a:p>
            <a:pPr marR="0" lvl="2" rtl="0"/>
            <a:r>
              <a:rPr lang="en-GB" dirty="0"/>
              <a:t>“I will live with them and walk among them</a:t>
            </a:r>
          </a:p>
          <a:p>
            <a:pPr marR="0" lvl="2" rtl="0"/>
            <a:r>
              <a:rPr lang="en-GB" dirty="0"/>
              <a:t>I will be their God and they will be my people”</a:t>
            </a:r>
          </a:p>
          <a:p>
            <a:pPr marR="0" lvl="1" rtl="0"/>
            <a:r>
              <a:rPr lang="en-GB" dirty="0"/>
              <a:t>There was the call to holiness (Isa 52:11 &amp; </a:t>
            </a:r>
            <a:r>
              <a:rPr lang="en-GB" dirty="0" err="1"/>
              <a:t>Ezek</a:t>
            </a:r>
            <a:r>
              <a:rPr lang="en-GB" dirty="0"/>
              <a:t> 20:34,41)</a:t>
            </a:r>
          </a:p>
          <a:p>
            <a:pPr marR="0" lvl="2" rtl="0"/>
            <a:r>
              <a:rPr lang="en-GB" dirty="0"/>
              <a:t>Come out from them and be separate</a:t>
            </a:r>
          </a:p>
          <a:p>
            <a:pPr marR="0" lvl="2" rtl="0"/>
            <a:r>
              <a:rPr lang="en-GB" dirty="0"/>
              <a:t>Touch no unclean thing and I will receive you</a:t>
            </a:r>
          </a:p>
          <a:p>
            <a:pPr marR="0" lvl="1" rtl="0"/>
            <a:r>
              <a:rPr lang="en-GB" dirty="0"/>
              <a:t>There was the invitation to belong to God’s family with Him as Father</a:t>
            </a:r>
          </a:p>
          <a:p>
            <a:pPr marR="0" lvl="2" rtl="0"/>
            <a:r>
              <a:rPr lang="en-GB" dirty="0"/>
              <a:t>I will be a father to you and you will be my sons and daughters (2 Sam 7:14; 7:8)</a:t>
            </a:r>
          </a:p>
          <a:p>
            <a:pPr marR="0" lvl="0" rtl="0"/>
            <a:r>
              <a:rPr lang="en-GB" dirty="0"/>
              <a:t>Do life in community with others who are in Christ</a:t>
            </a:r>
          </a:p>
          <a:p>
            <a:pPr marR="0" lvl="1" rtl="0"/>
            <a:r>
              <a:rPr lang="en-GB" dirty="0"/>
              <a:t>A call based on the promises of God</a:t>
            </a:r>
          </a:p>
          <a:p>
            <a:pPr marR="0" lvl="2" rtl="0"/>
            <a:r>
              <a:rPr lang="en-GB" dirty="0"/>
              <a:t>Separate yourself and find yourself in community</a:t>
            </a:r>
          </a:p>
          <a:p>
            <a:pPr marR="0" lvl="0" rtl="0"/>
            <a:r>
              <a:rPr lang="en-GB" dirty="0"/>
              <a:t>In Corinth this is the call that was issued through Paul when the good news was preached and received</a:t>
            </a:r>
          </a:p>
          <a:p>
            <a:pPr marR="0" lvl="1" rtl="0"/>
            <a:r>
              <a:rPr lang="en-GB" dirty="0"/>
              <a:t>That call was heard but people were taking their time to respond to it</a:t>
            </a:r>
          </a:p>
        </p:txBody>
      </p:sp>
    </p:spTree>
    <p:extLst>
      <p:ext uri="{BB962C8B-B14F-4D97-AF65-F5344CB8AC3E}">
        <p14:creationId xmlns:p14="http://schemas.microsoft.com/office/powerpoint/2010/main" val="320673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C621-2103-44BD-9F06-9671FC83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Help for your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DA434-17A1-4513-9ED4-43191FF6E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347" y="2336872"/>
            <a:ext cx="6150687" cy="4254427"/>
          </a:xfrm>
        </p:spPr>
        <p:txBody>
          <a:bodyPr>
            <a:normAutofit/>
          </a:bodyPr>
          <a:lstStyle/>
          <a:p>
            <a:pPr marR="0" lvl="0" rtl="0"/>
            <a:r>
              <a:rPr lang="en-GB" dirty="0"/>
              <a:t>Don’t be yoked with unbelievers (6:14)</a:t>
            </a:r>
          </a:p>
          <a:p>
            <a:pPr marR="0" lvl="1" rtl="0"/>
            <a:r>
              <a:rPr lang="en-GB" dirty="0"/>
              <a:t>It’s about who you tie yourself to </a:t>
            </a:r>
            <a:r>
              <a:rPr lang="en-GB" dirty="0" err="1"/>
              <a:t>to</a:t>
            </a:r>
            <a:r>
              <a:rPr lang="en-GB" dirty="0"/>
              <a:t> get to the goals God has for you</a:t>
            </a:r>
          </a:p>
          <a:p>
            <a:pPr marR="0" lvl="0" rtl="0"/>
            <a:r>
              <a:rPr lang="en-GB" dirty="0"/>
              <a:t>Make room for us in your hearts (7:2)</a:t>
            </a:r>
          </a:p>
          <a:p>
            <a:pPr lvl="1"/>
            <a:r>
              <a:rPr lang="en-GB" dirty="0"/>
              <a:t>Don’t be over-cautious!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D8371-6DD4-47D1-81CB-3BC9E1398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93299" l="8173" r="89904">
                        <a14:foregroundMark x1="38942" y1="91237" x2="54327" y2="93299"/>
                        <a14:foregroundMark x1="8173" y1="41753" x2="8654" y2="56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5058" y="4114871"/>
            <a:ext cx="2655140" cy="2476428"/>
          </a:xfrm>
          <a:prstGeom prst="rect">
            <a:avLst/>
          </a:prstGeom>
        </p:spPr>
      </p:pic>
      <p:pic>
        <p:nvPicPr>
          <p:cNvPr id="5" name="Picture 4" descr="A cow standing on top of a dirt road&#10;&#10;Description automatically generated">
            <a:extLst>
              <a:ext uri="{FF2B5EF4-FFF2-40B4-BE49-F238E27FC236}">
                <a16:creationId xmlns:a16="http://schemas.microsoft.com/office/drawing/2014/main" id="{296BDDF7-2316-4EC0-995E-A2E683983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34" y="-17352"/>
            <a:ext cx="5682966" cy="3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1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3349-A72D-4965-A144-395810B9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1C405-62E2-4D87-8089-1E4D4F965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754FE-D427-4541-B379-70CFBEBFD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5779" l="3125" r="96719">
                        <a14:foregroundMark x1="3281" y1="20455" x2="18906" y2="12338"/>
                        <a14:foregroundMark x1="18906" y1="12338" x2="29531" y2="14286"/>
                        <a14:foregroundMark x1="13438" y1="88961" x2="16563" y2="95455"/>
                        <a14:foregroundMark x1="66406" y1="12987" x2="86406" y2="7792"/>
                        <a14:foregroundMark x1="86406" y1="7792" x2="94063" y2="14935"/>
                        <a14:foregroundMark x1="94063" y1="14935" x2="96719" y2="20455"/>
                        <a14:foregroundMark x1="50000" y1="6494" x2="49531" y2="11688"/>
                        <a14:foregroundMark x1="17031" y1="6494" x2="23906" y2="7792"/>
                        <a14:foregroundMark x1="81250" y1="95779" x2="84219" y2="95130"/>
                        <a14:backgroundMark x1="17969" y1="19481" x2="20938" y2="19156"/>
                        <a14:backgroundMark x1="13281" y1="23052" x2="14531" y2="23052"/>
                        <a14:backgroundMark x1="8750" y1="28896" x2="8594" y2="30844"/>
                        <a14:backgroundMark x1="76719" y1="17532" x2="84844" y2="19805"/>
                        <a14:backgroundMark x1="84844" y1="19805" x2="84844" y2="20130"/>
                        <a14:backgroundMark x1="79375" y1="17208" x2="86875" y2="20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050" y="2447126"/>
            <a:ext cx="7524750" cy="38853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BF6A5F-0146-457B-921A-5E5C8983E070}"/>
              </a:ext>
            </a:extLst>
          </p:cNvPr>
          <p:cNvSpPr/>
          <p:nvPr/>
        </p:nvSpPr>
        <p:spPr>
          <a:xfrm>
            <a:off x="10095471" y="1456521"/>
            <a:ext cx="491375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ACDA2-181C-462F-9454-AF84B86A7C75}"/>
              </a:ext>
            </a:extLst>
          </p:cNvPr>
          <p:cNvSpPr/>
          <p:nvPr/>
        </p:nvSpPr>
        <p:spPr>
          <a:xfrm>
            <a:off x="5382953" y="2636487"/>
            <a:ext cx="491375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855C21-ABED-4C4A-B974-2A3A33BB3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5779" l="3125" r="96719">
                        <a14:foregroundMark x1="3281" y1="20455" x2="18906" y2="12338"/>
                        <a14:foregroundMark x1="18906" y1="12338" x2="29531" y2="14286"/>
                        <a14:foregroundMark x1="13438" y1="88961" x2="16563" y2="95455"/>
                        <a14:foregroundMark x1="66406" y1="12987" x2="86406" y2="7792"/>
                        <a14:foregroundMark x1="86406" y1="7792" x2="94063" y2="14935"/>
                        <a14:foregroundMark x1="94063" y1="14935" x2="96719" y2="20455"/>
                        <a14:foregroundMark x1="50000" y1="6494" x2="49531" y2="11688"/>
                        <a14:foregroundMark x1="17031" y1="6494" x2="23906" y2="7792"/>
                        <a14:foregroundMark x1="81250" y1="95779" x2="84219" y2="95130"/>
                        <a14:backgroundMark x1="17969" y1="19481" x2="20938" y2="19156"/>
                        <a14:backgroundMark x1="13281" y1="23052" x2="14531" y2="23052"/>
                        <a14:backgroundMark x1="8750" y1="28896" x2="8594" y2="30844"/>
                        <a14:backgroundMark x1="76719" y1="17532" x2="84844" y2="19805"/>
                        <a14:backgroundMark x1="84844" y1="19805" x2="84844" y2="20130"/>
                        <a14:backgroundMark x1="79375" y1="17208" x2="86875" y2="20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578953"/>
            <a:ext cx="7143981" cy="3885330"/>
          </a:xfrm>
          <a:prstGeom prst="rect">
            <a:avLst/>
          </a:prstGeom>
        </p:spPr>
      </p:pic>
      <p:pic>
        <p:nvPicPr>
          <p:cNvPr id="11" name="Picture 10" descr="A cross on top&#10;&#10;Description automatically generated">
            <a:extLst>
              <a:ext uri="{FF2B5EF4-FFF2-40B4-BE49-F238E27FC236}">
                <a16:creationId xmlns:a16="http://schemas.microsoft.com/office/drawing/2014/main" id="{49D27557-8EE1-4588-B513-781503A9B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536582" y="2312252"/>
            <a:ext cx="3972509" cy="397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5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5D779-5E8B-40B5-8E86-6000778C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God is a comforting God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A894F-3AF2-437E-9CD6-260269F1F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does not condemn decisions in the past 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EC6532-FC26-4D3E-88D4-965CA8FDF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78" b="92222" l="6433" r="89942">
                        <a14:foregroundMark x1="31696" y1="32889" x2="34620" y2="35111"/>
                        <a14:foregroundMark x1="34854" y1="36667" x2="35088" y2="37333"/>
                        <a14:foregroundMark x1="31930" y1="31778" x2="31930" y2="31778"/>
                        <a14:foregroundMark x1="26316" y1="40667" x2="26316" y2="40667"/>
                        <a14:foregroundMark x1="6433" y1="71556" x2="6433" y2="71556"/>
                        <a14:foregroundMark x1="34620" y1="41556" x2="35673" y2="46667"/>
                        <a14:foregroundMark x1="36023" y1="45778" x2="36959" y2="45778"/>
                        <a14:foregroundMark x1="36374" y1="51778" x2="36725" y2="64000"/>
                        <a14:foregroundMark x1="35789" y1="62889" x2="37310" y2="65556"/>
                        <a14:foregroundMark x1="81520" y1="45556" x2="84211" y2="48222"/>
                        <a14:foregroundMark x1="73450" y1="44444" x2="76959" y2="48000"/>
                        <a14:foregroundMark x1="67368" y1="45333" x2="68187" y2="46667"/>
                        <a14:foregroundMark x1="70526" y1="51778" x2="70643" y2="75556"/>
                        <a14:foregroundMark x1="77895" y1="53111" x2="78596" y2="75333"/>
                        <a14:foregroundMark x1="86433" y1="54222" x2="84795" y2="74444"/>
                        <a14:foregroundMark x1="58713" y1="45111" x2="59766" y2="47556"/>
                        <a14:foregroundMark x1="63041" y1="54444" x2="62807" y2="80667"/>
                        <a14:backgroundMark x1="77076" y1="48222" x2="77076" y2="48222"/>
                        <a14:backgroundMark x1="76959" y1="48222" x2="76959" y2="4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4419"/>
          <a:stretch/>
        </p:blipFill>
        <p:spPr>
          <a:xfrm>
            <a:off x="3156155" y="3429000"/>
            <a:ext cx="9564529" cy="405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28353-991B-4E3B-B27F-83555B440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42" b="98750" l="10000" r="90000">
                        <a14:foregroundMark x1="43750" y1="7083" x2="53531" y2="7667"/>
                        <a14:foregroundMark x1="27719" y1="93208" x2="49156" y2="99333"/>
                        <a14:foregroundMark x1="49156" y1="99333" x2="60219" y2="95500"/>
                        <a14:foregroundMark x1="60219" y1="95500" x2="64594" y2="92083"/>
                        <a14:foregroundMark x1="66656" y1="98750" x2="62906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76201" y="3136106"/>
            <a:ext cx="4962525" cy="37218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A06504-EBD7-4D93-823A-E07E9AE48D41}"/>
              </a:ext>
            </a:extLst>
          </p:cNvPr>
          <p:cNvCxnSpPr/>
          <p:nvPr/>
        </p:nvCxnSpPr>
        <p:spPr>
          <a:xfrm>
            <a:off x="4210050" y="3761762"/>
            <a:ext cx="7623603" cy="2639038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C96762-B60E-4715-ABBC-3C471A05A348}"/>
              </a:ext>
            </a:extLst>
          </p:cNvPr>
          <p:cNvCxnSpPr>
            <a:cxnSpLocks/>
          </p:cNvCxnSpPr>
          <p:nvPr/>
        </p:nvCxnSpPr>
        <p:spPr>
          <a:xfrm flipV="1">
            <a:off x="4210050" y="3571263"/>
            <a:ext cx="7623603" cy="2829538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14773</TotalTime>
  <Words>251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Berlin</vt:lpstr>
      <vt:lpstr>Walking through treacle</vt:lpstr>
      <vt:lpstr>The yoke</vt:lpstr>
      <vt:lpstr>God has a plan for you</vt:lpstr>
      <vt:lpstr>Help for your journey</vt:lpstr>
      <vt:lpstr>PowerPoint Presentation</vt:lpstr>
      <vt:lpstr>God is a comforting God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Walking through treacle</dc:title>
  <dc:creator>Ron Day</dc:creator>
  <cp:lastModifiedBy>Ron Day</cp:lastModifiedBy>
  <cp:revision>94</cp:revision>
  <dcterms:created xsi:type="dcterms:W3CDTF">2019-04-26T13:21:44Z</dcterms:created>
  <dcterms:modified xsi:type="dcterms:W3CDTF">2019-07-14T07:46:38Z</dcterms:modified>
</cp:coreProperties>
</file>