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5"/>
  </p:notesMasterIdLst>
  <p:handoutMasterIdLst>
    <p:handoutMasterId r:id="rId16"/>
  </p:handoutMasterIdLst>
  <p:sldIdLst>
    <p:sldId id="321" r:id="rId5"/>
    <p:sldId id="329" r:id="rId6"/>
    <p:sldId id="335" r:id="rId7"/>
    <p:sldId id="330" r:id="rId8"/>
    <p:sldId id="331" r:id="rId9"/>
    <p:sldId id="332" r:id="rId10"/>
    <p:sldId id="333" r:id="rId11"/>
    <p:sldId id="334" r:id="rId12"/>
    <p:sldId id="328" r:id="rId13"/>
    <p:sldId id="327" r:id="rId14"/>
  </p:sldIdLst>
  <p:sldSz cx="12188825" cy="6858000"/>
  <p:notesSz cx="6858000" cy="9144000"/>
  <p:custDataLst>
    <p:tags r:id="rId17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0" autoAdjust="0"/>
    <p:restoredTop sz="94629" autoAdjust="0"/>
  </p:normalViewPr>
  <p:slideViewPr>
    <p:cSldViewPr showGuides="1">
      <p:cViewPr varScale="1">
        <p:scale>
          <a:sx n="75" d="100"/>
          <a:sy n="75" d="100"/>
        </p:scale>
        <p:origin x="96" y="444"/>
      </p:cViewPr>
      <p:guideLst>
        <p:guide pos="3839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1986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088EAF-6ECA-4616-85EF-35AA19C641F3}" type="datetimeFigureOut">
              <a:rPr lang="en-US"/>
              <a:t>9/10/2017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F912AB-2776-42F2-A957-313FC7EFEDB9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320657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BD2D7A-D230-4F91-BD59-0A39C2703BA8}" type="datetimeFigureOut">
              <a:rPr lang="en-US"/>
              <a:t>9/10/2017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199CD-3E1B-4AE6-990F-76F925F5EA9F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76579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6D5BF53-2473-4218-A64E-A2C42E22C45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749396-03E1-4989-8390-D3A960EAEBE5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105474" name="Rectangle 2">
            <a:extLst>
              <a:ext uri="{FF2B5EF4-FFF2-40B4-BE49-F238E27FC236}">
                <a16:creationId xmlns:a16="http://schemas.microsoft.com/office/drawing/2014/main" id="{09B8CAE9-8ED5-4295-80A4-9518A89F506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3">
            <a:extLst>
              <a:ext uri="{FF2B5EF4-FFF2-40B4-BE49-F238E27FC236}">
                <a16:creationId xmlns:a16="http://schemas.microsoft.com/office/drawing/2014/main" id="{FD8F0634-EB10-461E-8923-80022FE1D5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7177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790B662-97D3-419C-8DF2-7D4933A8643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450928-8ACF-4C50-A089-043102FD3859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102402" name="Rectangle 2">
            <a:extLst>
              <a:ext uri="{FF2B5EF4-FFF2-40B4-BE49-F238E27FC236}">
                <a16:creationId xmlns:a16="http://schemas.microsoft.com/office/drawing/2014/main" id="{1669243E-7C59-4013-9760-84C2543848C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3" name="Rectangle 3">
            <a:extLst>
              <a:ext uri="{FF2B5EF4-FFF2-40B4-BE49-F238E27FC236}">
                <a16:creationId xmlns:a16="http://schemas.microsoft.com/office/drawing/2014/main" id="{1634025D-CBE9-4468-9317-6864CF9494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5823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9BBA5618-00C8-4364-AD56-D772E432C7A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DB3A88-D275-46C1-AB97-B70577AE6168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103426" name="Rectangle 2">
            <a:extLst>
              <a:ext uri="{FF2B5EF4-FFF2-40B4-BE49-F238E27FC236}">
                <a16:creationId xmlns:a16="http://schemas.microsoft.com/office/drawing/2014/main" id="{F63C7E30-F491-466A-90DB-A9FDF3099CA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3">
            <a:extLst>
              <a:ext uri="{FF2B5EF4-FFF2-40B4-BE49-F238E27FC236}">
                <a16:creationId xmlns:a16="http://schemas.microsoft.com/office/drawing/2014/main" id="{16F1DB07-CF02-4226-A064-BC8162ADBC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7684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DCB3E736-451B-46A8-A514-727E75E7913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443FB8-DF54-4B0B-9245-44B9CFD3D695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104450" name="Rectangle 2">
            <a:extLst>
              <a:ext uri="{FF2B5EF4-FFF2-40B4-BE49-F238E27FC236}">
                <a16:creationId xmlns:a16="http://schemas.microsoft.com/office/drawing/2014/main" id="{7C607780-D4E3-4329-9B05-CF8F96D4B9A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1" name="Rectangle 3">
            <a:extLst>
              <a:ext uri="{FF2B5EF4-FFF2-40B4-BE49-F238E27FC236}">
                <a16:creationId xmlns:a16="http://schemas.microsoft.com/office/drawing/2014/main" id="{6C9D6541-F29D-4570-A0F0-1931CB5AFD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16829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8413A991-590F-4795-805D-D69BB11F83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2EFDC2-EE51-48F1-B755-EE6B801911A3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106498" name="Rectangle 2">
            <a:extLst>
              <a:ext uri="{FF2B5EF4-FFF2-40B4-BE49-F238E27FC236}">
                <a16:creationId xmlns:a16="http://schemas.microsoft.com/office/drawing/2014/main" id="{E3502C84-595B-4F32-BC10-0D19439DED2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499" name="Rectangle 3">
            <a:extLst>
              <a:ext uri="{FF2B5EF4-FFF2-40B4-BE49-F238E27FC236}">
                <a16:creationId xmlns:a16="http://schemas.microsoft.com/office/drawing/2014/main" id="{E89275F5-1216-4EDB-90B9-01B8711375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01448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65A5E340-FB72-47F5-B26E-63A789218A3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0A2524-3326-4538-B03F-91E64030090D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108546" name="Rectangle 2">
            <a:extLst>
              <a:ext uri="{FF2B5EF4-FFF2-40B4-BE49-F238E27FC236}">
                <a16:creationId xmlns:a16="http://schemas.microsoft.com/office/drawing/2014/main" id="{861175A0-B852-43B4-9BBE-F6C192F5D0C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3">
            <a:extLst>
              <a:ext uri="{FF2B5EF4-FFF2-40B4-BE49-F238E27FC236}">
                <a16:creationId xmlns:a16="http://schemas.microsoft.com/office/drawing/2014/main" id="{E647596B-8689-462F-A9BF-D82985C033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91900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E3E02E97-873E-495D-8073-3D8EF69E4BE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AC4F06-281F-4B8D-9956-5F5E93655858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105474" name="Rectangle 2">
            <a:extLst>
              <a:ext uri="{FF2B5EF4-FFF2-40B4-BE49-F238E27FC236}">
                <a16:creationId xmlns:a16="http://schemas.microsoft.com/office/drawing/2014/main" id="{8ACE6CB7-836A-4A4E-A9BD-930C14E4B38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3">
            <a:extLst>
              <a:ext uri="{FF2B5EF4-FFF2-40B4-BE49-F238E27FC236}">
                <a16:creationId xmlns:a16="http://schemas.microsoft.com/office/drawing/2014/main" id="{F34ADB29-3FC7-4FAD-92B0-C5337E690A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63664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1" y="2059012"/>
            <a:ext cx="12192492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664" y="2166365"/>
            <a:ext cx="11468578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5998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603" y="3996251"/>
            <a:ext cx="9141619" cy="1309255"/>
          </a:xfrm>
        </p:spPr>
        <p:txBody>
          <a:bodyPr>
            <a:normAutofit/>
          </a:bodyPr>
          <a:lstStyle>
            <a:lvl1pPr marL="0" indent="0" algn="ctr">
              <a:buNone/>
              <a:defRPr sz="1999"/>
            </a:lvl1pPr>
            <a:lvl2pPr marL="457063" indent="0" algn="ctr">
              <a:buNone/>
              <a:defRPr sz="1999"/>
            </a:lvl2pPr>
            <a:lvl3pPr marL="914126" indent="0" algn="ctr">
              <a:buNone/>
              <a:defRPr sz="1999"/>
            </a:lvl3pPr>
            <a:lvl4pPr marL="1371189" indent="0" algn="ctr">
              <a:buNone/>
              <a:defRPr sz="1999"/>
            </a:lvl4pPr>
            <a:lvl5pPr marL="1828251" indent="0" algn="ctr">
              <a:buNone/>
              <a:defRPr sz="1999"/>
            </a:lvl5pPr>
            <a:lvl6pPr marL="2285314" indent="0" algn="ctr">
              <a:buNone/>
              <a:defRPr sz="1999"/>
            </a:lvl6pPr>
            <a:lvl7pPr marL="2742377" indent="0" algn="ctr">
              <a:buNone/>
              <a:defRPr sz="1999"/>
            </a:lvl7pPr>
            <a:lvl8pPr marL="3199440" indent="0" algn="ctr">
              <a:buNone/>
              <a:defRPr sz="1999"/>
            </a:lvl8pPr>
            <a:lvl9pPr marL="3656503" indent="0" algn="ctr">
              <a:buNone/>
              <a:defRPr sz="199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167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9/10/2017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8850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6963" y="0"/>
            <a:ext cx="274248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58239" y="274638"/>
            <a:ext cx="2401754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7981" y="274638"/>
            <a:ext cx="7971215" cy="589756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7982" y="6422855"/>
            <a:ext cx="2742482" cy="365125"/>
          </a:xfrm>
        </p:spPr>
        <p:txBody>
          <a:bodyPr/>
          <a:lstStyle/>
          <a:p>
            <a:fld id="{03F41C87-7AD9-4845-A077-840E4A0F3F06}" type="datetimeFigureOut">
              <a:rPr lang="en-US" smtClean="0"/>
              <a:t>9/10/2017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5152" y="6422855"/>
            <a:ext cx="4278555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0946" y="6422855"/>
            <a:ext cx="879530" cy="365125"/>
          </a:xfrm>
        </p:spPr>
        <p:txBody>
          <a:bodyPr/>
          <a:lstStyle/>
          <a:p>
            <a:fld id="{2A013F82-EE5E-44EE-A61D-E31C6657F2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947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749" y="284176"/>
            <a:ext cx="12071076" cy="150876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1764" y="2011680"/>
            <a:ext cx="11665296" cy="4729688"/>
          </a:xfrm>
        </p:spPr>
        <p:txBody>
          <a:bodyPr>
            <a:normAutofit/>
          </a:bodyPr>
          <a:lstStyle>
            <a:lvl1pPr>
              <a:defRPr sz="3600"/>
            </a:lvl1pPr>
            <a:lvl2pPr>
              <a:defRPr sz="3200">
                <a:solidFill>
                  <a:schemeClr val="accent1"/>
                </a:solidFill>
              </a:defRPr>
            </a:lvl2pPr>
            <a:lvl3pPr>
              <a:defRPr sz="2800">
                <a:solidFill>
                  <a:schemeClr val="accent3"/>
                </a:solidFill>
              </a:defRPr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42293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23" presetClass="entr" presetSubtype="16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3" presetClass="entr" presetSubtype="16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3" presetClass="entr" presetSubtype="16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3" presetClass="entr" presetSubtype="16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3" presetClass="entr" presetSubtype="16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1" y="2059012"/>
            <a:ext cx="12192492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2974" y="2208879"/>
            <a:ext cx="10512862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5998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2974" y="4010335"/>
            <a:ext cx="10512862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1999">
                <a:solidFill>
                  <a:schemeClr val="tx2"/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3F41C87-7AD9-4845-A077-840E4A0F3F06}" type="datetimeFigureOut">
              <a:rPr lang="en-US" smtClean="0"/>
              <a:t>9/10/2017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A013F82-EE5E-44EE-A61D-E31C6657F2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15605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030" y="2011680"/>
            <a:ext cx="4753642" cy="4206240"/>
          </a:xfrm>
        </p:spPr>
        <p:txBody>
          <a:bodyPr/>
          <a:lstStyle>
            <a:lvl1pPr>
              <a:defRPr sz="2199"/>
            </a:lvl1pPr>
            <a:lvl2pPr>
              <a:defRPr sz="1999"/>
            </a:lvl2pPr>
            <a:lvl3pPr>
              <a:defRPr sz="1799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28768" y="2011680"/>
            <a:ext cx="4753642" cy="4206240"/>
          </a:xfrm>
        </p:spPr>
        <p:txBody>
          <a:bodyPr/>
          <a:lstStyle>
            <a:lvl1pPr>
              <a:defRPr sz="2199"/>
            </a:lvl1pPr>
            <a:lvl2pPr>
              <a:defRPr sz="1999"/>
            </a:lvl2pPr>
            <a:lvl3pPr>
              <a:defRPr sz="1799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9/10/2017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8843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6694" y="1913470"/>
            <a:ext cx="4753642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099" b="1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6694" y="2656566"/>
            <a:ext cx="4753642" cy="3566160"/>
          </a:xfrm>
        </p:spPr>
        <p:txBody>
          <a:bodyPr/>
          <a:lstStyle>
            <a:lvl1pPr>
              <a:defRPr sz="2199"/>
            </a:lvl1pPr>
            <a:lvl2pPr>
              <a:defRPr sz="1999"/>
            </a:lvl2pPr>
            <a:lvl3pPr>
              <a:defRPr sz="1799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29607" y="1913470"/>
            <a:ext cx="4753642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099" b="1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29607" y="2656564"/>
            <a:ext cx="4753642" cy="3566160"/>
          </a:xfrm>
        </p:spPr>
        <p:txBody>
          <a:bodyPr/>
          <a:lstStyle>
            <a:lvl1pPr>
              <a:defRPr sz="2199"/>
            </a:lvl1pPr>
            <a:lvl2pPr>
              <a:defRPr sz="1999"/>
            </a:lvl2pPr>
            <a:lvl3pPr>
              <a:defRPr sz="1799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9/10/2017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7392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9/10/2017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6045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9/10/2017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0120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6693" y="2120054"/>
            <a:ext cx="6124885" cy="4114800"/>
          </a:xfrm>
        </p:spPr>
        <p:txBody>
          <a:bodyPr/>
          <a:lstStyle>
            <a:lvl1pPr>
              <a:defRPr sz="3199"/>
            </a:lvl1pPr>
            <a:lvl2pPr>
              <a:defRPr sz="2799"/>
            </a:lvl2pPr>
            <a:lvl3pPr>
              <a:defRPr sz="2399"/>
            </a:lvl3pPr>
            <a:lvl4pPr>
              <a:defRPr sz="1999"/>
            </a:lvl4pPr>
            <a:lvl5pPr>
              <a:defRPr sz="1999"/>
            </a:lvl5pPr>
            <a:lvl6pPr>
              <a:defRPr sz="1999"/>
            </a:lvl6pPr>
            <a:lvl7pPr>
              <a:defRPr sz="1999"/>
            </a:lvl7pPr>
            <a:lvl8pPr>
              <a:defRPr sz="1999"/>
            </a:lvl8pPr>
            <a:lvl9pPr>
              <a:defRPr sz="199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6994" y="2147487"/>
            <a:ext cx="3199567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799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9/10/2017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986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79826" y="2211494"/>
            <a:ext cx="6124885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199">
                <a:solidFill>
                  <a:schemeClr val="tx1">
                    <a:lumMod val="50000"/>
                  </a:schemeClr>
                </a:solidFill>
              </a:defRPr>
            </a:lvl1pPr>
            <a:lvl2pPr marL="457063" indent="0">
              <a:buNone/>
              <a:defRPr sz="2799"/>
            </a:lvl2pPr>
            <a:lvl3pPr marL="914126" indent="0">
              <a:buNone/>
              <a:defRPr sz="2399"/>
            </a:lvl3pPr>
            <a:lvl4pPr marL="1371189" indent="0">
              <a:buNone/>
              <a:defRPr sz="1999"/>
            </a:lvl4pPr>
            <a:lvl5pPr marL="1828251" indent="0">
              <a:buNone/>
              <a:defRPr sz="1999"/>
            </a:lvl5pPr>
            <a:lvl6pPr marL="2285314" indent="0">
              <a:buNone/>
              <a:defRPr sz="1999"/>
            </a:lvl6pPr>
            <a:lvl7pPr marL="2742377" indent="0">
              <a:buNone/>
              <a:defRPr sz="1999"/>
            </a:lvl7pPr>
            <a:lvl8pPr marL="3199440" indent="0">
              <a:buNone/>
              <a:defRPr sz="1999"/>
            </a:lvl8pPr>
            <a:lvl9pPr marL="3656503" indent="0">
              <a:buNone/>
              <a:defRPr sz="199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8659" y="2150621"/>
            <a:ext cx="3199567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799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pPr/>
              <a:t>9/10/2017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974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5778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606" y="284176"/>
            <a:ext cx="9781532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606" y="2011680"/>
            <a:ext cx="9781532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1953" y="6422855"/>
            <a:ext cx="3000113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03F41C87-7AD9-4845-A077-840E4A0F3F06}" type="datetimeFigureOut">
              <a:rPr lang="en-US" smtClean="0"/>
              <a:pPr/>
              <a:t>9/10/2017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5014" y="6422855"/>
            <a:ext cx="50431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6151" y="6422855"/>
            <a:ext cx="946018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2A013F82-EE5E-44EE-A61D-E31C6657F2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1265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126" rtl="0" eaLnBrk="1" latinLnBrk="0" hangingPunct="1">
        <a:lnSpc>
          <a:spcPct val="85000"/>
        </a:lnSpc>
        <a:spcBef>
          <a:spcPct val="0"/>
        </a:spcBef>
        <a:buNone/>
        <a:defRPr sz="3999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25" indent="-182825" algn="l" defTabSz="914126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199" kern="1200">
          <a:solidFill>
            <a:schemeClr val="tx1"/>
          </a:solidFill>
          <a:latin typeface="+mn-lt"/>
          <a:ea typeface="+mn-ea"/>
          <a:cs typeface="+mn-cs"/>
        </a:defRPr>
      </a:lvl1pPr>
      <a:lvl2pPr marL="411357" indent="-182825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999" kern="1200">
          <a:solidFill>
            <a:schemeClr val="tx1"/>
          </a:solidFill>
          <a:latin typeface="+mn-lt"/>
          <a:ea typeface="+mn-ea"/>
          <a:cs typeface="+mn-cs"/>
        </a:defRPr>
      </a:lvl2pPr>
      <a:lvl3pPr marL="639888" indent="-182825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868419" indent="-182825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6951" indent="-182825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215" indent="-228531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358" indent="-228531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8511" indent="-228531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5658" indent="-228531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39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Relationship Id="rId5" Type="http://schemas.openxmlformats.org/officeDocument/2006/relationships/hyperlink" Target="http://commons.wikimedia.org/wiki/File:Latin_cross_gold.png" TargetMode="Externa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Relationship Id="rId5" Type="http://schemas.openxmlformats.org/officeDocument/2006/relationships/hyperlink" Target="http://commons.wikimedia.org/wiki/File:Latin_cross_gold.png" TargetMode="Externa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wmf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>
            <a:extLst>
              <a:ext uri="{FF2B5EF4-FFF2-40B4-BE49-F238E27FC236}">
                <a16:creationId xmlns:a16="http://schemas.microsoft.com/office/drawing/2014/main" id="{BA189E9D-1AA3-42D3-A89F-A5C1E7A9F28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" y="1828800"/>
            <a:ext cx="12188824" cy="2895600"/>
          </a:xfrm>
        </p:spPr>
        <p:txBody>
          <a:bodyPr>
            <a:normAutofit/>
          </a:bodyPr>
          <a:lstStyle/>
          <a:p>
            <a:r>
              <a:rPr lang="en-GB" altLang="en-US" sz="4800"/>
              <a:t>Future Church</a:t>
            </a:r>
            <a:endParaRPr lang="en-GB" altLang="en-US" sz="4800" dirty="0"/>
          </a:p>
        </p:txBody>
      </p:sp>
      <p:sp>
        <p:nvSpPr>
          <p:cNvPr id="104451" name="Rectangle 3">
            <a:extLst>
              <a:ext uri="{FF2B5EF4-FFF2-40B4-BE49-F238E27FC236}">
                <a16:creationId xmlns:a16="http://schemas.microsoft.com/office/drawing/2014/main" id="{617A6020-C53E-4B8E-AB8F-09FBFBA831B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549796" y="3996251"/>
            <a:ext cx="10657183" cy="1309255"/>
          </a:xfrm>
        </p:spPr>
        <p:txBody>
          <a:bodyPr>
            <a:normAutofit/>
          </a:bodyPr>
          <a:lstStyle/>
          <a:p>
            <a:r>
              <a:rPr lang="en-GB" altLang="en-US" sz="4400" dirty="0"/>
              <a:t>1. A community of more worshipful people</a:t>
            </a:r>
            <a:br>
              <a:rPr lang="en-GB" altLang="en-US" sz="4400" dirty="0"/>
            </a:br>
            <a:r>
              <a:rPr lang="en-GB" altLang="en-US" sz="4400" dirty="0"/>
              <a:t>1 Timothy 2</a:t>
            </a:r>
          </a:p>
        </p:txBody>
      </p:sp>
    </p:spTree>
    <p:extLst>
      <p:ext uri="{BB962C8B-B14F-4D97-AF65-F5344CB8AC3E}">
        <p14:creationId xmlns:p14="http://schemas.microsoft.com/office/powerpoint/2010/main" val="1222369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Arrow 4"/>
          <p:cNvSpPr/>
          <p:nvPr/>
        </p:nvSpPr>
        <p:spPr>
          <a:xfrm>
            <a:off x="1687596" y="2558678"/>
            <a:ext cx="8256405" cy="4416687"/>
          </a:xfrm>
          <a:custGeom>
            <a:avLst/>
            <a:gdLst>
              <a:gd name="connsiteX0" fmla="*/ 0 w 5562600"/>
              <a:gd name="connsiteY0" fmla="*/ 533400 h 2133600"/>
              <a:gd name="connsiteX1" fmla="*/ 4495800 w 5562600"/>
              <a:gd name="connsiteY1" fmla="*/ 533400 h 2133600"/>
              <a:gd name="connsiteX2" fmla="*/ 4495800 w 5562600"/>
              <a:gd name="connsiteY2" fmla="*/ 0 h 2133600"/>
              <a:gd name="connsiteX3" fmla="*/ 5562600 w 5562600"/>
              <a:gd name="connsiteY3" fmla="*/ 1066800 h 2133600"/>
              <a:gd name="connsiteX4" fmla="*/ 4495800 w 5562600"/>
              <a:gd name="connsiteY4" fmla="*/ 2133600 h 2133600"/>
              <a:gd name="connsiteX5" fmla="*/ 4495800 w 5562600"/>
              <a:gd name="connsiteY5" fmla="*/ 1600200 h 2133600"/>
              <a:gd name="connsiteX6" fmla="*/ 0 w 5562600"/>
              <a:gd name="connsiteY6" fmla="*/ 1600200 h 2133600"/>
              <a:gd name="connsiteX7" fmla="*/ 0 w 5562600"/>
              <a:gd name="connsiteY7" fmla="*/ 533400 h 2133600"/>
              <a:gd name="connsiteX0" fmla="*/ 0 w 5562600"/>
              <a:gd name="connsiteY0" fmla="*/ 1600200 h 2133600"/>
              <a:gd name="connsiteX1" fmla="*/ 4495800 w 5562600"/>
              <a:gd name="connsiteY1" fmla="*/ 533400 h 2133600"/>
              <a:gd name="connsiteX2" fmla="*/ 4495800 w 5562600"/>
              <a:gd name="connsiteY2" fmla="*/ 0 h 2133600"/>
              <a:gd name="connsiteX3" fmla="*/ 5562600 w 5562600"/>
              <a:gd name="connsiteY3" fmla="*/ 1066800 h 2133600"/>
              <a:gd name="connsiteX4" fmla="*/ 4495800 w 5562600"/>
              <a:gd name="connsiteY4" fmla="*/ 2133600 h 2133600"/>
              <a:gd name="connsiteX5" fmla="*/ 4495800 w 5562600"/>
              <a:gd name="connsiteY5" fmla="*/ 1600200 h 2133600"/>
              <a:gd name="connsiteX6" fmla="*/ 0 w 5562600"/>
              <a:gd name="connsiteY6" fmla="*/ 1600200 h 2133600"/>
              <a:gd name="connsiteX0" fmla="*/ 0 w 5535304"/>
              <a:gd name="connsiteY0" fmla="*/ 1040641 h 2133600"/>
              <a:gd name="connsiteX1" fmla="*/ 4468504 w 5535304"/>
              <a:gd name="connsiteY1" fmla="*/ 533400 h 2133600"/>
              <a:gd name="connsiteX2" fmla="*/ 4468504 w 5535304"/>
              <a:gd name="connsiteY2" fmla="*/ 0 h 2133600"/>
              <a:gd name="connsiteX3" fmla="*/ 5535304 w 5535304"/>
              <a:gd name="connsiteY3" fmla="*/ 1066800 h 2133600"/>
              <a:gd name="connsiteX4" fmla="*/ 4468504 w 5535304"/>
              <a:gd name="connsiteY4" fmla="*/ 2133600 h 2133600"/>
              <a:gd name="connsiteX5" fmla="*/ 4468504 w 5535304"/>
              <a:gd name="connsiteY5" fmla="*/ 1600200 h 2133600"/>
              <a:gd name="connsiteX6" fmla="*/ 0 w 5535304"/>
              <a:gd name="connsiteY6" fmla="*/ 1040641 h 2133600"/>
              <a:gd name="connsiteX0" fmla="*/ 0 w 5577312"/>
              <a:gd name="connsiteY0" fmla="*/ 767421 h 2133600"/>
              <a:gd name="connsiteX1" fmla="*/ 4510512 w 5577312"/>
              <a:gd name="connsiteY1" fmla="*/ 533400 h 2133600"/>
              <a:gd name="connsiteX2" fmla="*/ 4510512 w 5577312"/>
              <a:gd name="connsiteY2" fmla="*/ 0 h 2133600"/>
              <a:gd name="connsiteX3" fmla="*/ 5577312 w 5577312"/>
              <a:gd name="connsiteY3" fmla="*/ 1066800 h 2133600"/>
              <a:gd name="connsiteX4" fmla="*/ 4510512 w 5577312"/>
              <a:gd name="connsiteY4" fmla="*/ 2133600 h 2133600"/>
              <a:gd name="connsiteX5" fmla="*/ 4510512 w 5577312"/>
              <a:gd name="connsiteY5" fmla="*/ 1600200 h 2133600"/>
              <a:gd name="connsiteX6" fmla="*/ 0 w 5577312"/>
              <a:gd name="connsiteY6" fmla="*/ 767421 h 2133600"/>
              <a:gd name="connsiteX0" fmla="*/ 0 w 5602517"/>
              <a:gd name="connsiteY0" fmla="*/ 702842 h 2133600"/>
              <a:gd name="connsiteX1" fmla="*/ 4535717 w 5602517"/>
              <a:gd name="connsiteY1" fmla="*/ 533400 h 2133600"/>
              <a:gd name="connsiteX2" fmla="*/ 4535717 w 5602517"/>
              <a:gd name="connsiteY2" fmla="*/ 0 h 2133600"/>
              <a:gd name="connsiteX3" fmla="*/ 5602517 w 5602517"/>
              <a:gd name="connsiteY3" fmla="*/ 1066800 h 2133600"/>
              <a:gd name="connsiteX4" fmla="*/ 4535717 w 5602517"/>
              <a:gd name="connsiteY4" fmla="*/ 2133600 h 2133600"/>
              <a:gd name="connsiteX5" fmla="*/ 4535717 w 5602517"/>
              <a:gd name="connsiteY5" fmla="*/ 1600200 h 2133600"/>
              <a:gd name="connsiteX6" fmla="*/ 0 w 5602517"/>
              <a:gd name="connsiteY6" fmla="*/ 702842 h 2133600"/>
              <a:gd name="connsiteX0" fmla="*/ 0 w 5804157"/>
              <a:gd name="connsiteY0" fmla="*/ 673036 h 2133600"/>
              <a:gd name="connsiteX1" fmla="*/ 4737357 w 5804157"/>
              <a:gd name="connsiteY1" fmla="*/ 533400 h 2133600"/>
              <a:gd name="connsiteX2" fmla="*/ 4737357 w 5804157"/>
              <a:gd name="connsiteY2" fmla="*/ 0 h 2133600"/>
              <a:gd name="connsiteX3" fmla="*/ 5804157 w 5804157"/>
              <a:gd name="connsiteY3" fmla="*/ 1066800 h 2133600"/>
              <a:gd name="connsiteX4" fmla="*/ 4737357 w 5804157"/>
              <a:gd name="connsiteY4" fmla="*/ 2133600 h 2133600"/>
              <a:gd name="connsiteX5" fmla="*/ 4737357 w 5804157"/>
              <a:gd name="connsiteY5" fmla="*/ 1600200 h 2133600"/>
              <a:gd name="connsiteX6" fmla="*/ 0 w 5804157"/>
              <a:gd name="connsiteY6" fmla="*/ 673036 h 2133600"/>
              <a:gd name="connsiteX0" fmla="*/ 10766 w 5814923"/>
              <a:gd name="connsiteY0" fmla="*/ 673036 h 2133600"/>
              <a:gd name="connsiteX1" fmla="*/ 4748123 w 5814923"/>
              <a:gd name="connsiteY1" fmla="*/ 533400 h 2133600"/>
              <a:gd name="connsiteX2" fmla="*/ 4748123 w 5814923"/>
              <a:gd name="connsiteY2" fmla="*/ 0 h 2133600"/>
              <a:gd name="connsiteX3" fmla="*/ 5814923 w 5814923"/>
              <a:gd name="connsiteY3" fmla="*/ 1066800 h 2133600"/>
              <a:gd name="connsiteX4" fmla="*/ 4748123 w 5814923"/>
              <a:gd name="connsiteY4" fmla="*/ 2133600 h 2133600"/>
              <a:gd name="connsiteX5" fmla="*/ 4748123 w 5814923"/>
              <a:gd name="connsiteY5" fmla="*/ 1600200 h 2133600"/>
              <a:gd name="connsiteX6" fmla="*/ 0 w 5814923"/>
              <a:gd name="connsiteY6" fmla="*/ 989491 h 2133600"/>
              <a:gd name="connsiteX7" fmla="*/ 10766 w 5814923"/>
              <a:gd name="connsiteY7" fmla="*/ 673036 h 2133600"/>
              <a:gd name="connsiteX0" fmla="*/ 10766 w 5814923"/>
              <a:gd name="connsiteY0" fmla="*/ 673036 h 2133600"/>
              <a:gd name="connsiteX1" fmla="*/ 4748123 w 5814923"/>
              <a:gd name="connsiteY1" fmla="*/ 533400 h 2133600"/>
              <a:gd name="connsiteX2" fmla="*/ 4748123 w 5814923"/>
              <a:gd name="connsiteY2" fmla="*/ 0 h 2133600"/>
              <a:gd name="connsiteX3" fmla="*/ 5814923 w 5814923"/>
              <a:gd name="connsiteY3" fmla="*/ 1066800 h 2133600"/>
              <a:gd name="connsiteX4" fmla="*/ 4748123 w 5814923"/>
              <a:gd name="connsiteY4" fmla="*/ 2133600 h 2133600"/>
              <a:gd name="connsiteX5" fmla="*/ 4748123 w 5814923"/>
              <a:gd name="connsiteY5" fmla="*/ 1600200 h 2133600"/>
              <a:gd name="connsiteX6" fmla="*/ 0 w 5814923"/>
              <a:gd name="connsiteY6" fmla="*/ 989491 h 2133600"/>
              <a:gd name="connsiteX7" fmla="*/ 10766 w 5814923"/>
              <a:gd name="connsiteY7" fmla="*/ 673036 h 2133600"/>
              <a:gd name="connsiteX0" fmla="*/ 10766 w 5814923"/>
              <a:gd name="connsiteY0" fmla="*/ 673036 h 2133600"/>
              <a:gd name="connsiteX1" fmla="*/ 4748123 w 5814923"/>
              <a:gd name="connsiteY1" fmla="*/ 533400 h 2133600"/>
              <a:gd name="connsiteX2" fmla="*/ 4748123 w 5814923"/>
              <a:gd name="connsiteY2" fmla="*/ 0 h 2133600"/>
              <a:gd name="connsiteX3" fmla="*/ 5814923 w 5814923"/>
              <a:gd name="connsiteY3" fmla="*/ 1066800 h 2133600"/>
              <a:gd name="connsiteX4" fmla="*/ 4748123 w 5814923"/>
              <a:gd name="connsiteY4" fmla="*/ 2133600 h 2133600"/>
              <a:gd name="connsiteX5" fmla="*/ 4748123 w 5814923"/>
              <a:gd name="connsiteY5" fmla="*/ 1600200 h 2133600"/>
              <a:gd name="connsiteX6" fmla="*/ 0 w 5814923"/>
              <a:gd name="connsiteY6" fmla="*/ 989491 h 2133600"/>
              <a:gd name="connsiteX7" fmla="*/ 10766 w 5814923"/>
              <a:gd name="connsiteY7" fmla="*/ 673036 h 2133600"/>
              <a:gd name="connsiteX0" fmla="*/ 10766 w 5814923"/>
              <a:gd name="connsiteY0" fmla="*/ 673036 h 2133600"/>
              <a:gd name="connsiteX1" fmla="*/ 4748123 w 5814923"/>
              <a:gd name="connsiteY1" fmla="*/ 533400 h 2133600"/>
              <a:gd name="connsiteX2" fmla="*/ 4748123 w 5814923"/>
              <a:gd name="connsiteY2" fmla="*/ 0 h 2133600"/>
              <a:gd name="connsiteX3" fmla="*/ 5814923 w 5814923"/>
              <a:gd name="connsiteY3" fmla="*/ 1066800 h 2133600"/>
              <a:gd name="connsiteX4" fmla="*/ 4748123 w 5814923"/>
              <a:gd name="connsiteY4" fmla="*/ 2133600 h 2133600"/>
              <a:gd name="connsiteX5" fmla="*/ 4748123 w 5814923"/>
              <a:gd name="connsiteY5" fmla="*/ 1600200 h 2133600"/>
              <a:gd name="connsiteX6" fmla="*/ 0 w 5814923"/>
              <a:gd name="connsiteY6" fmla="*/ 989491 h 2133600"/>
              <a:gd name="connsiteX7" fmla="*/ 10766 w 5814923"/>
              <a:gd name="connsiteY7" fmla="*/ 673036 h 2133600"/>
              <a:gd name="connsiteX0" fmla="*/ 10766 w 5814923"/>
              <a:gd name="connsiteY0" fmla="*/ 673036 h 2133600"/>
              <a:gd name="connsiteX1" fmla="*/ 4748123 w 5814923"/>
              <a:gd name="connsiteY1" fmla="*/ 533400 h 2133600"/>
              <a:gd name="connsiteX2" fmla="*/ 4748123 w 5814923"/>
              <a:gd name="connsiteY2" fmla="*/ 0 h 2133600"/>
              <a:gd name="connsiteX3" fmla="*/ 5814923 w 5814923"/>
              <a:gd name="connsiteY3" fmla="*/ 1066800 h 2133600"/>
              <a:gd name="connsiteX4" fmla="*/ 4748123 w 5814923"/>
              <a:gd name="connsiteY4" fmla="*/ 2133600 h 2133600"/>
              <a:gd name="connsiteX5" fmla="*/ 4748123 w 5814923"/>
              <a:gd name="connsiteY5" fmla="*/ 1600200 h 2133600"/>
              <a:gd name="connsiteX6" fmla="*/ 0 w 5814923"/>
              <a:gd name="connsiteY6" fmla="*/ 989491 h 2133600"/>
              <a:gd name="connsiteX7" fmla="*/ 10766 w 5814923"/>
              <a:gd name="connsiteY7" fmla="*/ 673036 h 2133600"/>
              <a:gd name="connsiteX0" fmla="*/ 10766 w 5814923"/>
              <a:gd name="connsiteY0" fmla="*/ 673036 h 2133600"/>
              <a:gd name="connsiteX1" fmla="*/ 4748123 w 5814923"/>
              <a:gd name="connsiteY1" fmla="*/ 533400 h 2133600"/>
              <a:gd name="connsiteX2" fmla="*/ 4748123 w 5814923"/>
              <a:gd name="connsiteY2" fmla="*/ 0 h 2133600"/>
              <a:gd name="connsiteX3" fmla="*/ 5814923 w 5814923"/>
              <a:gd name="connsiteY3" fmla="*/ 1066800 h 2133600"/>
              <a:gd name="connsiteX4" fmla="*/ 4748123 w 5814923"/>
              <a:gd name="connsiteY4" fmla="*/ 2133600 h 2133600"/>
              <a:gd name="connsiteX5" fmla="*/ 4748123 w 5814923"/>
              <a:gd name="connsiteY5" fmla="*/ 1600200 h 2133600"/>
              <a:gd name="connsiteX6" fmla="*/ 0 w 5814923"/>
              <a:gd name="connsiteY6" fmla="*/ 989491 h 2133600"/>
              <a:gd name="connsiteX7" fmla="*/ 10766 w 5814923"/>
              <a:gd name="connsiteY7" fmla="*/ 673036 h 2133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814923" h="2133600">
                <a:moveTo>
                  <a:pt x="10766" y="673036"/>
                </a:moveTo>
                <a:lnTo>
                  <a:pt x="4748123" y="533400"/>
                </a:lnTo>
                <a:lnTo>
                  <a:pt x="4748123" y="0"/>
                </a:lnTo>
                <a:lnTo>
                  <a:pt x="5814923" y="1066800"/>
                </a:lnTo>
                <a:lnTo>
                  <a:pt x="4748123" y="2133600"/>
                </a:lnTo>
                <a:lnTo>
                  <a:pt x="4748123" y="1600200"/>
                </a:lnTo>
                <a:cubicBezTo>
                  <a:pt x="3118506" y="1372362"/>
                  <a:pt x="1603230" y="1201727"/>
                  <a:pt x="0" y="989491"/>
                </a:cubicBezTo>
                <a:cubicBezTo>
                  <a:pt x="3589" y="686387"/>
                  <a:pt x="7177" y="929336"/>
                  <a:pt x="10766" y="673036"/>
                </a:cubicBezTo>
                <a:close/>
              </a:path>
            </a:pathLst>
          </a:custGeom>
          <a:gradFill flip="none" rotWithShape="1">
            <a:gsLst>
              <a:gs pos="63000">
                <a:schemeClr val="accent6">
                  <a:lumMod val="75000"/>
                </a:schemeClr>
              </a:gs>
              <a:gs pos="0">
                <a:srgbClr val="FFC000"/>
              </a:gs>
            </a:gsLst>
            <a:lin ang="10800000" scaled="1"/>
            <a:tileRect/>
          </a:gradFill>
          <a:ln>
            <a:noFill/>
          </a:ln>
          <a:scene3d>
            <a:camera prst="orthographicFront">
              <a:rot lat="17222692" lon="18162154" rev="4074046"/>
            </a:camera>
            <a:lightRig rig="threePt" dir="t"/>
          </a:scene3d>
          <a:sp3d extrusionH="254000">
            <a:bevelT w="190500" h="508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189756" y="228599"/>
            <a:ext cx="11999069" cy="1576541"/>
          </a:xfrm>
        </p:spPr>
        <p:txBody>
          <a:bodyPr>
            <a:normAutofit/>
          </a:bodyPr>
          <a:lstStyle/>
          <a:p>
            <a:r>
              <a:rPr lang="en-US" sz="4000" dirty="0"/>
              <a:t>The church in the future will not be the same!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207524" y="3845153"/>
            <a:ext cx="152389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more loving community</a:t>
            </a:r>
          </a:p>
        </p:txBody>
      </p:sp>
      <p:grpSp>
        <p:nvGrpSpPr>
          <p:cNvPr id="39" name="Group 38"/>
          <p:cNvGrpSpPr>
            <a:grpSpLocks noChangeAspect="1"/>
          </p:cNvGrpSpPr>
          <p:nvPr/>
        </p:nvGrpSpPr>
        <p:grpSpPr>
          <a:xfrm>
            <a:off x="1656325" y="4767022"/>
            <a:ext cx="683567" cy="710400"/>
            <a:chOff x="6453494" y="2317132"/>
            <a:chExt cx="1969724" cy="2047043"/>
          </a:xfrm>
        </p:grpSpPr>
        <p:sp>
          <p:nvSpPr>
            <p:cNvPr id="40" name="Oval 39"/>
            <p:cNvSpPr/>
            <p:nvPr/>
          </p:nvSpPr>
          <p:spPr>
            <a:xfrm>
              <a:off x="6453494" y="3671628"/>
              <a:ext cx="1969724" cy="692547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0"/>
                  </a:schemeClr>
                </a:gs>
                <a:gs pos="100000">
                  <a:schemeClr val="bg1">
                    <a:alpha val="0"/>
                    <a:lumMod val="0"/>
                    <a:lumOff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6581146" y="2317132"/>
              <a:ext cx="1741714" cy="1741714"/>
            </a:xfrm>
            <a:prstGeom prst="ellipse">
              <a:avLst/>
            </a:prstGeom>
            <a:gradFill>
              <a:gsLst>
                <a:gs pos="13000">
                  <a:srgbClr val="0070C0"/>
                </a:gs>
                <a:gs pos="71000">
                  <a:srgbClr val="00B0F0"/>
                </a:gs>
              </a:gsLst>
              <a:lin ang="5400000" scaled="1"/>
            </a:gradFill>
            <a:ln w="12700" cap="flat" cmpd="sng" algn="ctr">
              <a:solidFill>
                <a:srgbClr val="002060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/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42" name="Oval 41"/>
            <p:cNvSpPr/>
            <p:nvPr/>
          </p:nvSpPr>
          <p:spPr>
            <a:xfrm>
              <a:off x="6766204" y="2374552"/>
              <a:ext cx="1371601" cy="1206005"/>
            </a:xfrm>
            <a:prstGeom prst="ellipse">
              <a:avLst/>
            </a:prstGeom>
            <a:gradFill>
              <a:gsLst>
                <a:gs pos="0">
                  <a:sysClr val="window" lastClr="FFFFFF">
                    <a:lumMod val="100000"/>
                    <a:alpha val="80000"/>
                  </a:sysClr>
                </a:gs>
                <a:gs pos="100000">
                  <a:sysClr val="window" lastClr="FFFFFF">
                    <a:alpha val="0"/>
                  </a:sysClr>
                </a:gs>
              </a:gsLst>
              <a:lin ang="5400000" scaled="1"/>
            </a:gra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4400">
                <a:defRPr/>
              </a:pPr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</p:grpSp>
      <p:grpSp>
        <p:nvGrpSpPr>
          <p:cNvPr id="44" name="Group 43"/>
          <p:cNvGrpSpPr>
            <a:grpSpLocks noChangeAspect="1"/>
          </p:cNvGrpSpPr>
          <p:nvPr/>
        </p:nvGrpSpPr>
        <p:grpSpPr>
          <a:xfrm>
            <a:off x="2922905" y="4503440"/>
            <a:ext cx="683567" cy="710400"/>
            <a:chOff x="6453494" y="2317132"/>
            <a:chExt cx="1969724" cy="2047043"/>
          </a:xfrm>
        </p:grpSpPr>
        <p:sp>
          <p:nvSpPr>
            <p:cNvPr id="45" name="Oval 44"/>
            <p:cNvSpPr/>
            <p:nvPr/>
          </p:nvSpPr>
          <p:spPr>
            <a:xfrm>
              <a:off x="6453494" y="3671628"/>
              <a:ext cx="1969724" cy="692547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0"/>
                  </a:schemeClr>
                </a:gs>
                <a:gs pos="100000">
                  <a:schemeClr val="bg1">
                    <a:alpha val="0"/>
                    <a:lumMod val="0"/>
                    <a:lumOff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/>
            <p:nvPr/>
          </p:nvSpPr>
          <p:spPr>
            <a:xfrm>
              <a:off x="6581146" y="2317132"/>
              <a:ext cx="1741714" cy="1741714"/>
            </a:xfrm>
            <a:prstGeom prst="ellipse">
              <a:avLst/>
            </a:prstGeom>
            <a:gradFill>
              <a:gsLst>
                <a:gs pos="13000">
                  <a:srgbClr val="0070C0"/>
                </a:gs>
                <a:gs pos="71000">
                  <a:srgbClr val="00B0F0"/>
                </a:gs>
              </a:gsLst>
              <a:lin ang="5400000" scaled="1"/>
            </a:gradFill>
            <a:ln w="12700" cap="flat" cmpd="sng" algn="ctr">
              <a:solidFill>
                <a:srgbClr val="002060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/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47" name="Oval 46"/>
            <p:cNvSpPr/>
            <p:nvPr/>
          </p:nvSpPr>
          <p:spPr>
            <a:xfrm>
              <a:off x="6766204" y="2374552"/>
              <a:ext cx="1371601" cy="1206005"/>
            </a:xfrm>
            <a:prstGeom prst="ellipse">
              <a:avLst/>
            </a:prstGeom>
            <a:gradFill>
              <a:gsLst>
                <a:gs pos="0">
                  <a:sysClr val="window" lastClr="FFFFFF">
                    <a:lumMod val="100000"/>
                    <a:alpha val="80000"/>
                  </a:sysClr>
                </a:gs>
                <a:gs pos="100000">
                  <a:sysClr val="window" lastClr="FFFFFF">
                    <a:alpha val="0"/>
                  </a:sysClr>
                </a:gs>
              </a:gsLst>
              <a:lin ang="5400000" scaled="1"/>
            </a:gra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4400">
                <a:defRPr/>
              </a:pPr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</p:grpSp>
      <p:grpSp>
        <p:nvGrpSpPr>
          <p:cNvPr id="72" name="Group 71"/>
          <p:cNvGrpSpPr>
            <a:grpSpLocks noChangeAspect="1"/>
          </p:cNvGrpSpPr>
          <p:nvPr/>
        </p:nvGrpSpPr>
        <p:grpSpPr>
          <a:xfrm>
            <a:off x="4291919" y="4198640"/>
            <a:ext cx="683567" cy="710400"/>
            <a:chOff x="6453494" y="2317132"/>
            <a:chExt cx="1969724" cy="2047043"/>
          </a:xfrm>
        </p:grpSpPr>
        <p:sp>
          <p:nvSpPr>
            <p:cNvPr id="73" name="Oval 72"/>
            <p:cNvSpPr/>
            <p:nvPr/>
          </p:nvSpPr>
          <p:spPr>
            <a:xfrm>
              <a:off x="6453494" y="3671628"/>
              <a:ext cx="1969724" cy="692547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0"/>
                  </a:schemeClr>
                </a:gs>
                <a:gs pos="100000">
                  <a:schemeClr val="bg1">
                    <a:alpha val="0"/>
                    <a:lumMod val="0"/>
                    <a:lumOff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/>
            <p:cNvSpPr/>
            <p:nvPr/>
          </p:nvSpPr>
          <p:spPr>
            <a:xfrm>
              <a:off x="6581146" y="2317132"/>
              <a:ext cx="1741714" cy="1741714"/>
            </a:xfrm>
            <a:prstGeom prst="ellipse">
              <a:avLst/>
            </a:prstGeom>
            <a:gradFill>
              <a:gsLst>
                <a:gs pos="13000">
                  <a:srgbClr val="0070C0"/>
                </a:gs>
                <a:gs pos="71000">
                  <a:srgbClr val="00B0F0"/>
                </a:gs>
              </a:gsLst>
              <a:lin ang="5400000" scaled="1"/>
            </a:gradFill>
            <a:ln w="12700" cap="flat" cmpd="sng" algn="ctr">
              <a:solidFill>
                <a:srgbClr val="002060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/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75" name="Oval 74"/>
            <p:cNvSpPr/>
            <p:nvPr/>
          </p:nvSpPr>
          <p:spPr>
            <a:xfrm>
              <a:off x="6766204" y="2374552"/>
              <a:ext cx="1371601" cy="1206005"/>
            </a:xfrm>
            <a:prstGeom prst="ellipse">
              <a:avLst/>
            </a:prstGeom>
            <a:gradFill>
              <a:gsLst>
                <a:gs pos="0">
                  <a:sysClr val="window" lastClr="FFFFFF">
                    <a:lumMod val="100000"/>
                    <a:alpha val="80000"/>
                  </a:sysClr>
                </a:gs>
                <a:gs pos="100000">
                  <a:sysClr val="window" lastClr="FFFFFF">
                    <a:alpha val="0"/>
                  </a:sysClr>
                </a:gs>
              </a:gsLst>
              <a:lin ang="5400000" scaled="1"/>
            </a:gra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4400">
                <a:defRPr/>
              </a:pPr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</p:grpSp>
      <p:grpSp>
        <p:nvGrpSpPr>
          <p:cNvPr id="76" name="Group 75"/>
          <p:cNvGrpSpPr>
            <a:grpSpLocks noChangeAspect="1"/>
          </p:cNvGrpSpPr>
          <p:nvPr/>
        </p:nvGrpSpPr>
        <p:grpSpPr>
          <a:xfrm>
            <a:off x="5690451" y="3874817"/>
            <a:ext cx="683567" cy="710400"/>
            <a:chOff x="6453494" y="2317132"/>
            <a:chExt cx="1969724" cy="2047043"/>
          </a:xfrm>
        </p:grpSpPr>
        <p:sp>
          <p:nvSpPr>
            <p:cNvPr id="77" name="Oval 76"/>
            <p:cNvSpPr/>
            <p:nvPr/>
          </p:nvSpPr>
          <p:spPr>
            <a:xfrm>
              <a:off x="6453494" y="3671628"/>
              <a:ext cx="1969724" cy="692547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0"/>
                  </a:schemeClr>
                </a:gs>
                <a:gs pos="100000">
                  <a:schemeClr val="bg1">
                    <a:alpha val="0"/>
                    <a:lumMod val="0"/>
                    <a:lumOff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>
            <a:xfrm>
              <a:off x="6581146" y="2317132"/>
              <a:ext cx="1741714" cy="1741714"/>
            </a:xfrm>
            <a:prstGeom prst="ellipse">
              <a:avLst/>
            </a:prstGeom>
            <a:gradFill>
              <a:gsLst>
                <a:gs pos="13000">
                  <a:srgbClr val="0070C0"/>
                </a:gs>
                <a:gs pos="71000">
                  <a:srgbClr val="00B0F0"/>
                </a:gs>
              </a:gsLst>
              <a:lin ang="5400000" scaled="1"/>
            </a:gradFill>
            <a:ln w="12700" cap="flat" cmpd="sng" algn="ctr">
              <a:solidFill>
                <a:srgbClr val="002060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/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79" name="Oval 78"/>
            <p:cNvSpPr/>
            <p:nvPr/>
          </p:nvSpPr>
          <p:spPr>
            <a:xfrm>
              <a:off x="6766204" y="2374552"/>
              <a:ext cx="1371601" cy="1206005"/>
            </a:xfrm>
            <a:prstGeom prst="ellipse">
              <a:avLst/>
            </a:prstGeom>
            <a:gradFill>
              <a:gsLst>
                <a:gs pos="0">
                  <a:sysClr val="window" lastClr="FFFFFF">
                    <a:lumMod val="100000"/>
                    <a:alpha val="80000"/>
                  </a:sysClr>
                </a:gs>
                <a:gs pos="100000">
                  <a:sysClr val="window" lastClr="FFFFFF">
                    <a:alpha val="0"/>
                  </a:sysClr>
                </a:gs>
              </a:gsLst>
              <a:lin ang="5400000" scaled="1"/>
            </a:gra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4400">
                <a:defRPr/>
              </a:pPr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</p:grpSp>
      <p:grpSp>
        <p:nvGrpSpPr>
          <p:cNvPr id="80" name="Group 79"/>
          <p:cNvGrpSpPr>
            <a:grpSpLocks noChangeAspect="1"/>
          </p:cNvGrpSpPr>
          <p:nvPr/>
        </p:nvGrpSpPr>
        <p:grpSpPr>
          <a:xfrm>
            <a:off x="8390020" y="3083329"/>
            <a:ext cx="1000811" cy="1040097"/>
            <a:chOff x="6453494" y="2317132"/>
            <a:chExt cx="1969724" cy="2047043"/>
          </a:xfrm>
        </p:grpSpPr>
        <p:sp>
          <p:nvSpPr>
            <p:cNvPr id="81" name="Oval 80"/>
            <p:cNvSpPr/>
            <p:nvPr/>
          </p:nvSpPr>
          <p:spPr>
            <a:xfrm>
              <a:off x="6453494" y="3671628"/>
              <a:ext cx="1969724" cy="692547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0"/>
                  </a:schemeClr>
                </a:gs>
                <a:gs pos="100000">
                  <a:schemeClr val="bg1">
                    <a:alpha val="0"/>
                    <a:lumMod val="0"/>
                    <a:lumOff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/>
            <p:nvPr/>
          </p:nvSpPr>
          <p:spPr>
            <a:xfrm>
              <a:off x="6581146" y="2317132"/>
              <a:ext cx="1741714" cy="1741714"/>
            </a:xfrm>
            <a:prstGeom prst="ellipse">
              <a:avLst/>
            </a:prstGeom>
            <a:gradFill>
              <a:gsLst>
                <a:gs pos="13000">
                  <a:srgbClr val="0070C0"/>
                </a:gs>
                <a:gs pos="71000">
                  <a:srgbClr val="00B0F0"/>
                </a:gs>
              </a:gsLst>
              <a:lin ang="5400000" scaled="1"/>
            </a:gradFill>
            <a:ln w="12700" cap="flat" cmpd="sng" algn="ctr">
              <a:solidFill>
                <a:srgbClr val="002060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/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83" name="Oval 82"/>
            <p:cNvSpPr/>
            <p:nvPr/>
          </p:nvSpPr>
          <p:spPr>
            <a:xfrm>
              <a:off x="6766204" y="2374552"/>
              <a:ext cx="1371601" cy="1206005"/>
            </a:xfrm>
            <a:prstGeom prst="ellipse">
              <a:avLst/>
            </a:prstGeom>
            <a:gradFill>
              <a:gsLst>
                <a:gs pos="0">
                  <a:sysClr val="window" lastClr="FFFFFF">
                    <a:lumMod val="100000"/>
                    <a:alpha val="80000"/>
                  </a:sysClr>
                </a:gs>
                <a:gs pos="100000">
                  <a:sysClr val="window" lastClr="FFFFFF">
                    <a:alpha val="0"/>
                  </a:sysClr>
                </a:gs>
              </a:gsLst>
              <a:lin ang="5400000" scaled="1"/>
            </a:gra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4400">
                <a:defRPr/>
              </a:pPr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</p:grpSp>
      <p:sp>
        <p:nvSpPr>
          <p:cNvPr id="84" name="Oval 83"/>
          <p:cNvSpPr/>
          <p:nvPr/>
        </p:nvSpPr>
        <p:spPr>
          <a:xfrm rot="21109716">
            <a:off x="2077272" y="5611744"/>
            <a:ext cx="6909861" cy="304261"/>
          </a:xfrm>
          <a:prstGeom prst="ellipse">
            <a:avLst/>
          </a:prstGeom>
          <a:gradFill flip="none" rotWithShape="1">
            <a:gsLst>
              <a:gs pos="0">
                <a:schemeClr val="tx1">
                  <a:lumMod val="85000"/>
                  <a:lumOff val="15000"/>
                  <a:alpha val="93000"/>
                </a:schemeClr>
              </a:gs>
              <a:gs pos="100000">
                <a:sysClr val="window" lastClr="FFFFFF">
                  <a:alpha val="0"/>
                  <a:lumMod val="100000"/>
                </a:sysClr>
              </a:gs>
            </a:gsLst>
            <a:path path="shape">
              <a:fillToRect l="50000" t="50000" r="50000" b="50000"/>
            </a:path>
            <a:tileRect/>
          </a:gra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ker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2313F5A-90AE-4E94-AF9D-E878E9A21858}"/>
              </a:ext>
            </a:extLst>
          </p:cNvPr>
          <p:cNvSpPr txBox="1"/>
          <p:nvPr/>
        </p:nvSpPr>
        <p:spPr>
          <a:xfrm>
            <a:off x="2487805" y="3381144"/>
            <a:ext cx="159375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more worshipful community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E1A3C26-9E95-4934-9A40-9C81ACEAE994}"/>
              </a:ext>
            </a:extLst>
          </p:cNvPr>
          <p:cNvSpPr txBox="1"/>
          <p:nvPr/>
        </p:nvSpPr>
        <p:spPr>
          <a:xfrm>
            <a:off x="3906288" y="3100538"/>
            <a:ext cx="146306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more aspiring community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CE58DE1-A7F1-44F1-BDF3-20D801D87DF1}"/>
              </a:ext>
            </a:extLst>
          </p:cNvPr>
          <p:cNvSpPr txBox="1"/>
          <p:nvPr/>
        </p:nvSpPr>
        <p:spPr>
          <a:xfrm>
            <a:off x="5264979" y="2759119"/>
            <a:ext cx="154789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more appreciative community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E8EBBF9-5D0E-43D2-851E-83CDC1A5EE9D}"/>
              </a:ext>
            </a:extLst>
          </p:cNvPr>
          <p:cNvSpPr txBox="1"/>
          <p:nvPr/>
        </p:nvSpPr>
        <p:spPr>
          <a:xfrm>
            <a:off x="6683210" y="2388666"/>
            <a:ext cx="157866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more considerate community</a:t>
            </a: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47E535FF-6340-47E6-85CE-B1F317424BCB}"/>
              </a:ext>
            </a:extLst>
          </p:cNvPr>
          <p:cNvGrpSpPr>
            <a:grpSpLocks noChangeAspect="1"/>
          </p:cNvGrpSpPr>
          <p:nvPr/>
        </p:nvGrpSpPr>
        <p:grpSpPr>
          <a:xfrm>
            <a:off x="7004946" y="3555197"/>
            <a:ext cx="683567" cy="710400"/>
            <a:chOff x="6453494" y="2317132"/>
            <a:chExt cx="1969724" cy="2047043"/>
          </a:xfrm>
        </p:grpSpPr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6E755E09-C0AA-449A-9E4F-DBC1C5507B45}"/>
                </a:ext>
              </a:extLst>
            </p:cNvPr>
            <p:cNvSpPr/>
            <p:nvPr/>
          </p:nvSpPr>
          <p:spPr>
            <a:xfrm>
              <a:off x="6453494" y="3671628"/>
              <a:ext cx="1969724" cy="692547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0"/>
                  </a:schemeClr>
                </a:gs>
                <a:gs pos="100000">
                  <a:schemeClr val="bg1">
                    <a:alpha val="0"/>
                    <a:lumMod val="0"/>
                    <a:lumOff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87493273-93F2-47BB-A916-90078FBFE089}"/>
                </a:ext>
              </a:extLst>
            </p:cNvPr>
            <p:cNvSpPr/>
            <p:nvPr/>
          </p:nvSpPr>
          <p:spPr>
            <a:xfrm>
              <a:off x="6581146" y="2317132"/>
              <a:ext cx="1741714" cy="1741714"/>
            </a:xfrm>
            <a:prstGeom prst="ellipse">
              <a:avLst/>
            </a:prstGeom>
            <a:gradFill>
              <a:gsLst>
                <a:gs pos="13000">
                  <a:srgbClr val="0070C0"/>
                </a:gs>
                <a:gs pos="71000">
                  <a:srgbClr val="00B0F0"/>
                </a:gs>
              </a:gsLst>
              <a:lin ang="5400000" scaled="1"/>
            </a:gradFill>
            <a:ln w="12700" cap="flat" cmpd="sng" algn="ctr">
              <a:solidFill>
                <a:srgbClr val="002060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/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9E84B375-6170-473D-903A-DFB808EFEC9E}"/>
                </a:ext>
              </a:extLst>
            </p:cNvPr>
            <p:cNvSpPr/>
            <p:nvPr/>
          </p:nvSpPr>
          <p:spPr>
            <a:xfrm>
              <a:off x="6766204" y="2374552"/>
              <a:ext cx="1371601" cy="1206005"/>
            </a:xfrm>
            <a:prstGeom prst="ellipse">
              <a:avLst/>
            </a:prstGeom>
            <a:gradFill>
              <a:gsLst>
                <a:gs pos="0">
                  <a:sysClr val="window" lastClr="FFFFFF">
                    <a:lumMod val="100000"/>
                    <a:alpha val="80000"/>
                  </a:sysClr>
                </a:gs>
                <a:gs pos="100000">
                  <a:sysClr val="window" lastClr="FFFFFF">
                    <a:alpha val="0"/>
                  </a:sysClr>
                </a:gs>
              </a:gsLst>
              <a:lin ang="5400000" scaled="1"/>
            </a:gra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4400">
                <a:defRPr/>
              </a:pPr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</p:grpSp>
      <p:sp>
        <p:nvSpPr>
          <p:cNvPr id="49" name="TextBox 48">
            <a:extLst>
              <a:ext uri="{FF2B5EF4-FFF2-40B4-BE49-F238E27FC236}">
                <a16:creationId xmlns:a16="http://schemas.microsoft.com/office/drawing/2014/main" id="{50D15662-1E44-414C-9E79-E8BF2E0A209B}"/>
              </a:ext>
            </a:extLst>
          </p:cNvPr>
          <p:cNvSpPr txBox="1"/>
          <p:nvPr/>
        </p:nvSpPr>
        <p:spPr>
          <a:xfrm>
            <a:off x="8166884" y="2051543"/>
            <a:ext cx="150701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more trustworthy community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2278AE2-6B01-47B9-B068-FC39725988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30" y="4868094"/>
            <a:ext cx="1335366" cy="1370419"/>
          </a:xfrm>
          <a:prstGeom prst="rect">
            <a:avLst/>
          </a:prstGeom>
        </p:spPr>
      </p:pic>
      <p:sp>
        <p:nvSpPr>
          <p:cNvPr id="51" name="TextBox 50">
            <a:extLst>
              <a:ext uri="{FF2B5EF4-FFF2-40B4-BE49-F238E27FC236}">
                <a16:creationId xmlns:a16="http://schemas.microsoft.com/office/drawing/2014/main" id="{9B49875A-49C8-49DD-BA66-33B2ED5AA699}"/>
              </a:ext>
            </a:extLst>
          </p:cNvPr>
          <p:cNvSpPr txBox="1"/>
          <p:nvPr/>
        </p:nvSpPr>
        <p:spPr>
          <a:xfrm>
            <a:off x="38065" y="6249115"/>
            <a:ext cx="1523896" cy="608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church at Ephesus</a:t>
            </a: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57CFDD12-3746-4F30-A9DA-CC45A339AF5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8573" y="2169196"/>
            <a:ext cx="1955422" cy="2006751"/>
          </a:xfrm>
          <a:prstGeom prst="rect">
            <a:avLst/>
          </a:prstGeom>
        </p:spPr>
      </p:pic>
      <p:sp>
        <p:nvSpPr>
          <p:cNvPr id="53" name="TextBox 52">
            <a:extLst>
              <a:ext uri="{FF2B5EF4-FFF2-40B4-BE49-F238E27FC236}">
                <a16:creationId xmlns:a16="http://schemas.microsoft.com/office/drawing/2014/main" id="{8028382F-3960-44C0-8C50-637D3A94D652}"/>
              </a:ext>
            </a:extLst>
          </p:cNvPr>
          <p:cNvSpPr txBox="1"/>
          <p:nvPr/>
        </p:nvSpPr>
        <p:spPr>
          <a:xfrm>
            <a:off x="10139559" y="4265597"/>
            <a:ext cx="192443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church at Ephesus with Jesus as King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059F4BB-AE30-40E5-85E7-5FD901F6106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10470594" y="2010540"/>
            <a:ext cx="1231380" cy="1544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1160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6" grpId="0"/>
      <p:bldP spid="28" grpId="0"/>
      <p:bldP spid="84" grpId="0" animBg="1"/>
      <p:bldP spid="33" grpId="0"/>
      <p:bldP spid="34" grpId="0"/>
      <p:bldP spid="35" grpId="0"/>
      <p:bldP spid="36" grpId="0"/>
      <p:bldP spid="49" grpId="0"/>
      <p:bldP spid="51" grpId="0"/>
      <p:bldP spid="5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8" name="Picture 6" descr="MCj01330270000[1]">
            <a:extLst>
              <a:ext uri="{FF2B5EF4-FFF2-40B4-BE49-F238E27FC236}">
                <a16:creationId xmlns:a16="http://schemas.microsoft.com/office/drawing/2014/main" id="{E93EA8D6-B458-440A-BDE1-753CDCFD5B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4652" y="3592860"/>
            <a:ext cx="3303587" cy="3249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4" name="Rectangle 2">
            <a:extLst>
              <a:ext uri="{FF2B5EF4-FFF2-40B4-BE49-F238E27FC236}">
                <a16:creationId xmlns:a16="http://schemas.microsoft.com/office/drawing/2014/main" id="{516B6056-9814-40DD-A27E-F4D80AC1C3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1 Timothy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69E77C28-339B-4548-8C31-31144B778B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b="1" dirty="0"/>
              <a:t>Paul writing to Timothy about leadership of the local church in Ephesus</a:t>
            </a:r>
          </a:p>
          <a:p>
            <a:pPr lvl="1"/>
            <a:r>
              <a:rPr lang="en-GB" altLang="en-US" b="1" dirty="0"/>
              <a:t>In Chapter 1 The priority was on a community of loving people</a:t>
            </a:r>
          </a:p>
          <a:p>
            <a:pPr lvl="1"/>
            <a:r>
              <a:rPr lang="en-GB" altLang="en-US" b="1" dirty="0"/>
              <a:t>In Chapter 2 the focus changes to worship</a:t>
            </a:r>
          </a:p>
        </p:txBody>
      </p:sp>
      <p:pic>
        <p:nvPicPr>
          <p:cNvPr id="3080" name="Picture 8" descr="j0078770">
            <a:extLst>
              <a:ext uri="{FF2B5EF4-FFF2-40B4-BE49-F238E27FC236}">
                <a16:creationId xmlns:a16="http://schemas.microsoft.com/office/drawing/2014/main" id="{C4EE63BA-0E41-4789-99E8-4E96E2B3AD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1884" y="4129882"/>
            <a:ext cx="3376613" cy="2206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2598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5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Arrow 4"/>
          <p:cNvSpPr/>
          <p:nvPr/>
        </p:nvSpPr>
        <p:spPr>
          <a:xfrm>
            <a:off x="1687596" y="2558678"/>
            <a:ext cx="8256405" cy="4416687"/>
          </a:xfrm>
          <a:custGeom>
            <a:avLst/>
            <a:gdLst>
              <a:gd name="connsiteX0" fmla="*/ 0 w 5562600"/>
              <a:gd name="connsiteY0" fmla="*/ 533400 h 2133600"/>
              <a:gd name="connsiteX1" fmla="*/ 4495800 w 5562600"/>
              <a:gd name="connsiteY1" fmla="*/ 533400 h 2133600"/>
              <a:gd name="connsiteX2" fmla="*/ 4495800 w 5562600"/>
              <a:gd name="connsiteY2" fmla="*/ 0 h 2133600"/>
              <a:gd name="connsiteX3" fmla="*/ 5562600 w 5562600"/>
              <a:gd name="connsiteY3" fmla="*/ 1066800 h 2133600"/>
              <a:gd name="connsiteX4" fmla="*/ 4495800 w 5562600"/>
              <a:gd name="connsiteY4" fmla="*/ 2133600 h 2133600"/>
              <a:gd name="connsiteX5" fmla="*/ 4495800 w 5562600"/>
              <a:gd name="connsiteY5" fmla="*/ 1600200 h 2133600"/>
              <a:gd name="connsiteX6" fmla="*/ 0 w 5562600"/>
              <a:gd name="connsiteY6" fmla="*/ 1600200 h 2133600"/>
              <a:gd name="connsiteX7" fmla="*/ 0 w 5562600"/>
              <a:gd name="connsiteY7" fmla="*/ 533400 h 2133600"/>
              <a:gd name="connsiteX0" fmla="*/ 0 w 5562600"/>
              <a:gd name="connsiteY0" fmla="*/ 1600200 h 2133600"/>
              <a:gd name="connsiteX1" fmla="*/ 4495800 w 5562600"/>
              <a:gd name="connsiteY1" fmla="*/ 533400 h 2133600"/>
              <a:gd name="connsiteX2" fmla="*/ 4495800 w 5562600"/>
              <a:gd name="connsiteY2" fmla="*/ 0 h 2133600"/>
              <a:gd name="connsiteX3" fmla="*/ 5562600 w 5562600"/>
              <a:gd name="connsiteY3" fmla="*/ 1066800 h 2133600"/>
              <a:gd name="connsiteX4" fmla="*/ 4495800 w 5562600"/>
              <a:gd name="connsiteY4" fmla="*/ 2133600 h 2133600"/>
              <a:gd name="connsiteX5" fmla="*/ 4495800 w 5562600"/>
              <a:gd name="connsiteY5" fmla="*/ 1600200 h 2133600"/>
              <a:gd name="connsiteX6" fmla="*/ 0 w 5562600"/>
              <a:gd name="connsiteY6" fmla="*/ 1600200 h 2133600"/>
              <a:gd name="connsiteX0" fmla="*/ 0 w 5535304"/>
              <a:gd name="connsiteY0" fmla="*/ 1040641 h 2133600"/>
              <a:gd name="connsiteX1" fmla="*/ 4468504 w 5535304"/>
              <a:gd name="connsiteY1" fmla="*/ 533400 h 2133600"/>
              <a:gd name="connsiteX2" fmla="*/ 4468504 w 5535304"/>
              <a:gd name="connsiteY2" fmla="*/ 0 h 2133600"/>
              <a:gd name="connsiteX3" fmla="*/ 5535304 w 5535304"/>
              <a:gd name="connsiteY3" fmla="*/ 1066800 h 2133600"/>
              <a:gd name="connsiteX4" fmla="*/ 4468504 w 5535304"/>
              <a:gd name="connsiteY4" fmla="*/ 2133600 h 2133600"/>
              <a:gd name="connsiteX5" fmla="*/ 4468504 w 5535304"/>
              <a:gd name="connsiteY5" fmla="*/ 1600200 h 2133600"/>
              <a:gd name="connsiteX6" fmla="*/ 0 w 5535304"/>
              <a:gd name="connsiteY6" fmla="*/ 1040641 h 2133600"/>
              <a:gd name="connsiteX0" fmla="*/ 0 w 5577312"/>
              <a:gd name="connsiteY0" fmla="*/ 767421 h 2133600"/>
              <a:gd name="connsiteX1" fmla="*/ 4510512 w 5577312"/>
              <a:gd name="connsiteY1" fmla="*/ 533400 h 2133600"/>
              <a:gd name="connsiteX2" fmla="*/ 4510512 w 5577312"/>
              <a:gd name="connsiteY2" fmla="*/ 0 h 2133600"/>
              <a:gd name="connsiteX3" fmla="*/ 5577312 w 5577312"/>
              <a:gd name="connsiteY3" fmla="*/ 1066800 h 2133600"/>
              <a:gd name="connsiteX4" fmla="*/ 4510512 w 5577312"/>
              <a:gd name="connsiteY4" fmla="*/ 2133600 h 2133600"/>
              <a:gd name="connsiteX5" fmla="*/ 4510512 w 5577312"/>
              <a:gd name="connsiteY5" fmla="*/ 1600200 h 2133600"/>
              <a:gd name="connsiteX6" fmla="*/ 0 w 5577312"/>
              <a:gd name="connsiteY6" fmla="*/ 767421 h 2133600"/>
              <a:gd name="connsiteX0" fmla="*/ 0 w 5602517"/>
              <a:gd name="connsiteY0" fmla="*/ 702842 h 2133600"/>
              <a:gd name="connsiteX1" fmla="*/ 4535717 w 5602517"/>
              <a:gd name="connsiteY1" fmla="*/ 533400 h 2133600"/>
              <a:gd name="connsiteX2" fmla="*/ 4535717 w 5602517"/>
              <a:gd name="connsiteY2" fmla="*/ 0 h 2133600"/>
              <a:gd name="connsiteX3" fmla="*/ 5602517 w 5602517"/>
              <a:gd name="connsiteY3" fmla="*/ 1066800 h 2133600"/>
              <a:gd name="connsiteX4" fmla="*/ 4535717 w 5602517"/>
              <a:gd name="connsiteY4" fmla="*/ 2133600 h 2133600"/>
              <a:gd name="connsiteX5" fmla="*/ 4535717 w 5602517"/>
              <a:gd name="connsiteY5" fmla="*/ 1600200 h 2133600"/>
              <a:gd name="connsiteX6" fmla="*/ 0 w 5602517"/>
              <a:gd name="connsiteY6" fmla="*/ 702842 h 2133600"/>
              <a:gd name="connsiteX0" fmla="*/ 0 w 5804157"/>
              <a:gd name="connsiteY0" fmla="*/ 673036 h 2133600"/>
              <a:gd name="connsiteX1" fmla="*/ 4737357 w 5804157"/>
              <a:gd name="connsiteY1" fmla="*/ 533400 h 2133600"/>
              <a:gd name="connsiteX2" fmla="*/ 4737357 w 5804157"/>
              <a:gd name="connsiteY2" fmla="*/ 0 h 2133600"/>
              <a:gd name="connsiteX3" fmla="*/ 5804157 w 5804157"/>
              <a:gd name="connsiteY3" fmla="*/ 1066800 h 2133600"/>
              <a:gd name="connsiteX4" fmla="*/ 4737357 w 5804157"/>
              <a:gd name="connsiteY4" fmla="*/ 2133600 h 2133600"/>
              <a:gd name="connsiteX5" fmla="*/ 4737357 w 5804157"/>
              <a:gd name="connsiteY5" fmla="*/ 1600200 h 2133600"/>
              <a:gd name="connsiteX6" fmla="*/ 0 w 5804157"/>
              <a:gd name="connsiteY6" fmla="*/ 673036 h 2133600"/>
              <a:gd name="connsiteX0" fmla="*/ 10766 w 5814923"/>
              <a:gd name="connsiteY0" fmla="*/ 673036 h 2133600"/>
              <a:gd name="connsiteX1" fmla="*/ 4748123 w 5814923"/>
              <a:gd name="connsiteY1" fmla="*/ 533400 h 2133600"/>
              <a:gd name="connsiteX2" fmla="*/ 4748123 w 5814923"/>
              <a:gd name="connsiteY2" fmla="*/ 0 h 2133600"/>
              <a:gd name="connsiteX3" fmla="*/ 5814923 w 5814923"/>
              <a:gd name="connsiteY3" fmla="*/ 1066800 h 2133600"/>
              <a:gd name="connsiteX4" fmla="*/ 4748123 w 5814923"/>
              <a:gd name="connsiteY4" fmla="*/ 2133600 h 2133600"/>
              <a:gd name="connsiteX5" fmla="*/ 4748123 w 5814923"/>
              <a:gd name="connsiteY5" fmla="*/ 1600200 h 2133600"/>
              <a:gd name="connsiteX6" fmla="*/ 0 w 5814923"/>
              <a:gd name="connsiteY6" fmla="*/ 989491 h 2133600"/>
              <a:gd name="connsiteX7" fmla="*/ 10766 w 5814923"/>
              <a:gd name="connsiteY7" fmla="*/ 673036 h 2133600"/>
              <a:gd name="connsiteX0" fmla="*/ 10766 w 5814923"/>
              <a:gd name="connsiteY0" fmla="*/ 673036 h 2133600"/>
              <a:gd name="connsiteX1" fmla="*/ 4748123 w 5814923"/>
              <a:gd name="connsiteY1" fmla="*/ 533400 h 2133600"/>
              <a:gd name="connsiteX2" fmla="*/ 4748123 w 5814923"/>
              <a:gd name="connsiteY2" fmla="*/ 0 h 2133600"/>
              <a:gd name="connsiteX3" fmla="*/ 5814923 w 5814923"/>
              <a:gd name="connsiteY3" fmla="*/ 1066800 h 2133600"/>
              <a:gd name="connsiteX4" fmla="*/ 4748123 w 5814923"/>
              <a:gd name="connsiteY4" fmla="*/ 2133600 h 2133600"/>
              <a:gd name="connsiteX5" fmla="*/ 4748123 w 5814923"/>
              <a:gd name="connsiteY5" fmla="*/ 1600200 h 2133600"/>
              <a:gd name="connsiteX6" fmla="*/ 0 w 5814923"/>
              <a:gd name="connsiteY6" fmla="*/ 989491 h 2133600"/>
              <a:gd name="connsiteX7" fmla="*/ 10766 w 5814923"/>
              <a:gd name="connsiteY7" fmla="*/ 673036 h 2133600"/>
              <a:gd name="connsiteX0" fmla="*/ 10766 w 5814923"/>
              <a:gd name="connsiteY0" fmla="*/ 673036 h 2133600"/>
              <a:gd name="connsiteX1" fmla="*/ 4748123 w 5814923"/>
              <a:gd name="connsiteY1" fmla="*/ 533400 h 2133600"/>
              <a:gd name="connsiteX2" fmla="*/ 4748123 w 5814923"/>
              <a:gd name="connsiteY2" fmla="*/ 0 h 2133600"/>
              <a:gd name="connsiteX3" fmla="*/ 5814923 w 5814923"/>
              <a:gd name="connsiteY3" fmla="*/ 1066800 h 2133600"/>
              <a:gd name="connsiteX4" fmla="*/ 4748123 w 5814923"/>
              <a:gd name="connsiteY4" fmla="*/ 2133600 h 2133600"/>
              <a:gd name="connsiteX5" fmla="*/ 4748123 w 5814923"/>
              <a:gd name="connsiteY5" fmla="*/ 1600200 h 2133600"/>
              <a:gd name="connsiteX6" fmla="*/ 0 w 5814923"/>
              <a:gd name="connsiteY6" fmla="*/ 989491 h 2133600"/>
              <a:gd name="connsiteX7" fmla="*/ 10766 w 5814923"/>
              <a:gd name="connsiteY7" fmla="*/ 673036 h 2133600"/>
              <a:gd name="connsiteX0" fmla="*/ 10766 w 5814923"/>
              <a:gd name="connsiteY0" fmla="*/ 673036 h 2133600"/>
              <a:gd name="connsiteX1" fmla="*/ 4748123 w 5814923"/>
              <a:gd name="connsiteY1" fmla="*/ 533400 h 2133600"/>
              <a:gd name="connsiteX2" fmla="*/ 4748123 w 5814923"/>
              <a:gd name="connsiteY2" fmla="*/ 0 h 2133600"/>
              <a:gd name="connsiteX3" fmla="*/ 5814923 w 5814923"/>
              <a:gd name="connsiteY3" fmla="*/ 1066800 h 2133600"/>
              <a:gd name="connsiteX4" fmla="*/ 4748123 w 5814923"/>
              <a:gd name="connsiteY4" fmla="*/ 2133600 h 2133600"/>
              <a:gd name="connsiteX5" fmla="*/ 4748123 w 5814923"/>
              <a:gd name="connsiteY5" fmla="*/ 1600200 h 2133600"/>
              <a:gd name="connsiteX6" fmla="*/ 0 w 5814923"/>
              <a:gd name="connsiteY6" fmla="*/ 989491 h 2133600"/>
              <a:gd name="connsiteX7" fmla="*/ 10766 w 5814923"/>
              <a:gd name="connsiteY7" fmla="*/ 673036 h 2133600"/>
              <a:gd name="connsiteX0" fmla="*/ 10766 w 5814923"/>
              <a:gd name="connsiteY0" fmla="*/ 673036 h 2133600"/>
              <a:gd name="connsiteX1" fmla="*/ 4748123 w 5814923"/>
              <a:gd name="connsiteY1" fmla="*/ 533400 h 2133600"/>
              <a:gd name="connsiteX2" fmla="*/ 4748123 w 5814923"/>
              <a:gd name="connsiteY2" fmla="*/ 0 h 2133600"/>
              <a:gd name="connsiteX3" fmla="*/ 5814923 w 5814923"/>
              <a:gd name="connsiteY3" fmla="*/ 1066800 h 2133600"/>
              <a:gd name="connsiteX4" fmla="*/ 4748123 w 5814923"/>
              <a:gd name="connsiteY4" fmla="*/ 2133600 h 2133600"/>
              <a:gd name="connsiteX5" fmla="*/ 4748123 w 5814923"/>
              <a:gd name="connsiteY5" fmla="*/ 1600200 h 2133600"/>
              <a:gd name="connsiteX6" fmla="*/ 0 w 5814923"/>
              <a:gd name="connsiteY6" fmla="*/ 989491 h 2133600"/>
              <a:gd name="connsiteX7" fmla="*/ 10766 w 5814923"/>
              <a:gd name="connsiteY7" fmla="*/ 673036 h 2133600"/>
              <a:gd name="connsiteX0" fmla="*/ 10766 w 5814923"/>
              <a:gd name="connsiteY0" fmla="*/ 673036 h 2133600"/>
              <a:gd name="connsiteX1" fmla="*/ 4748123 w 5814923"/>
              <a:gd name="connsiteY1" fmla="*/ 533400 h 2133600"/>
              <a:gd name="connsiteX2" fmla="*/ 4748123 w 5814923"/>
              <a:gd name="connsiteY2" fmla="*/ 0 h 2133600"/>
              <a:gd name="connsiteX3" fmla="*/ 5814923 w 5814923"/>
              <a:gd name="connsiteY3" fmla="*/ 1066800 h 2133600"/>
              <a:gd name="connsiteX4" fmla="*/ 4748123 w 5814923"/>
              <a:gd name="connsiteY4" fmla="*/ 2133600 h 2133600"/>
              <a:gd name="connsiteX5" fmla="*/ 4748123 w 5814923"/>
              <a:gd name="connsiteY5" fmla="*/ 1600200 h 2133600"/>
              <a:gd name="connsiteX6" fmla="*/ 0 w 5814923"/>
              <a:gd name="connsiteY6" fmla="*/ 989491 h 2133600"/>
              <a:gd name="connsiteX7" fmla="*/ 10766 w 5814923"/>
              <a:gd name="connsiteY7" fmla="*/ 673036 h 2133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814923" h="2133600">
                <a:moveTo>
                  <a:pt x="10766" y="673036"/>
                </a:moveTo>
                <a:lnTo>
                  <a:pt x="4748123" y="533400"/>
                </a:lnTo>
                <a:lnTo>
                  <a:pt x="4748123" y="0"/>
                </a:lnTo>
                <a:lnTo>
                  <a:pt x="5814923" y="1066800"/>
                </a:lnTo>
                <a:lnTo>
                  <a:pt x="4748123" y="2133600"/>
                </a:lnTo>
                <a:lnTo>
                  <a:pt x="4748123" y="1600200"/>
                </a:lnTo>
                <a:cubicBezTo>
                  <a:pt x="3118506" y="1372362"/>
                  <a:pt x="1603230" y="1201727"/>
                  <a:pt x="0" y="989491"/>
                </a:cubicBezTo>
                <a:cubicBezTo>
                  <a:pt x="3589" y="686387"/>
                  <a:pt x="7177" y="929336"/>
                  <a:pt x="10766" y="673036"/>
                </a:cubicBezTo>
                <a:close/>
              </a:path>
            </a:pathLst>
          </a:custGeom>
          <a:gradFill flip="none" rotWithShape="1">
            <a:gsLst>
              <a:gs pos="63000">
                <a:schemeClr val="accent6">
                  <a:lumMod val="75000"/>
                </a:schemeClr>
              </a:gs>
              <a:gs pos="0">
                <a:srgbClr val="FFC000"/>
              </a:gs>
            </a:gsLst>
            <a:lin ang="10800000" scaled="1"/>
            <a:tileRect/>
          </a:gradFill>
          <a:ln>
            <a:noFill/>
          </a:ln>
          <a:scene3d>
            <a:camera prst="orthographicFront">
              <a:rot lat="17222692" lon="18162154" rev="4074046"/>
            </a:camera>
            <a:lightRig rig="threePt" dir="t"/>
          </a:scene3d>
          <a:sp3d extrusionH="254000">
            <a:bevelT w="190500" h="508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189756" y="228599"/>
            <a:ext cx="11999069" cy="1576541"/>
          </a:xfrm>
        </p:spPr>
        <p:txBody>
          <a:bodyPr>
            <a:normAutofit/>
          </a:bodyPr>
          <a:lstStyle/>
          <a:p>
            <a:r>
              <a:rPr lang="en-US" sz="4000" dirty="0"/>
              <a:t>The church in the future will not be the same!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207524" y="3845153"/>
            <a:ext cx="152389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more loving community</a:t>
            </a:r>
          </a:p>
        </p:txBody>
      </p:sp>
      <p:grpSp>
        <p:nvGrpSpPr>
          <p:cNvPr id="39" name="Group 38"/>
          <p:cNvGrpSpPr>
            <a:grpSpLocks noChangeAspect="1"/>
          </p:cNvGrpSpPr>
          <p:nvPr/>
        </p:nvGrpSpPr>
        <p:grpSpPr>
          <a:xfrm>
            <a:off x="1656325" y="4767022"/>
            <a:ext cx="683567" cy="710400"/>
            <a:chOff x="6453494" y="2317132"/>
            <a:chExt cx="1969724" cy="2047043"/>
          </a:xfrm>
        </p:grpSpPr>
        <p:sp>
          <p:nvSpPr>
            <p:cNvPr id="40" name="Oval 39"/>
            <p:cNvSpPr/>
            <p:nvPr/>
          </p:nvSpPr>
          <p:spPr>
            <a:xfrm>
              <a:off x="6453494" y="3671628"/>
              <a:ext cx="1969724" cy="692547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0"/>
                  </a:schemeClr>
                </a:gs>
                <a:gs pos="100000">
                  <a:schemeClr val="bg1">
                    <a:alpha val="0"/>
                    <a:lumMod val="0"/>
                    <a:lumOff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6581146" y="2317132"/>
              <a:ext cx="1741714" cy="1741714"/>
            </a:xfrm>
            <a:prstGeom prst="ellipse">
              <a:avLst/>
            </a:prstGeom>
            <a:gradFill>
              <a:gsLst>
                <a:gs pos="13000">
                  <a:srgbClr val="0070C0"/>
                </a:gs>
                <a:gs pos="71000">
                  <a:srgbClr val="00B0F0"/>
                </a:gs>
              </a:gsLst>
              <a:lin ang="5400000" scaled="1"/>
            </a:gradFill>
            <a:ln w="12700" cap="flat" cmpd="sng" algn="ctr">
              <a:solidFill>
                <a:srgbClr val="002060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/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42" name="Oval 41"/>
            <p:cNvSpPr/>
            <p:nvPr/>
          </p:nvSpPr>
          <p:spPr>
            <a:xfrm>
              <a:off x="6766204" y="2374552"/>
              <a:ext cx="1371601" cy="1206005"/>
            </a:xfrm>
            <a:prstGeom prst="ellipse">
              <a:avLst/>
            </a:prstGeom>
            <a:gradFill>
              <a:gsLst>
                <a:gs pos="0">
                  <a:sysClr val="window" lastClr="FFFFFF">
                    <a:lumMod val="100000"/>
                    <a:alpha val="80000"/>
                  </a:sysClr>
                </a:gs>
                <a:gs pos="100000">
                  <a:sysClr val="window" lastClr="FFFFFF">
                    <a:alpha val="0"/>
                  </a:sysClr>
                </a:gs>
              </a:gsLst>
              <a:lin ang="5400000" scaled="1"/>
            </a:gra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4400">
                <a:defRPr/>
              </a:pPr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</p:grpSp>
      <p:grpSp>
        <p:nvGrpSpPr>
          <p:cNvPr id="44" name="Group 43"/>
          <p:cNvGrpSpPr>
            <a:grpSpLocks noChangeAspect="1"/>
          </p:cNvGrpSpPr>
          <p:nvPr/>
        </p:nvGrpSpPr>
        <p:grpSpPr>
          <a:xfrm>
            <a:off x="2922905" y="4503440"/>
            <a:ext cx="683567" cy="710400"/>
            <a:chOff x="6453494" y="2317132"/>
            <a:chExt cx="1969724" cy="2047043"/>
          </a:xfrm>
        </p:grpSpPr>
        <p:sp>
          <p:nvSpPr>
            <p:cNvPr id="45" name="Oval 44"/>
            <p:cNvSpPr/>
            <p:nvPr/>
          </p:nvSpPr>
          <p:spPr>
            <a:xfrm>
              <a:off x="6453494" y="3671628"/>
              <a:ext cx="1969724" cy="692547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0"/>
                  </a:schemeClr>
                </a:gs>
                <a:gs pos="100000">
                  <a:schemeClr val="bg1">
                    <a:alpha val="0"/>
                    <a:lumMod val="0"/>
                    <a:lumOff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/>
            <p:nvPr/>
          </p:nvSpPr>
          <p:spPr>
            <a:xfrm>
              <a:off x="6581146" y="2317132"/>
              <a:ext cx="1741714" cy="1741714"/>
            </a:xfrm>
            <a:prstGeom prst="ellipse">
              <a:avLst/>
            </a:prstGeom>
            <a:gradFill>
              <a:gsLst>
                <a:gs pos="13000">
                  <a:srgbClr val="0070C0"/>
                </a:gs>
                <a:gs pos="71000">
                  <a:srgbClr val="00B0F0"/>
                </a:gs>
              </a:gsLst>
              <a:lin ang="5400000" scaled="1"/>
            </a:gradFill>
            <a:ln w="12700" cap="flat" cmpd="sng" algn="ctr">
              <a:solidFill>
                <a:srgbClr val="002060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/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47" name="Oval 46"/>
            <p:cNvSpPr/>
            <p:nvPr/>
          </p:nvSpPr>
          <p:spPr>
            <a:xfrm>
              <a:off x="6766204" y="2374552"/>
              <a:ext cx="1371601" cy="1206005"/>
            </a:xfrm>
            <a:prstGeom prst="ellipse">
              <a:avLst/>
            </a:prstGeom>
            <a:gradFill>
              <a:gsLst>
                <a:gs pos="0">
                  <a:sysClr val="window" lastClr="FFFFFF">
                    <a:lumMod val="100000"/>
                    <a:alpha val="80000"/>
                  </a:sysClr>
                </a:gs>
                <a:gs pos="100000">
                  <a:sysClr val="window" lastClr="FFFFFF">
                    <a:alpha val="0"/>
                  </a:sysClr>
                </a:gs>
              </a:gsLst>
              <a:lin ang="5400000" scaled="1"/>
            </a:gra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4400">
                <a:defRPr/>
              </a:pPr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</p:grpSp>
      <p:sp>
        <p:nvSpPr>
          <p:cNvPr id="84" name="Oval 83"/>
          <p:cNvSpPr/>
          <p:nvPr/>
        </p:nvSpPr>
        <p:spPr>
          <a:xfrm rot="21109716">
            <a:off x="2077272" y="5611744"/>
            <a:ext cx="6909861" cy="304261"/>
          </a:xfrm>
          <a:prstGeom prst="ellipse">
            <a:avLst/>
          </a:prstGeom>
          <a:gradFill flip="none" rotWithShape="1">
            <a:gsLst>
              <a:gs pos="0">
                <a:schemeClr val="tx1">
                  <a:lumMod val="85000"/>
                  <a:lumOff val="15000"/>
                  <a:alpha val="93000"/>
                </a:schemeClr>
              </a:gs>
              <a:gs pos="100000">
                <a:sysClr val="window" lastClr="FFFFFF">
                  <a:alpha val="0"/>
                  <a:lumMod val="100000"/>
                </a:sysClr>
              </a:gs>
            </a:gsLst>
            <a:path path="shape">
              <a:fillToRect l="50000" t="50000" r="50000" b="50000"/>
            </a:path>
            <a:tileRect/>
          </a:gra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ker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2313F5A-90AE-4E94-AF9D-E878E9A21858}"/>
              </a:ext>
            </a:extLst>
          </p:cNvPr>
          <p:cNvSpPr txBox="1"/>
          <p:nvPr/>
        </p:nvSpPr>
        <p:spPr>
          <a:xfrm>
            <a:off x="2487805" y="3381144"/>
            <a:ext cx="159375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more worshipful community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2278AE2-6B01-47B9-B068-FC39725988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30" y="4868094"/>
            <a:ext cx="1335366" cy="1370419"/>
          </a:xfrm>
          <a:prstGeom prst="rect">
            <a:avLst/>
          </a:prstGeom>
        </p:spPr>
      </p:pic>
      <p:sp>
        <p:nvSpPr>
          <p:cNvPr id="51" name="TextBox 50">
            <a:extLst>
              <a:ext uri="{FF2B5EF4-FFF2-40B4-BE49-F238E27FC236}">
                <a16:creationId xmlns:a16="http://schemas.microsoft.com/office/drawing/2014/main" id="{9B49875A-49C8-49DD-BA66-33B2ED5AA699}"/>
              </a:ext>
            </a:extLst>
          </p:cNvPr>
          <p:cNvSpPr txBox="1"/>
          <p:nvPr/>
        </p:nvSpPr>
        <p:spPr>
          <a:xfrm>
            <a:off x="38065" y="6249115"/>
            <a:ext cx="1523896" cy="608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church at Ephesus</a:t>
            </a: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57CFDD12-3746-4F30-A9DA-CC45A339AF5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8573" y="2169196"/>
            <a:ext cx="1955422" cy="2006751"/>
          </a:xfrm>
          <a:prstGeom prst="rect">
            <a:avLst/>
          </a:prstGeom>
        </p:spPr>
      </p:pic>
      <p:sp>
        <p:nvSpPr>
          <p:cNvPr id="53" name="TextBox 52">
            <a:extLst>
              <a:ext uri="{FF2B5EF4-FFF2-40B4-BE49-F238E27FC236}">
                <a16:creationId xmlns:a16="http://schemas.microsoft.com/office/drawing/2014/main" id="{8028382F-3960-44C0-8C50-637D3A94D652}"/>
              </a:ext>
            </a:extLst>
          </p:cNvPr>
          <p:cNvSpPr txBox="1"/>
          <p:nvPr/>
        </p:nvSpPr>
        <p:spPr>
          <a:xfrm>
            <a:off x="10139559" y="4265597"/>
            <a:ext cx="192443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church at Ephesus with Jesus as King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059F4BB-AE30-40E5-85E7-5FD901F6106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10470594" y="2010540"/>
            <a:ext cx="1231380" cy="1544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9083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6" grpId="0"/>
      <p:bldP spid="28" grpId="0"/>
      <p:bldP spid="84" grpId="0" animBg="1"/>
      <p:bldP spid="33" grpId="0"/>
      <p:bldP spid="51" grpId="0"/>
      <p:bldP spid="5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9021B7CB-AB26-4B59-97E5-104476137D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God wants us to become a more worshipful community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74BE5E89-1069-4F4C-9FBF-D0D32F6816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b="1" dirty="0"/>
              <a:t>Worship is expressing what God is worth to us in all aspects of our lives</a:t>
            </a:r>
          </a:p>
          <a:p>
            <a:pPr lvl="1"/>
            <a:r>
              <a:rPr lang="en-GB" altLang="en-US" b="1" dirty="0"/>
              <a:t>Including our use of time and our lifestyle choices</a:t>
            </a:r>
          </a:p>
        </p:txBody>
      </p:sp>
      <p:pic>
        <p:nvPicPr>
          <p:cNvPr id="12294" name="Picture 6" descr="j0177745">
            <a:extLst>
              <a:ext uri="{FF2B5EF4-FFF2-40B4-BE49-F238E27FC236}">
                <a16:creationId xmlns:a16="http://schemas.microsoft.com/office/drawing/2014/main" id="{526FBBC4-FF9F-43A7-B868-CB8D75D77D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1800" y="3933826"/>
            <a:ext cx="1949450" cy="2924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5" name="Picture 7" descr="j0177750">
            <a:extLst>
              <a:ext uri="{FF2B5EF4-FFF2-40B4-BE49-F238E27FC236}">
                <a16:creationId xmlns:a16="http://schemas.microsoft.com/office/drawing/2014/main" id="{BD432A4E-75BA-422A-9267-B10EE8AB6B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2112" y="4419600"/>
            <a:ext cx="36576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7" name="Picture 9" descr="j0231845">
            <a:extLst>
              <a:ext uri="{FF2B5EF4-FFF2-40B4-BE49-F238E27FC236}">
                <a16:creationId xmlns:a16="http://schemas.microsoft.com/office/drawing/2014/main" id="{7675429C-4B47-4F80-B0B5-F1E3A09B6B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0950" y="4183064"/>
            <a:ext cx="2736850" cy="267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6267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3" presetID="2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0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1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935CB735-BA83-4011-BE56-0648162BCA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Prayer as worship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49153BC5-245D-40AB-B67E-167B3328C1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1764" y="2011680"/>
            <a:ext cx="11665296" cy="4846320"/>
          </a:xfrm>
        </p:spPr>
        <p:txBody>
          <a:bodyPr>
            <a:normAutofit/>
          </a:bodyPr>
          <a:lstStyle/>
          <a:p>
            <a:r>
              <a:rPr lang="en-GB" altLang="en-US" sz="4000" b="1" dirty="0"/>
              <a:t>God wants us to pray over the world as He sees it</a:t>
            </a:r>
          </a:p>
          <a:p>
            <a:pPr lvl="1"/>
            <a:r>
              <a:rPr lang="en-GB" altLang="en-US" sz="3600" b="1" dirty="0"/>
              <a:t>With this in mind: God wants everyone to be saved (4)</a:t>
            </a:r>
          </a:p>
          <a:p>
            <a:pPr lvl="2"/>
            <a:r>
              <a:rPr lang="en-GB" altLang="en-US" sz="3200" b="1" dirty="0"/>
              <a:t>Making requests for specific needs</a:t>
            </a:r>
          </a:p>
          <a:p>
            <a:pPr lvl="2"/>
            <a:r>
              <a:rPr lang="en-GB" altLang="en-US" sz="3200" b="1" dirty="0"/>
              <a:t>Bringing them into view before God</a:t>
            </a:r>
          </a:p>
          <a:p>
            <a:pPr lvl="2"/>
            <a:r>
              <a:rPr lang="en-GB" altLang="en-US" sz="3200" b="1" dirty="0"/>
              <a:t>Appealing boldly on their behalf</a:t>
            </a:r>
          </a:p>
          <a:p>
            <a:pPr lvl="2"/>
            <a:r>
              <a:rPr lang="en-GB" altLang="en-US" sz="3200" b="1" dirty="0"/>
              <a:t>Thankfulness for them </a:t>
            </a:r>
          </a:p>
          <a:p>
            <a:r>
              <a:rPr lang="en-GB" altLang="en-US" sz="4000" b="1" dirty="0"/>
              <a:t>Our prayers matter</a:t>
            </a:r>
          </a:p>
          <a:p>
            <a:r>
              <a:rPr lang="en-GB" altLang="en-US" sz="4000" b="1" dirty="0"/>
              <a:t>Our prayers change things</a:t>
            </a:r>
          </a:p>
        </p:txBody>
      </p:sp>
    </p:spTree>
    <p:extLst>
      <p:ext uri="{BB962C8B-B14F-4D97-AF65-F5344CB8AC3E}">
        <p14:creationId xmlns:p14="http://schemas.microsoft.com/office/powerpoint/2010/main" val="429862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29604028-39AE-4790-B866-B0612791F2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Lifestyle as worship</a:t>
            </a: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98DEB83B-C26C-47F6-9439-D290B468F0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altLang="en-US" sz="4000" b="1" dirty="0"/>
              <a:t>God wants us to show our faith through our actions</a:t>
            </a:r>
          </a:p>
          <a:p>
            <a:pPr lvl="1"/>
            <a:r>
              <a:rPr lang="en-GB" altLang="en-US" sz="3600" b="1" dirty="0"/>
              <a:t>Men</a:t>
            </a:r>
          </a:p>
          <a:p>
            <a:pPr lvl="2"/>
            <a:r>
              <a:rPr lang="en-GB" altLang="en-US" sz="3200" b="1" dirty="0"/>
              <a:t>Pray everywhere lifting up holy hands without anger or disputing</a:t>
            </a:r>
          </a:p>
          <a:p>
            <a:pPr lvl="1"/>
            <a:r>
              <a:rPr lang="en-GB" altLang="en-US" sz="3600" b="1" dirty="0"/>
              <a:t>Women</a:t>
            </a:r>
          </a:p>
          <a:p>
            <a:pPr lvl="2"/>
            <a:r>
              <a:rPr lang="en-GB" altLang="en-US" sz="3200" b="1" dirty="0"/>
              <a:t>By your attitude, values, what you wear, what you do</a:t>
            </a:r>
          </a:p>
        </p:txBody>
      </p:sp>
    </p:spTree>
    <p:extLst>
      <p:ext uri="{BB962C8B-B14F-4D97-AF65-F5344CB8AC3E}">
        <p14:creationId xmlns:p14="http://schemas.microsoft.com/office/powerpoint/2010/main" val="2558021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>
            <a:extLst>
              <a:ext uri="{FF2B5EF4-FFF2-40B4-BE49-F238E27FC236}">
                <a16:creationId xmlns:a16="http://schemas.microsoft.com/office/drawing/2014/main" id="{8C249A4F-F167-4D02-B8CB-279B5C8523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Women in the church</a:t>
            </a:r>
          </a:p>
        </p:txBody>
      </p:sp>
      <p:sp>
        <p:nvSpPr>
          <p:cNvPr id="107523" name="Rectangle 3">
            <a:extLst>
              <a:ext uri="{FF2B5EF4-FFF2-40B4-BE49-F238E27FC236}">
                <a16:creationId xmlns:a16="http://schemas.microsoft.com/office/drawing/2014/main" id="{1E6FE3E7-09C4-4285-AEC8-E5B2189CBE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GB" altLang="en-US" sz="3600" b="1" dirty="0"/>
              <a:t>Some have used these verses to make women second-class Christians </a:t>
            </a:r>
          </a:p>
          <a:p>
            <a:pPr lvl="2"/>
            <a:r>
              <a:rPr lang="en-GB" altLang="en-US" sz="3200" b="1" dirty="0"/>
              <a:t>The Bible teaches that men and women together carry the image of God and that there is neither male nor female in Christ</a:t>
            </a:r>
          </a:p>
          <a:p>
            <a:pPr lvl="1"/>
            <a:r>
              <a:rPr lang="en-GB" altLang="en-US" sz="3600" b="1" dirty="0"/>
              <a:t>Others have tried to ignore these verses </a:t>
            </a:r>
          </a:p>
          <a:p>
            <a:r>
              <a:rPr lang="en-GB" altLang="en-US" sz="4000" b="1" dirty="0"/>
              <a:t>Is it fundamental or cultural?</a:t>
            </a:r>
          </a:p>
          <a:p>
            <a:pPr lvl="1"/>
            <a:r>
              <a:rPr lang="en-GB" altLang="en-US" sz="3600" b="1" dirty="0"/>
              <a:t>Each has to stand before God and give an account</a:t>
            </a:r>
          </a:p>
        </p:txBody>
      </p:sp>
      <p:pic>
        <p:nvPicPr>
          <p:cNvPr id="107524" name="Picture 4" descr="DSCF3252 Ephesus">
            <a:extLst>
              <a:ext uri="{FF2B5EF4-FFF2-40B4-BE49-F238E27FC236}">
                <a16:creationId xmlns:a16="http://schemas.microsoft.com/office/drawing/2014/main" id="{089C924C-2BE4-4F6D-AC62-6798DE5E6A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378" t="42459" r="59647" b="10954"/>
          <a:stretch>
            <a:fillRect/>
          </a:stretch>
        </p:blipFill>
        <p:spPr bwMode="auto">
          <a:xfrm>
            <a:off x="4365625" y="0"/>
            <a:ext cx="333216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5387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7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7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7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1075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7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07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07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2" grpId="0"/>
      <p:bldP spid="10752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>
            <a:extLst>
              <a:ext uri="{FF2B5EF4-FFF2-40B4-BE49-F238E27FC236}">
                <a16:creationId xmlns:a16="http://schemas.microsoft.com/office/drawing/2014/main" id="{907FA0AB-33DF-4C7E-9E1F-E962195FCF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Leadership seeks to build</a:t>
            </a:r>
          </a:p>
        </p:txBody>
      </p:sp>
      <p:sp>
        <p:nvSpPr>
          <p:cNvPr id="87043" name="Rectangle 3">
            <a:extLst>
              <a:ext uri="{FF2B5EF4-FFF2-40B4-BE49-F238E27FC236}">
                <a16:creationId xmlns:a16="http://schemas.microsoft.com/office/drawing/2014/main" id="{6B6C2A93-8992-4BAE-93DF-33184C8A0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altLang="en-US" sz="4400" b="1" dirty="0"/>
              <a:t>A community that loves</a:t>
            </a:r>
          </a:p>
          <a:p>
            <a:r>
              <a:rPr lang="en-GB" altLang="en-US" sz="4400" b="1" dirty="0"/>
              <a:t>A community that worships God together</a:t>
            </a:r>
          </a:p>
          <a:p>
            <a:pPr lvl="1"/>
            <a:r>
              <a:rPr lang="en-GB" altLang="en-US" sz="4000" b="1" dirty="0"/>
              <a:t>Not in uniformity</a:t>
            </a:r>
          </a:p>
          <a:p>
            <a:pPr lvl="2"/>
            <a:r>
              <a:rPr lang="en-GB" altLang="en-US" sz="3600" b="1" dirty="0"/>
              <a:t>But in the God-given diversity of creation</a:t>
            </a:r>
          </a:p>
          <a:p>
            <a:pPr lvl="1"/>
            <a:r>
              <a:rPr lang="en-GB" altLang="en-US" sz="4000" b="1" dirty="0"/>
              <a:t>Not according to local customs</a:t>
            </a:r>
          </a:p>
          <a:p>
            <a:pPr lvl="2"/>
            <a:r>
              <a:rPr lang="en-GB" altLang="en-US" sz="3600" b="1" dirty="0"/>
              <a:t>But counter-culturally and reflecting the image of God in us</a:t>
            </a:r>
          </a:p>
        </p:txBody>
      </p:sp>
    </p:spTree>
    <p:extLst>
      <p:ext uri="{BB962C8B-B14F-4D97-AF65-F5344CB8AC3E}">
        <p14:creationId xmlns:p14="http://schemas.microsoft.com/office/powerpoint/2010/main" val="1093047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149C9-F664-46A2-B8B7-B4A3D446D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28D442-F854-4D93-B05F-FF603D80DF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2364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Office Theme">
  <a:themeElements>
    <a:clrScheme name="Digital Blue Tunnel">
      <a:dk1>
        <a:srgbClr val="000000"/>
      </a:dk1>
      <a:lt1>
        <a:sysClr val="window" lastClr="FFFFFF"/>
      </a:lt1>
      <a:dk2>
        <a:srgbClr val="001027"/>
      </a:dk2>
      <a:lt2>
        <a:srgbClr val="C1EBF7"/>
      </a:lt2>
      <a:accent1>
        <a:srgbClr val="56C5FF"/>
      </a:accent1>
      <a:accent2>
        <a:srgbClr val="4BB836"/>
      </a:accent2>
      <a:accent3>
        <a:srgbClr val="F8B004"/>
      </a:accent3>
      <a:accent4>
        <a:srgbClr val="972ACD"/>
      </a:accent4>
      <a:accent5>
        <a:srgbClr val="F86E24"/>
      </a:accent5>
      <a:accent6>
        <a:srgbClr val="DB30C7"/>
      </a:accent6>
      <a:hlink>
        <a:srgbClr val="F8B004"/>
      </a:hlink>
      <a:folHlink>
        <a:srgbClr val="969696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Digital Blue Tunnel">
      <a:dk1>
        <a:srgbClr val="000000"/>
      </a:dk1>
      <a:lt1>
        <a:sysClr val="window" lastClr="FFFFFF"/>
      </a:lt1>
      <a:dk2>
        <a:srgbClr val="001027"/>
      </a:dk2>
      <a:lt2>
        <a:srgbClr val="C1EBF7"/>
      </a:lt2>
      <a:accent1>
        <a:srgbClr val="56C5FF"/>
      </a:accent1>
      <a:accent2>
        <a:srgbClr val="4BB836"/>
      </a:accent2>
      <a:accent3>
        <a:srgbClr val="F8B004"/>
      </a:accent3>
      <a:accent4>
        <a:srgbClr val="972ACD"/>
      </a:accent4>
      <a:accent5>
        <a:srgbClr val="F86E24"/>
      </a:accent5>
      <a:accent6>
        <a:srgbClr val="DB30C7"/>
      </a:accent6>
      <a:hlink>
        <a:srgbClr val="F8B004"/>
      </a:hlink>
      <a:folHlink>
        <a:srgbClr val="969696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irectSourceMarket xmlns="4873beb7-5857-4685-be1f-d57550cc96cc" xsi:nil="true"/>
    <ApprovalStatus xmlns="4873beb7-5857-4685-be1f-d57550cc96cc">InProgress</ApprovalStatus>
    <MarketSpecific xmlns="4873beb7-5857-4685-be1f-d57550cc96cc">false</MarketSpecific>
    <LocComments xmlns="4873beb7-5857-4685-be1f-d57550cc96cc" xsi:nil="true"/>
    <ThumbnailAssetId xmlns="4873beb7-5857-4685-be1f-d57550cc96cc" xsi:nil="true"/>
    <PrimaryImageGen xmlns="4873beb7-5857-4685-be1f-d57550cc96cc">true</PrimaryImageGen>
    <LegacyData xmlns="4873beb7-5857-4685-be1f-d57550cc96cc" xsi:nil="true"/>
    <LocRecommendedHandoff xmlns="4873beb7-5857-4685-be1f-d57550cc96cc" xsi:nil="true"/>
    <BusinessGroup xmlns="4873beb7-5857-4685-be1f-d57550cc96cc" xsi:nil="true"/>
    <BlockPublish xmlns="4873beb7-5857-4685-be1f-d57550cc96cc">false</BlockPublish>
    <TPFriendlyName xmlns="4873beb7-5857-4685-be1f-d57550cc96cc" xsi:nil="true"/>
    <NumericId xmlns="4873beb7-5857-4685-be1f-d57550cc96cc" xsi:nil="true"/>
    <APEditor xmlns="4873beb7-5857-4685-be1f-d57550cc96cc">
      <UserInfo>
        <DisplayName/>
        <AccountId xsi:nil="true"/>
        <AccountType/>
      </UserInfo>
    </APEditor>
    <SourceTitle xmlns="4873beb7-5857-4685-be1f-d57550cc96cc" xsi:nil="true"/>
    <OpenTemplate xmlns="4873beb7-5857-4685-be1f-d57550cc96cc">true</OpenTemplate>
    <UALocComments xmlns="4873beb7-5857-4685-be1f-d57550cc96cc" xsi:nil="true"/>
    <ParentAssetId xmlns="4873beb7-5857-4685-be1f-d57550cc96cc" xsi:nil="true"/>
    <IntlLangReviewDate xmlns="4873beb7-5857-4685-be1f-d57550cc96cc" xsi:nil="true"/>
    <FeatureTagsTaxHTField0 xmlns="4873beb7-5857-4685-be1f-d57550cc96cc">
      <Terms xmlns="http://schemas.microsoft.com/office/infopath/2007/PartnerControls"/>
    </FeatureTagsTaxHTField0>
    <PublishStatusLookup xmlns="4873beb7-5857-4685-be1f-d57550cc96cc">
      <Value>1564227</Value>
    </PublishStatusLookup>
    <Providers xmlns="4873beb7-5857-4685-be1f-d57550cc96cc" xsi:nil="true"/>
    <MachineTranslated xmlns="4873beb7-5857-4685-be1f-d57550cc96cc">false</MachineTranslated>
    <OriginalSourceMarket xmlns="4873beb7-5857-4685-be1f-d57550cc96cc" xsi:nil="true"/>
    <APDescription xmlns="4873beb7-5857-4685-be1f-d57550cc96cc">Take your audience through a digital tunnel where they'll  burst through to the other side and see the information you want to present. Show them lists, charts, tables, SmartArt,  and pictures using a variety of layouts in widescreen (16X9) format. This design works well for subjects on science and technology, computers, communication, and more.   
</APDescription>
    <ClipArtFilename xmlns="4873beb7-5857-4685-be1f-d57550cc96cc" xsi:nil="true"/>
    <ContentItem xmlns="4873beb7-5857-4685-be1f-d57550cc96cc" xsi:nil="true"/>
    <TPInstallLocation xmlns="4873beb7-5857-4685-be1f-d57550cc96cc" xsi:nil="true"/>
    <PublishTargets xmlns="4873beb7-5857-4685-be1f-d57550cc96cc">OfficeOnlineVNext</PublishTargets>
    <TimesCloned xmlns="4873beb7-5857-4685-be1f-d57550cc96cc" xsi:nil="true"/>
    <AssetStart xmlns="4873beb7-5857-4685-be1f-d57550cc96cc">2012-05-11T02:04:00+00:00</AssetStart>
    <Provider xmlns="4873beb7-5857-4685-be1f-d57550cc96cc" xsi:nil="true"/>
    <AcquiredFrom xmlns="4873beb7-5857-4685-be1f-d57550cc96cc">Internal MS</AcquiredFrom>
    <FriendlyTitle xmlns="4873beb7-5857-4685-be1f-d57550cc96cc" xsi:nil="true"/>
    <LastHandOff xmlns="4873beb7-5857-4685-be1f-d57550cc96cc" xsi:nil="true"/>
    <TPClientViewer xmlns="4873beb7-5857-4685-be1f-d57550cc96cc" xsi:nil="true"/>
    <UACurrentWords xmlns="4873beb7-5857-4685-be1f-d57550cc96cc" xsi:nil="true"/>
    <ArtSampleDocs xmlns="4873beb7-5857-4685-be1f-d57550cc96cc" xsi:nil="true"/>
    <UALocRecommendation xmlns="4873beb7-5857-4685-be1f-d57550cc96cc">Localize</UALocRecommendation>
    <Manager xmlns="4873beb7-5857-4685-be1f-d57550cc96cc" xsi:nil="true"/>
    <ShowIn xmlns="4873beb7-5857-4685-be1f-d57550cc96cc">Show everywhere</ShowIn>
    <UANotes xmlns="4873beb7-5857-4685-be1f-d57550cc96cc" xsi:nil="true"/>
    <TemplateStatus xmlns="4873beb7-5857-4685-be1f-d57550cc96cc">Complete</TemplateStatus>
    <InternalTagsTaxHTField0 xmlns="4873beb7-5857-4685-be1f-d57550cc96cc">
      <Terms xmlns="http://schemas.microsoft.com/office/infopath/2007/PartnerControls"/>
    </InternalTagsTaxHTField0>
    <CSXHash xmlns="4873beb7-5857-4685-be1f-d57550cc96cc" xsi:nil="true"/>
    <Downloads xmlns="4873beb7-5857-4685-be1f-d57550cc96cc">0</Downloads>
    <VoteCount xmlns="4873beb7-5857-4685-be1f-d57550cc96cc" xsi:nil="true"/>
    <OOCacheId xmlns="4873beb7-5857-4685-be1f-d57550cc96cc" xsi:nil="true"/>
    <IsDeleted xmlns="4873beb7-5857-4685-be1f-d57550cc96cc">false</IsDeleted>
    <AssetExpire xmlns="4873beb7-5857-4685-be1f-d57550cc96cc">2029-01-01T08:00:00+00:00</AssetExpire>
    <DSATActionTaken xmlns="4873beb7-5857-4685-be1f-d57550cc96cc" xsi:nil="true"/>
    <CSXSubmissionMarket xmlns="4873beb7-5857-4685-be1f-d57550cc96cc" xsi:nil="true"/>
    <TPExecutable xmlns="4873beb7-5857-4685-be1f-d57550cc96cc" xsi:nil="true"/>
    <SubmitterId xmlns="4873beb7-5857-4685-be1f-d57550cc96cc" xsi:nil="true"/>
    <EditorialTags xmlns="4873beb7-5857-4685-be1f-d57550cc96cc" xsi:nil="true"/>
    <ApprovalLog xmlns="4873beb7-5857-4685-be1f-d57550cc96cc" xsi:nil="true"/>
    <AssetType xmlns="4873beb7-5857-4685-be1f-d57550cc96cc">TP</AssetType>
    <BugNumber xmlns="4873beb7-5857-4685-be1f-d57550cc96cc" xsi:nil="true"/>
    <CSXSubmissionDate xmlns="4873beb7-5857-4685-be1f-d57550cc96cc" xsi:nil="true"/>
    <CSXUpdate xmlns="4873beb7-5857-4685-be1f-d57550cc96cc">false</CSXUpdate>
    <Milestone xmlns="4873beb7-5857-4685-be1f-d57550cc96cc" xsi:nil="true"/>
    <RecommendationsModifier xmlns="4873beb7-5857-4685-be1f-d57550cc96cc" xsi:nil="true"/>
    <OriginAsset xmlns="4873beb7-5857-4685-be1f-d57550cc96cc" xsi:nil="true"/>
    <TPComponent xmlns="4873beb7-5857-4685-be1f-d57550cc96cc" xsi:nil="true"/>
    <AssetId xmlns="4873beb7-5857-4685-be1f-d57550cc96cc">TP102895246</AssetId>
    <IntlLocPriority xmlns="4873beb7-5857-4685-be1f-d57550cc96cc" xsi:nil="true"/>
    <PolicheckWords xmlns="4873beb7-5857-4685-be1f-d57550cc96cc" xsi:nil="true"/>
    <TPLaunchHelpLink xmlns="4873beb7-5857-4685-be1f-d57550cc96cc" xsi:nil="true"/>
    <TPApplication xmlns="4873beb7-5857-4685-be1f-d57550cc96cc" xsi:nil="true"/>
    <CrawlForDependencies xmlns="4873beb7-5857-4685-be1f-d57550cc96cc">false</CrawlForDependencies>
    <HandoffToMSDN xmlns="4873beb7-5857-4685-be1f-d57550cc96cc" xsi:nil="true"/>
    <PlannedPubDate xmlns="4873beb7-5857-4685-be1f-d57550cc96cc" xsi:nil="true"/>
    <IntlLangReviewer xmlns="4873beb7-5857-4685-be1f-d57550cc96cc" xsi:nil="true"/>
    <TrustLevel xmlns="4873beb7-5857-4685-be1f-d57550cc96cc">1 Microsoft Managed Content</TrustLevel>
    <LocLastLocAttemptVersionLookup xmlns="4873beb7-5857-4685-be1f-d57550cc96cc">835483</LocLastLocAttemptVersionLookup>
    <IsSearchable xmlns="4873beb7-5857-4685-be1f-d57550cc96cc">true</IsSearchable>
    <TemplateTemplateType xmlns="4873beb7-5857-4685-be1f-d57550cc96cc">PowerPoint Presentation Template</TemplateTemplateType>
    <CampaignTagsTaxHTField0 xmlns="4873beb7-5857-4685-be1f-d57550cc96cc">
      <Terms xmlns="http://schemas.microsoft.com/office/infopath/2007/PartnerControls"/>
    </CampaignTagsTaxHTField0>
    <TPNamespace xmlns="4873beb7-5857-4685-be1f-d57550cc96cc" xsi:nil="true"/>
    <TaxCatchAll xmlns="4873beb7-5857-4685-be1f-d57550cc96cc"/>
    <Markets xmlns="4873beb7-5857-4685-be1f-d57550cc96cc"/>
    <UAProjectedTotalWords xmlns="4873beb7-5857-4685-be1f-d57550cc96cc" xsi:nil="true"/>
    <IntlLangReview xmlns="4873beb7-5857-4685-be1f-d57550cc96cc">false</IntlLangReview>
    <OutputCachingOn xmlns="4873beb7-5857-4685-be1f-d57550cc96cc">false</OutputCachingOn>
    <AverageRating xmlns="4873beb7-5857-4685-be1f-d57550cc96cc" xsi:nil="true"/>
    <APAuthor xmlns="4873beb7-5857-4685-be1f-d57550cc96cc">
      <UserInfo>
        <DisplayName>REDMOND\v-vaddu</DisplayName>
        <AccountId>2567</AccountId>
        <AccountType/>
      </UserInfo>
    </APAuthor>
    <LocManualTestRequired xmlns="4873beb7-5857-4685-be1f-d57550cc96cc">false</LocManualTestRequired>
    <TPCommandLine xmlns="4873beb7-5857-4685-be1f-d57550cc96cc" xsi:nil="true"/>
    <TPAppVersion xmlns="4873beb7-5857-4685-be1f-d57550cc96cc" xsi:nil="true"/>
    <EditorialStatus xmlns="4873beb7-5857-4685-be1f-d57550cc96cc">Complete</EditorialStatus>
    <LastModifiedDateTime xmlns="4873beb7-5857-4685-be1f-d57550cc96cc" xsi:nil="true"/>
    <ScenarioTagsTaxHTField0 xmlns="4873beb7-5857-4685-be1f-d57550cc96cc">
      <Terms xmlns="http://schemas.microsoft.com/office/infopath/2007/PartnerControls"/>
    </ScenarioTagsTaxHTField0>
    <OriginalRelease xmlns="4873beb7-5857-4685-be1f-d57550cc96cc">15</OriginalRelease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  <LocMarketGroupTiers2 xmlns="4873beb7-5857-4685-be1f-d57550cc96cc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22CCB507-0646-4A50-A4F7-7F385079D5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0E41224-0370-4595-877C-23316CD80004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4873beb7-5857-4685-be1f-d57550cc96cc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74228E6B-D70C-44BB-A81F-A245495F612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TM03090430[[fn=Banded]]</Template>
  <TotalTime>5818</TotalTime>
  <Words>354</Words>
  <Application>Microsoft Office PowerPoint</Application>
  <PresentationFormat>Custom</PresentationFormat>
  <Paragraphs>58</Paragraphs>
  <Slides>10</Slides>
  <Notes>7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Calibri</vt:lpstr>
      <vt:lpstr>Corbel</vt:lpstr>
      <vt:lpstr>Wingdings</vt:lpstr>
      <vt:lpstr>Banded</vt:lpstr>
      <vt:lpstr>Future Church</vt:lpstr>
      <vt:lpstr>1 Timothy</vt:lpstr>
      <vt:lpstr>The church in the future will not be the same!</vt:lpstr>
      <vt:lpstr>God wants us to become a more worshipful community</vt:lpstr>
      <vt:lpstr>Prayer as worship</vt:lpstr>
      <vt:lpstr>Lifestyle as worship</vt:lpstr>
      <vt:lpstr>Women in the church</vt:lpstr>
      <vt:lpstr>Leadership seeks to build</vt:lpstr>
      <vt:lpstr>PowerPoint Presentation</vt:lpstr>
      <vt:lpstr>The church in the future will not be the same!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Church with Christ at the centre</dc:title>
  <dc:creator>Ron Day</dc:creator>
  <cp:lastModifiedBy>Ron Day</cp:lastModifiedBy>
  <cp:revision>24</cp:revision>
  <dcterms:created xsi:type="dcterms:W3CDTF">2017-08-29T10:17:16Z</dcterms:created>
  <dcterms:modified xsi:type="dcterms:W3CDTF">2017-09-10T08:06:42Z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0x0101006EDDDB5EE6D98C44930B742096920B300400F5B6D36B3EF94B4E9A635CDF2A18F5B8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