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sldIdLst>
    <p:sldId id="262" r:id="rId2"/>
    <p:sldId id="383" r:id="rId3"/>
    <p:sldId id="385" r:id="rId4"/>
    <p:sldId id="386" r:id="rId5"/>
    <p:sldId id="387" r:id="rId6"/>
    <p:sldId id="388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outlineView">
  <p:normalViewPr showOutlineIcons="0">
    <p:restoredLeft sz="34577" autoAdjust="0"/>
    <p:restoredTop sz="86410" autoAdjust="0"/>
  </p:normalViewPr>
  <p:slideViewPr>
    <p:cSldViewPr>
      <p:cViewPr varScale="1">
        <p:scale>
          <a:sx n="59" d="100"/>
          <a:sy n="59" d="100"/>
        </p:scale>
        <p:origin x="18" y="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71C89-DD67-46E9-92F1-E6A3FC57CB49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CBBDB-A18E-4F98-A87C-957293B61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59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5CBBDB-A18E-4F98-A87C-957293B612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117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ctrTitle"/>
          </p:nvPr>
        </p:nvSpPr>
        <p:spPr>
          <a:xfrm>
            <a:off x="928662" y="1446603"/>
            <a:ext cx="7172348" cy="1102519"/>
          </a:xfrm>
        </p:spPr>
        <p:txBody>
          <a:bodyPr/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8" name="図形 7"/>
          <p:cNvSpPr>
            <a:spLocks noGrp="1"/>
          </p:cNvSpPr>
          <p:nvPr>
            <p:ph type="subTitle" idx="1"/>
          </p:nvPr>
        </p:nvSpPr>
        <p:spPr>
          <a:xfrm>
            <a:off x="1371600" y="2732486"/>
            <a:ext cx="6400800" cy="96441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ja-JP" dirty="0"/>
              <a:t>Click to edit Master subtitle style</a:t>
            </a:r>
            <a:endParaRPr kumimoji="1" lang="ja-JP" altLang="en-US" dirty="0"/>
          </a:p>
        </p:txBody>
      </p:sp>
      <p:sp>
        <p:nvSpPr>
          <p:cNvPr id="12" name="図形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11" name="図形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8" name="図形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8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671514" y="205978"/>
            <a:ext cx="7829576" cy="758417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71514" y="964395"/>
            <a:ext cx="7829576" cy="3268289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 orient="vert"/>
          </p:nvPr>
        </p:nvSpPr>
        <p:spPr>
          <a:xfrm>
            <a:off x="6643702" y="214298"/>
            <a:ext cx="1785950" cy="4174348"/>
          </a:xfrm>
        </p:spPr>
        <p:txBody>
          <a:bodyPr vert="eaVert"/>
          <a:lstStyle>
            <a:lvl1pPr>
              <a:defRPr>
                <a:gradFill flip="none" rotWithShape="1">
                  <a:gsLst>
                    <a:gs pos="0">
                      <a:schemeClr val="tx1">
                        <a:tint val="65000"/>
                      </a:schemeClr>
                    </a:gs>
                    <a:gs pos="49900">
                      <a:schemeClr val="tx1">
                        <a:tint val="95000"/>
                      </a:schemeClr>
                    </a:gs>
                    <a:gs pos="50000">
                      <a:schemeClr val="tx1"/>
                    </a:gs>
                    <a:gs pos="100000">
                      <a:schemeClr val="tx1">
                        <a:tint val="95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orient="vert" idx="1"/>
          </p:nvPr>
        </p:nvSpPr>
        <p:spPr>
          <a:xfrm>
            <a:off x="642910" y="205980"/>
            <a:ext cx="5834090" cy="4187440"/>
          </a:xfrm>
        </p:spPr>
        <p:txBody>
          <a:bodyPr vert="eaVert"/>
          <a:lstStyle/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>
          <a:xfrm>
            <a:off x="652450" y="4767263"/>
            <a:ext cx="2133600" cy="273844"/>
          </a:xfrm>
        </p:spPr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>
          <a:xfrm>
            <a:off x="6286512" y="4767263"/>
            <a:ext cx="2133600" cy="273844"/>
          </a:xfrm>
        </p:spPr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52536" y="186858"/>
            <a:ext cx="9649072" cy="892"/>
            <a:chOff x="-252536" y="187772"/>
            <a:chExt cx="9649072" cy="89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252536" y="187772"/>
              <a:ext cx="964907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45681" y="188664"/>
              <a:ext cx="6101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19572" y="187772"/>
              <a:ext cx="12261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5919572" y="188664"/>
              <a:ext cx="61010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21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 preserve="1">
  <p:cSld name="2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52536" y="186858"/>
            <a:ext cx="9649072" cy="892"/>
            <a:chOff x="-252536" y="187772"/>
            <a:chExt cx="9649072" cy="89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252536" y="187772"/>
              <a:ext cx="964907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145681" y="188664"/>
              <a:ext cx="610107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5919572" y="187772"/>
              <a:ext cx="1226108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35574" y="187772"/>
              <a:ext cx="610107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27664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-252536" y="183415"/>
            <a:ext cx="9649072" cy="3443"/>
            <a:chOff x="-252536" y="184329"/>
            <a:chExt cx="9649072" cy="3443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-252536" y="187772"/>
              <a:ext cx="9649072" cy="0"/>
            </a:xfrm>
            <a:prstGeom prst="line">
              <a:avLst/>
            </a:prstGeom>
            <a:ln w="762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cxnSpLocks/>
            </p:cNvCxnSpPr>
            <p:nvPr/>
          </p:nvCxnSpPr>
          <p:spPr>
            <a:xfrm flipV="1">
              <a:off x="5919572" y="184329"/>
              <a:ext cx="1836216" cy="3443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7754591" y="184329"/>
              <a:ext cx="201785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 descr="Magnifying Glass Vector Set - Free Vector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163" b="97991" l="51375" r="99875">
                        <a14:foregroundMark x1="82125" y1="63475" x2="83500" y2="6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644" t="76234" r="-1"/>
          <a:stretch/>
        </p:blipFill>
        <p:spPr>
          <a:xfrm>
            <a:off x="8043902" y="431756"/>
            <a:ext cx="550161" cy="592018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7486050" y="-155743"/>
            <a:ext cx="1108013" cy="1155879"/>
          </a:xfrm>
          <a:prstGeom prst="rect">
            <a:avLst/>
          </a:prstGeom>
          <a:blipFill dpi="0" rotWithShape="1">
            <a:blip r:embed="rId4">
              <a:alphaModFix amt="5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068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/>
            </a:lvl1pPr>
            <a:lvl2pPr>
              <a:defRPr b="1"/>
            </a:lvl2pPr>
            <a:lvl3pPr>
              <a:defRPr b="1"/>
            </a:lvl3pPr>
            <a:lvl4pPr>
              <a:defRPr b="1"/>
            </a:lvl4pPr>
            <a:lvl5pPr>
              <a:defRPr b="1"/>
            </a:lvl5pPr>
          </a:lstStyle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-252536" y="123478"/>
            <a:ext cx="964907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145681" y="124370"/>
            <a:ext cx="610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6535574" y="124370"/>
            <a:ext cx="610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7145680" y="124370"/>
            <a:ext cx="61010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iterate type="wd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000101" y="3536163"/>
            <a:ext cx="7215239" cy="6465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1000101" y="2143122"/>
            <a:ext cx="7215238" cy="133946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 dirty="0"/>
          </a:p>
        </p:txBody>
      </p:sp>
      <p:sp>
        <p:nvSpPr>
          <p:cNvPr id="4" name="図形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/>
          </a:p>
        </p:txBody>
      </p:sp>
      <p:sp>
        <p:nvSpPr>
          <p:cNvPr id="4" name="図形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5" name="図形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/>
          </a:p>
        </p:txBody>
      </p:sp>
      <p:sp>
        <p:nvSpPr>
          <p:cNvPr id="6" name="図形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/>
          </a:p>
        </p:txBody>
      </p:sp>
      <p:sp>
        <p:nvSpPr>
          <p:cNvPr id="7" name="図形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8" name="図形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図形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671646" y="3429006"/>
            <a:ext cx="6400816" cy="696515"/>
          </a:xfrm>
        </p:spPr>
        <p:txBody>
          <a:bodyPr/>
          <a:lstStyle/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図形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4" name="図形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図形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3" name="図形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図形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/>
          </a:p>
        </p:txBody>
      </p:sp>
      <p:sp>
        <p:nvSpPr>
          <p:cNvPr id="3" name="図形 2"/>
          <p:cNvSpPr>
            <a:spLocks noGrp="1"/>
          </p:cNvSpPr>
          <p:nvPr>
            <p:ph idx="1"/>
          </p:nvPr>
        </p:nvSpPr>
        <p:spPr>
          <a:xfrm>
            <a:off x="3575050" y="1071553"/>
            <a:ext cx="5111750" cy="35230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図形 1"/>
          <p:cNvSpPr>
            <a:spLocks noGrp="1"/>
          </p:cNvSpPr>
          <p:nvPr>
            <p:ph type="title"/>
          </p:nvPr>
        </p:nvSpPr>
        <p:spPr>
          <a:xfrm>
            <a:off x="1792288" y="3761185"/>
            <a:ext cx="5486400" cy="310763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kumimoji="1" lang="en-US" altLang="ja-JP"/>
              <a:t>Click to edit Master title style</a:t>
            </a:r>
            <a:endParaRPr kumimoji="1" lang="ja-JP" altLang="en-US" dirty="0"/>
          </a:p>
        </p:txBody>
      </p:sp>
      <p:sp>
        <p:nvSpPr>
          <p:cNvPr id="3" name="正方形/長方形 2"/>
          <p:cNvSpPr>
            <a:spLocks noGrp="1"/>
          </p:cNvSpPr>
          <p:nvPr>
            <p:ph type="pic" idx="1"/>
          </p:nvPr>
        </p:nvSpPr>
        <p:spPr>
          <a:xfrm>
            <a:off x="1792288" y="557220"/>
            <a:ext cx="5486400" cy="3086100"/>
          </a:xfrm>
          <a:prstGeom prst="rect">
            <a:avLst/>
          </a:prstGeom>
          <a:noFill/>
          <a:ln w="50800" cap="sq">
            <a:solidFill>
              <a:schemeClr val="tx1"/>
            </a:solidFill>
            <a:miter lim="800000"/>
          </a:ln>
          <a:effectLst>
            <a:outerShdw blurRad="76200" dist="50800" dir="13500000" algn="tl" rotWithShape="0">
              <a:schemeClr val="bg1">
                <a:alpha val="80000"/>
              </a:scheme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ja-JP"/>
              <a:t>Click icon to add picture</a:t>
            </a:r>
            <a:endParaRPr kumimoji="1" lang="ja-JP" altLang="en-US" dirty="0"/>
          </a:p>
        </p:txBody>
      </p:sp>
      <p:sp>
        <p:nvSpPr>
          <p:cNvPr id="4" name="図形 3"/>
          <p:cNvSpPr>
            <a:spLocks noGrp="1"/>
          </p:cNvSpPr>
          <p:nvPr>
            <p:ph type="body" sz="half" idx="2"/>
          </p:nvPr>
        </p:nvSpPr>
        <p:spPr>
          <a:xfrm>
            <a:off x="1792288" y="4111243"/>
            <a:ext cx="5486400" cy="603647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ja-JP"/>
              <a:t>Click to edit Master text styles</a:t>
            </a:r>
          </a:p>
          <a:p>
            <a:pPr lvl="1"/>
            <a:r>
              <a:rPr kumimoji="1" lang="en-US" altLang="ja-JP"/>
              <a:t>Second level</a:t>
            </a:r>
          </a:p>
          <a:p>
            <a:pPr lvl="2"/>
            <a:r>
              <a:rPr kumimoji="1" lang="en-US" altLang="ja-JP"/>
              <a:t>Third level</a:t>
            </a:r>
          </a:p>
          <a:p>
            <a:pPr lvl="3"/>
            <a:r>
              <a:rPr kumimoji="1" lang="en-US" altLang="ja-JP"/>
              <a:t>Fourth level</a:t>
            </a:r>
          </a:p>
          <a:p>
            <a:pPr lvl="4"/>
            <a:r>
              <a:rPr kumimoji="1" lang="en-US" altLang="ja-JP"/>
              <a:t>Fifth level</a:t>
            </a:r>
            <a:endParaRPr lang="ja-JP" dirty="0"/>
          </a:p>
        </p:txBody>
      </p:sp>
      <p:sp>
        <p:nvSpPr>
          <p:cNvPr id="5" name="図形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6" name="図形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図形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正方形/長方形 17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kumimoji="1" lang="en-US" altLang="ja-JP" dirty="0"/>
              <a:t>Click to edit Master text styles</a:t>
            </a:r>
          </a:p>
          <a:p>
            <a:pPr lvl="1"/>
            <a:r>
              <a:rPr kumimoji="1" lang="en-US" altLang="ja-JP" dirty="0"/>
              <a:t>Second level</a:t>
            </a:r>
          </a:p>
          <a:p>
            <a:pPr lvl="2"/>
            <a:r>
              <a:rPr kumimoji="1" lang="en-US" altLang="ja-JP" dirty="0"/>
              <a:t>Third level</a:t>
            </a:r>
          </a:p>
          <a:p>
            <a:pPr lvl="3"/>
            <a:r>
              <a:rPr kumimoji="1" lang="en-US" altLang="ja-JP" dirty="0"/>
              <a:t>Fourth level</a:t>
            </a:r>
          </a:p>
          <a:p>
            <a:pPr lvl="4"/>
            <a:r>
              <a:rPr kumimoji="1" lang="en-US" altLang="ja-JP" dirty="0"/>
              <a:t>Fifth level</a:t>
            </a:r>
            <a:endParaRPr kumimoji="1" lang="ja-JP" altLang="en-US" dirty="0"/>
          </a:p>
        </p:txBody>
      </p:sp>
      <p:sp>
        <p:nvSpPr>
          <p:cNvPr id="29" name="正方形/長方形 28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07517777-D806-457E-88E1-15CA8FF90CC1}" type="datetimeFigureOut">
              <a:rPr lang="en-GB" smtClean="0"/>
              <a:t>07/04/2017</a:t>
            </a:fld>
            <a:endParaRPr lang="en-GB"/>
          </a:p>
        </p:txBody>
      </p:sp>
      <p:sp>
        <p:nvSpPr>
          <p:cNvPr id="4" name="正方形/長方形 3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0" name="正方形/長方形 9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D45FFB9C-79DD-4AEC-A631-AF2DB78A9C1C}" type="slidenum">
              <a:rPr lang="en-GB" smtClean="0"/>
              <a:t>‹#›</a:t>
            </a:fld>
            <a:endParaRPr lang="en-GB"/>
          </a:p>
        </p:txBody>
      </p:sp>
      <p:sp>
        <p:nvSpPr>
          <p:cNvPr id="22" name="正方形/長方形 2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</p:spPr>
        <p:txBody>
          <a:bodyPr vert="horz" rtlCol="0" anchor="ctr">
            <a:normAutofit/>
          </a:bodyPr>
          <a:lstStyle/>
          <a:p>
            <a:r>
              <a:rPr kumimoji="1" lang="en-US" altLang="ja-JP" dirty="0"/>
              <a:t>Click to edit Master title style</a:t>
            </a:r>
            <a:endParaRPr kumimoji="1" lang="ja-JP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8" r:id="rId13"/>
    <p:sldLayoutId id="2147483686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uiExpand="1" build="p">
        <p:tmplLst>
          <p:tmpl lvl="1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/>
    </p:bldLst>
  </p:timing>
  <p:txStyles>
    <p:titleStyle>
      <a:lvl1pPr algn="ctr" rtl="0" eaLnBrk="1" latinLnBrk="0" hangingPunct="1">
        <a:spcBef>
          <a:spcPct val="0"/>
        </a:spcBef>
        <a:buNone/>
        <a:defRPr kumimoji="1" sz="4400" baseline="0">
          <a:ln w="12700">
            <a:solidFill>
              <a:schemeClr val="tx1">
                <a:tint val="95000"/>
              </a:schemeClr>
            </a:solidFill>
          </a:ln>
          <a:gradFill>
            <a:gsLst>
              <a:gs pos="0">
                <a:schemeClr val="tx1">
                  <a:tint val="65000"/>
                </a:schemeClr>
              </a:gs>
              <a:gs pos="49900">
                <a:schemeClr val="tx1">
                  <a:tint val="95000"/>
                </a:schemeClr>
              </a:gs>
              <a:gs pos="50000">
                <a:schemeClr val="tx1"/>
              </a:gs>
              <a:gs pos="100000">
                <a:schemeClr val="tx1">
                  <a:tint val="95000"/>
                </a:schemeClr>
              </a:gs>
            </a:gsLst>
            <a:lin ang="5400000" scaled="1"/>
          </a:gradFill>
          <a:effectLst>
            <a:outerShdw blurRad="127000" algn="tl" rotWithShape="0">
              <a:schemeClr val="bg1">
                <a:alpha val="5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tx1"/>
        </a:buClr>
        <a:buFont typeface="Wingdings"/>
        <a:buChar char="n"/>
        <a:defRPr kumimoji="1" sz="3200" b="1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tx2">
            <a:shade val="75000"/>
          </a:schemeClr>
        </a:buClr>
        <a:buSzPct val="85000"/>
        <a:buFont typeface="Wingdings"/>
        <a:buChar char="n"/>
        <a:defRPr kumimoji="1" sz="2800" b="1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4">
            <a:shade val="50000"/>
          </a:schemeClr>
        </a:buClr>
        <a:buSzPct val="75000"/>
        <a:buFont typeface="Wingdings"/>
        <a:buChar char="n"/>
        <a:defRPr kumimoji="1" sz="2400" b="1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6">
            <a:shade val="50000"/>
          </a:schemeClr>
        </a:buClr>
        <a:buSzPct val="75000"/>
        <a:buFont typeface="Wingdings"/>
        <a:buChar char="n"/>
        <a:defRPr kumimoji="1" sz="2000" b="1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3">
            <a:shade val="50000"/>
          </a:schemeClr>
        </a:buClr>
        <a:buSzPct val="70000"/>
        <a:buFont typeface="Wingdings"/>
        <a:buChar char="n"/>
        <a:defRPr kumimoji="1" sz="2000" b="1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2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5">
            <a:shade val="50000"/>
          </a:schemeClr>
        </a:buClr>
        <a:buSzPct val="6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1"/>
        </a:buClr>
        <a:buSzPct val="50000"/>
        <a:buFont typeface="Wingdings"/>
        <a:buChar char="n"/>
        <a:defRPr kumimoji="1" sz="20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umimoji="1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Focused Jesus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7451" y="2732486"/>
            <a:ext cx="8495029" cy="1855488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Jesus’ ministry in the last week of His </a:t>
            </a:r>
            <a:br>
              <a:rPr lang="en-GB" dirty="0"/>
            </a:br>
            <a:r>
              <a:rPr lang="en-GB" dirty="0"/>
              <a:t>mortal life</a:t>
            </a:r>
          </a:p>
          <a:p>
            <a:pPr marR="0" lvl="0" rtl="0"/>
            <a:r>
              <a:rPr lang="en-GB" dirty="0"/>
              <a:t>John 12:1-19:42</a:t>
            </a:r>
          </a:p>
        </p:txBody>
      </p:sp>
      <p:pic>
        <p:nvPicPr>
          <p:cNvPr id="1026" name="Picture 2" descr="C:\Users\Ron\AppData\Local\Temp\Temporary Internet Files\Content.IE5\9L4WVNKP\MC900436345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51" y="62729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on\AppData\Local\Temp\Temporary Internet Files\Content.IE5\9L4WVNKP\MP900407485[1]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0" t="8334" r="35999" b="12726"/>
          <a:stretch/>
        </p:blipFill>
        <p:spPr bwMode="auto">
          <a:xfrm>
            <a:off x="7663274" y="321318"/>
            <a:ext cx="657049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-252536" y="1401438"/>
            <a:ext cx="9649072" cy="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535574" y="1402330"/>
            <a:ext cx="610107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5940152" y="1401438"/>
            <a:ext cx="2380171" cy="892"/>
            <a:chOff x="5940152" y="1401438"/>
            <a:chExt cx="2380171" cy="892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940152" y="1402330"/>
              <a:ext cx="1815636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>
              <a:cxnSpLocks/>
            </p:cNvCxnSpPr>
            <p:nvPr/>
          </p:nvCxnSpPr>
          <p:spPr>
            <a:xfrm>
              <a:off x="7663274" y="1401438"/>
              <a:ext cx="657049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7412770" y="861378"/>
            <a:ext cx="1313979" cy="1432962"/>
            <a:chOff x="7412770" y="861378"/>
            <a:chExt cx="1313979" cy="1432962"/>
          </a:xfrm>
        </p:grpSpPr>
        <p:pic>
          <p:nvPicPr>
            <p:cNvPr id="13" name="Picture 12" descr="Magnifying Glass Vector Set - Free Vector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47163" b="97991" l="51375" r="99875">
                          <a14:foregroundMark x1="82125" y1="63475" x2="83500" y2="6997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644" t="76234" r="-1"/>
            <a:stretch/>
          </p:blipFill>
          <p:spPr>
            <a:xfrm>
              <a:off x="8083175" y="1601802"/>
              <a:ext cx="643574" cy="69253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412770" y="861378"/>
              <a:ext cx="1296144" cy="1388690"/>
            </a:xfrm>
            <a:prstGeom prst="rect">
              <a:avLst/>
            </a:prstGeom>
            <a:blipFill dpi="0" rotWithShape="1">
              <a:blip r:embed="rId7">
                <a:alphaModFix amt="55000"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6309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2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700"/>
                            </p:stCondLst>
                            <p:childTnLst>
                              <p:par>
                                <p:cTn id="3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925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7524328" cy="1141636"/>
          </a:xfrm>
        </p:spPr>
        <p:txBody>
          <a:bodyPr>
            <a:normAutofit fontScale="90000"/>
          </a:bodyPr>
          <a:lstStyle/>
          <a:p>
            <a:r>
              <a:rPr lang="en-GB" dirty="0"/>
              <a:t>Keep your eye on the ball </a:t>
            </a:r>
            <a:br>
              <a:rPr lang="en-GB" dirty="0"/>
            </a:br>
            <a:r>
              <a:rPr lang="en-GB" dirty="0"/>
              <a:t>3. When things go wrong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91629"/>
            <a:ext cx="8229600" cy="3102993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John 19</a:t>
            </a:r>
          </a:p>
          <a:p>
            <a:pPr lvl="1"/>
            <a:r>
              <a:rPr lang="en-GB" dirty="0"/>
              <a:t>There are many questions about this passage</a:t>
            </a:r>
          </a:p>
          <a:p>
            <a:pPr lvl="2"/>
            <a:r>
              <a:rPr lang="en-GB" dirty="0"/>
              <a:t>They’re all great questions, and some of the proposed answers by people who weren’t there are fascinating, but today we’re concentrating on how Jesus handled Himself when everything went pear-shaped</a:t>
            </a:r>
          </a:p>
        </p:txBody>
      </p:sp>
    </p:spTree>
    <p:extLst>
      <p:ext uri="{BB962C8B-B14F-4D97-AF65-F5344CB8AC3E}">
        <p14:creationId xmlns:p14="http://schemas.microsoft.com/office/powerpoint/2010/main" val="40972465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9"/>
            <a:ext cx="8028384" cy="1141634"/>
          </a:xfrm>
        </p:spPr>
        <p:txBody>
          <a:bodyPr>
            <a:normAutofit fontScale="90000"/>
          </a:bodyPr>
          <a:lstStyle/>
          <a:p>
            <a:r>
              <a:rPr lang="en-GB" dirty="0"/>
              <a:t>Jesus knew by what manner of death He would be glorified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47613"/>
            <a:ext cx="8229600" cy="3247009"/>
          </a:xfrm>
        </p:spPr>
        <p:txBody>
          <a:bodyPr>
            <a:normAutofit/>
          </a:bodyPr>
          <a:lstStyle/>
          <a:p>
            <a:r>
              <a:rPr lang="en-GB" dirty="0"/>
              <a:t>He’d said it less than a week earlier when He knew His hour had come</a:t>
            </a:r>
          </a:p>
          <a:p>
            <a:pPr lvl="1"/>
            <a:r>
              <a:rPr lang="en-GB" dirty="0"/>
              <a:t>His death was the fulfilment of His obedience</a:t>
            </a:r>
          </a:p>
          <a:p>
            <a:r>
              <a:rPr lang="en-GB" dirty="0"/>
              <a:t>He was resigned to it</a:t>
            </a:r>
          </a:p>
          <a:p>
            <a:pPr lvl="1"/>
            <a:r>
              <a:rPr lang="en-GB" dirty="0"/>
              <a:t>This allowed Him to finish well</a:t>
            </a:r>
          </a:p>
        </p:txBody>
      </p:sp>
      <p:sp>
        <p:nvSpPr>
          <p:cNvPr id="5" name="Rectangle 4"/>
          <p:cNvSpPr/>
          <p:nvPr/>
        </p:nvSpPr>
        <p:spPr>
          <a:xfrm>
            <a:off x="-27464" y="0"/>
            <a:ext cx="9141099" cy="5143500"/>
          </a:xfrm>
          <a:prstGeom prst="rect">
            <a:avLst/>
          </a:prstGeom>
          <a:blipFill dpi="0" rotWithShape="1">
            <a:blip r:embed="rId2">
              <a:alphaModFix amt="23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117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75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It is finished!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Mission accomplished</a:t>
            </a:r>
          </a:p>
          <a:p>
            <a:r>
              <a:rPr lang="en-GB" dirty="0"/>
              <a:t>He gave up His spirit</a:t>
            </a:r>
          </a:p>
          <a:p>
            <a:pPr lvl="1"/>
            <a:r>
              <a:rPr lang="en-GB" dirty="0"/>
              <a:t>It was a voluntary 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200151"/>
            <a:ext cx="4032016" cy="350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3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Jesus’ mission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To live as God intended</a:t>
            </a:r>
          </a:p>
          <a:p>
            <a:r>
              <a:rPr lang="en-GB" dirty="0"/>
              <a:t>To teach the heart of God</a:t>
            </a:r>
          </a:p>
          <a:p>
            <a:r>
              <a:rPr lang="en-GB" dirty="0"/>
              <a:t>To demonstrate the love of God</a:t>
            </a:r>
          </a:p>
          <a:p>
            <a:r>
              <a:rPr lang="en-GB" dirty="0"/>
              <a:t>To show the extent of God’s grace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4664" y="3499387"/>
            <a:ext cx="2778897" cy="15772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2240" y="0"/>
            <a:ext cx="2291321" cy="27877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08" y="3480471"/>
            <a:ext cx="2224336" cy="16682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518" y="3467997"/>
            <a:ext cx="2217371" cy="166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329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5978"/>
            <a:ext cx="7812360" cy="1213643"/>
          </a:xfrm>
        </p:spPr>
        <p:txBody>
          <a:bodyPr>
            <a:normAutofit fontScale="90000"/>
          </a:bodyPr>
          <a:lstStyle/>
          <a:p>
            <a:r>
              <a:rPr lang="en-GB" dirty="0"/>
              <a:t>The consequences of the accomplishment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19621"/>
            <a:ext cx="8229600" cy="3528393"/>
          </a:xfrm>
        </p:spPr>
        <p:txBody>
          <a:bodyPr>
            <a:normAutofit/>
          </a:bodyPr>
          <a:lstStyle/>
          <a:p>
            <a:r>
              <a:rPr lang="en-GB" dirty="0"/>
              <a:t>Ongoing grace</a:t>
            </a:r>
          </a:p>
          <a:p>
            <a:r>
              <a:rPr lang="en-GB" dirty="0"/>
              <a:t>Ongoing peace</a:t>
            </a:r>
          </a:p>
          <a:p>
            <a:pPr lvl="1"/>
            <a:r>
              <a:rPr lang="en-GB" dirty="0"/>
              <a:t>That spill over to us so that we can copy Him when our lives go pear shaped</a:t>
            </a:r>
          </a:p>
        </p:txBody>
      </p:sp>
    </p:spTree>
    <p:extLst>
      <p:ext uri="{BB962C8B-B14F-4D97-AF65-F5344CB8AC3E}">
        <p14:creationId xmlns:p14="http://schemas.microsoft.com/office/powerpoint/2010/main" val="1721913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YamatoPainting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Human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Yamato Painting">
      <a:fillStyleLst>
        <a:solidFill>
          <a:schemeClr val="phClr">
            <a:tint val="100000"/>
          </a:schemeClr>
        </a:solidFill>
        <a:gradFill>
          <a:gsLst>
            <a:gs pos="0">
              <a:schemeClr val="phClr">
                <a:tint val="100000"/>
              </a:schemeClr>
            </a:gs>
            <a:gs pos="100000">
              <a:schemeClr val="phClr">
                <a:tint val="100000"/>
                <a:shade val="20000"/>
              </a:schemeClr>
            </a:gs>
          </a:gsLst>
          <a:lin ang="5400000" scaled="1"/>
        </a:gradFill>
        <a:blipFill>
          <a:blip xmlns:r="http://schemas.openxmlformats.org/officeDocument/2006/relationships" r:embed="rId1">
            <a:duotone>
              <a:srgbClr val="000000"/>
              <a:schemeClr val="phClr">
                <a:tint val="100000"/>
              </a:schemeClr>
            </a:duotone>
          </a:blip>
          <a:tile tx="0" ty="0" sx="35000" sy="35000" flip="none" algn="tl"/>
        </a:blipFill>
      </a:fillStyleLst>
      <a:lnStyleLst>
        <a:ln w="9525" cap="flat" cmpd="sng" algn="ctr">
          <a:solidFill>
            <a:schemeClr val="phClr">
              <a:alpha val="60000"/>
            </a:schemeClr>
          </a:solidFill>
          <a:prstDash val="solid"/>
        </a:ln>
        <a:ln w="19525" cap="flat" cmpd="sng" algn="ctr">
          <a:solidFill>
            <a:schemeClr val="phClr">
              <a:alpha val="90000"/>
            </a:schemeClr>
          </a:solidFill>
          <a:prstDash val="solid"/>
        </a:ln>
        <a:ln w="38100" cap="flat" cmpd="sng" algn="ctr">
          <a:solidFill>
            <a:schemeClr val="phClr">
              <a:alpha val="100000"/>
            </a:schemeClr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  <a:scene3d>
            <a:camera prst="orthographicFront"/>
            <a:lightRig rig="soft" dir="tl">
              <a:rot lat="0" lon="0" rev="0"/>
            </a:lightRig>
          </a:scene3d>
          <a:sp3d>
            <a:bevelT prst="angle"/>
            <a:bevelB w="304800" h="44450"/>
            <a:contourClr>
              <a:schemeClr val="phClr">
                <a:shade val="60000"/>
                <a:satMod val="110000"/>
              </a:schemeClr>
            </a:contourClr>
          </a:sp3d>
        </a:effectStyle>
        <a:effectStyle>
          <a:effectLst>
            <a:glow rad="51600">
              <a:schemeClr val="phClr">
                <a:alpha val="6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>
            <a:shade val="90000"/>
          </a:schemeClr>
        </a:solidFill>
        <a:blipFill>
          <a:blip xmlns:r="http://schemas.openxmlformats.org/officeDocument/2006/relationships" r:embed="rId2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tile tx="0" ty="0" sx="120000" sy="120000" flip="xy" algn="t"/>
        </a:blipFill>
        <a:blipFill rotWithShape="0">
          <a:blip xmlns:r="http://schemas.openxmlformats.org/officeDocument/2006/relationships" r:embed="rId3">
            <a:duotone>
              <a:schemeClr val="phClr">
                <a:tint val="100000"/>
                <a:shade val="5000"/>
              </a:schemeClr>
              <a:schemeClr val="phClr">
                <a:shade val="100000"/>
              </a:schemeClr>
            </a:duotone>
          </a:blip>
          <a:srcRect/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Yamato Painting</Template>
  <TotalTime>31189</TotalTime>
  <Words>174</Words>
  <Application>Microsoft Office PowerPoint</Application>
  <PresentationFormat>On-screen Show (16:9)</PresentationFormat>
  <Paragraphs>26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ＭＳ Ｐゴシック</vt:lpstr>
      <vt:lpstr>Calibri</vt:lpstr>
      <vt:lpstr>Candara</vt:lpstr>
      <vt:lpstr>Wingdings</vt:lpstr>
      <vt:lpstr>YamatoPainting</vt:lpstr>
      <vt:lpstr>The Focused Jesus</vt:lpstr>
      <vt:lpstr>Keep your eye on the ball  3. When things go wrong</vt:lpstr>
      <vt:lpstr>Jesus knew by what manner of death He would be glorified</vt:lpstr>
      <vt:lpstr>It is finished!</vt:lpstr>
      <vt:lpstr>Jesus’ mission</vt:lpstr>
      <vt:lpstr>The consequences of the accomplishment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Y1J: Jesus long-term</dc:title>
  <dc:creator>Ron</dc:creator>
  <cp:lastModifiedBy>Ron Day</cp:lastModifiedBy>
  <cp:revision>171</cp:revision>
  <dcterms:created xsi:type="dcterms:W3CDTF">2013-01-04T10:38:11Z</dcterms:created>
  <dcterms:modified xsi:type="dcterms:W3CDTF">2017-04-08T10:40:45Z</dcterms:modified>
</cp:coreProperties>
</file>