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0"/>
  </p:notesMasterIdLst>
  <p:sldIdLst>
    <p:sldId id="262" r:id="rId2"/>
    <p:sldId id="329" r:id="rId3"/>
    <p:sldId id="345" r:id="rId4"/>
    <p:sldId id="346" r:id="rId5"/>
    <p:sldId id="347" r:id="rId6"/>
    <p:sldId id="349" r:id="rId7"/>
    <p:sldId id="350" r:id="rId8"/>
    <p:sldId id="352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2" autoAdjust="0"/>
    <p:restoredTop sz="86410" autoAdjust="0"/>
  </p:normalViewPr>
  <p:slideViewPr>
    <p:cSldViewPr>
      <p:cViewPr>
        <p:scale>
          <a:sx n="70" d="100"/>
          <a:sy n="70" d="100"/>
        </p:scale>
        <p:origin x="-114" y="-28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328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71C89-DD67-46E9-92F1-E6A3FC57CB49}" type="datetimeFigureOut">
              <a:rPr lang="en-GB" smtClean="0"/>
              <a:t>26/01/2017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5CBBDB-A18E-4F98-A87C-957293B61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590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CBBDB-A18E-4F98-A87C-957293B6123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117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928662" y="1446603"/>
            <a:ext cx="7172348" cy="1102519"/>
          </a:xfrm>
        </p:spPr>
        <p:txBody>
          <a:bodyPr/>
          <a:lstStyle/>
          <a:p>
            <a:r>
              <a:rPr kumimoji="1" lang="en-US" altLang="ja-JP" dirty="0"/>
              <a:t>Click to edit Master title style</a:t>
            </a:r>
            <a:endParaRPr kumimoji="1" lang="ja-JP" altLang="en-US" dirty="0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1371600" y="2732486"/>
            <a:ext cx="6400800" cy="96441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dirty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26/01/2017</a:t>
            </a:fld>
            <a:endParaRPr lang="en-GB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8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>
        <p:tmplLst>
          <p:tmpl lvl="1">
            <p:tnLst>
              <p:par>
                <p:cTn presetID="2" presetClass="entr" presetSubtype="2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671514" y="205978"/>
            <a:ext cx="7829576" cy="758417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671514" y="964395"/>
            <a:ext cx="7829576" cy="3268289"/>
          </a:xfrm>
        </p:spPr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26/01/2017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43702" y="214298"/>
            <a:ext cx="1785950" cy="4174348"/>
          </a:xfrm>
        </p:spPr>
        <p:txBody>
          <a:bodyPr vert="eaVert"/>
          <a:lstStyle>
            <a:lvl1pPr>
              <a:defRPr>
                <a:gradFill flip="none" rotWithShape="1">
                  <a:gsLst>
                    <a:gs pos="0">
                      <a:schemeClr val="tx1">
                        <a:tint val="65000"/>
                      </a:schemeClr>
                    </a:gs>
                    <a:gs pos="49900">
                      <a:schemeClr val="tx1">
                        <a:tint val="95000"/>
                      </a:schemeClr>
                    </a:gs>
                    <a:gs pos="50000">
                      <a:schemeClr val="tx1"/>
                    </a:gs>
                    <a:gs pos="100000">
                      <a:schemeClr val="tx1">
                        <a:tint val="95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642910" y="205980"/>
            <a:ext cx="5834090" cy="4187440"/>
          </a:xfrm>
        </p:spPr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652450" y="4767263"/>
            <a:ext cx="2133600" cy="273844"/>
          </a:xfrm>
        </p:spPr>
        <p:txBody>
          <a:bodyPr/>
          <a:lstStyle/>
          <a:p>
            <a:fld id="{07517777-D806-457E-88E1-15CA8FF90CC1}" type="datetimeFigureOut">
              <a:rPr lang="en-GB" smtClean="0"/>
              <a:t>26/01/2017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6286512" y="4767263"/>
            <a:ext cx="2133600" cy="273844"/>
          </a:xfrm>
        </p:spPr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>
  <p:cSld name="1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26/01/2017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52536" y="186858"/>
            <a:ext cx="9649072" cy="892"/>
            <a:chOff x="-252536" y="187772"/>
            <a:chExt cx="9649072" cy="89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-252536" y="187772"/>
              <a:ext cx="9649072" cy="0"/>
            </a:xfrm>
            <a:prstGeom prst="line">
              <a:avLst/>
            </a:prstGeom>
            <a:ln w="762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145681" y="188664"/>
              <a:ext cx="610107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919572" y="187772"/>
              <a:ext cx="1226108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919572" y="188664"/>
              <a:ext cx="610107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21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>
  <p:cSld name="2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26/01/2017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52536" y="186858"/>
            <a:ext cx="9649072" cy="892"/>
            <a:chOff x="-252536" y="187772"/>
            <a:chExt cx="9649072" cy="89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-252536" y="187772"/>
              <a:ext cx="9649072" cy="0"/>
            </a:xfrm>
            <a:prstGeom prst="line">
              <a:avLst/>
            </a:prstGeom>
            <a:ln w="762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145681" y="188664"/>
              <a:ext cx="610107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919572" y="187772"/>
              <a:ext cx="1226108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535574" y="187772"/>
              <a:ext cx="610107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27664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26/01/2017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52536" y="183415"/>
            <a:ext cx="9649072" cy="3443"/>
            <a:chOff x="-252536" y="184329"/>
            <a:chExt cx="9649072" cy="3443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-252536" y="187772"/>
              <a:ext cx="9649072" cy="0"/>
            </a:xfrm>
            <a:prstGeom prst="line">
              <a:avLst/>
            </a:prstGeom>
            <a:ln w="762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cxnSpLocks/>
            </p:cNvCxnSpPr>
            <p:nvPr/>
          </p:nvCxnSpPr>
          <p:spPr>
            <a:xfrm flipV="1">
              <a:off x="5919572" y="184329"/>
              <a:ext cx="1836216" cy="3443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cxnSpLocks/>
            </p:cNvCxnSpPr>
            <p:nvPr/>
          </p:nvCxnSpPr>
          <p:spPr>
            <a:xfrm>
              <a:off x="7754591" y="184329"/>
              <a:ext cx="201785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" name="Picture 13" descr="Magnifying Glass Vector Set - Free Vector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7163" b="97991" l="51375" r="99875">
                        <a14:foregroundMark x1="82125" y1="63475" x2="83500" y2="699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6644" t="76234" r="-1"/>
          <a:stretch/>
        </p:blipFill>
        <p:spPr>
          <a:xfrm>
            <a:off x="8043902" y="431756"/>
            <a:ext cx="550161" cy="592018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7524328" y="-164553"/>
            <a:ext cx="1069735" cy="1152127"/>
          </a:xfrm>
          <a:prstGeom prst="rect">
            <a:avLst/>
          </a:prstGeom>
          <a:blipFill dpi="0" rotWithShape="1">
            <a:blip r:embed="rId4">
              <a:alphaModFix amt="55000"/>
            </a:blip>
            <a:srcRect/>
            <a:stretch>
              <a:fillRect l="-3578" t="764" b="-1089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7068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kumimoji="1" lang="en-US" altLang="ja-JP" dirty="0"/>
              <a:t>Click to edit Master text styles</a:t>
            </a:r>
          </a:p>
          <a:p>
            <a:pPr lvl="1"/>
            <a:r>
              <a:rPr kumimoji="1" lang="en-US" altLang="ja-JP" dirty="0"/>
              <a:t>Second level</a:t>
            </a:r>
          </a:p>
          <a:p>
            <a:pPr lvl="2"/>
            <a:r>
              <a:rPr kumimoji="1" lang="en-US" altLang="ja-JP" dirty="0"/>
              <a:t>Third level</a:t>
            </a:r>
          </a:p>
          <a:p>
            <a:pPr lvl="3"/>
            <a:r>
              <a:rPr kumimoji="1" lang="en-US" altLang="ja-JP" dirty="0"/>
              <a:t>Fourth level</a:t>
            </a:r>
          </a:p>
          <a:p>
            <a:pPr lvl="4"/>
            <a:r>
              <a:rPr kumimoji="1" lang="en-US" altLang="ja-JP" dirty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26/01/2017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-252536" y="123478"/>
            <a:ext cx="9649072" cy="0"/>
          </a:xfrm>
          <a:prstGeom prst="line">
            <a:avLst/>
          </a:prstGeom>
          <a:ln w="762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7145681" y="124370"/>
            <a:ext cx="61010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6535574" y="124370"/>
            <a:ext cx="61010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7145680" y="124370"/>
            <a:ext cx="610107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uiExpand="1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1000101" y="3536163"/>
            <a:ext cx="7215239" cy="64650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1000101" y="2143122"/>
            <a:ext cx="7215238" cy="133946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17777-D806-457E-88E1-15CA8FF90CC1}" type="datetimeFigureOut">
              <a:rPr lang="en-GB" smtClean="0"/>
              <a:t>26/01/2017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26/01/2017</a:t>
            </a:fld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26/01/2017</a:t>
            </a:fld>
            <a:endParaRPr lang="en-GB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1671646" y="3429006"/>
            <a:ext cx="6400816" cy="696515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26/01/2017</a:t>
            </a:fld>
            <a:endParaRPr lang="en-GB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26/01/2017</a:t>
            </a:fld>
            <a:endParaRPr lang="en-GB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575050" y="1071553"/>
            <a:ext cx="5111750" cy="352307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26/01/2017</a:t>
            </a:fld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1792288" y="3761185"/>
            <a:ext cx="5486400" cy="310763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正方形/長方形 2"/>
          <p:cNvSpPr>
            <a:spLocks noGrp="1"/>
          </p:cNvSpPr>
          <p:nvPr>
            <p:ph type="pic" idx="1"/>
          </p:nvPr>
        </p:nvSpPr>
        <p:spPr>
          <a:xfrm>
            <a:off x="1792288" y="557220"/>
            <a:ext cx="5486400" cy="3086100"/>
          </a:xfrm>
          <a:prstGeom prst="rect">
            <a:avLst/>
          </a:prstGeom>
          <a:noFill/>
          <a:ln w="50800" cap="sq">
            <a:solidFill>
              <a:schemeClr val="tx1"/>
            </a:solidFill>
            <a:miter lim="800000"/>
          </a:ln>
          <a:effectLst>
            <a:outerShdw blurRad="76200" dist="50800" dir="13500000" algn="tl" rotWithShape="0">
              <a:schemeClr val="bg1">
                <a:alpha val="80000"/>
              </a:scheme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792288" y="4111243"/>
            <a:ext cx="5486400" cy="603647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26/01/2017</a:t>
            </a:fld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en-US" altLang="ja-JP" dirty="0"/>
              <a:t>Click to edit Master text styles</a:t>
            </a:r>
          </a:p>
          <a:p>
            <a:pPr lvl="1"/>
            <a:r>
              <a:rPr kumimoji="1" lang="en-US" altLang="ja-JP" dirty="0"/>
              <a:t>Second level</a:t>
            </a:r>
          </a:p>
          <a:p>
            <a:pPr lvl="2"/>
            <a:r>
              <a:rPr kumimoji="1" lang="en-US" altLang="ja-JP" dirty="0"/>
              <a:t>Third level</a:t>
            </a:r>
          </a:p>
          <a:p>
            <a:pPr lvl="3"/>
            <a:r>
              <a:rPr kumimoji="1" lang="en-US" altLang="ja-JP" dirty="0"/>
              <a:t>Fourth level</a:t>
            </a:r>
          </a:p>
          <a:p>
            <a:pPr lvl="4"/>
            <a:r>
              <a:rPr kumimoji="1" lang="en-US" altLang="ja-JP" dirty="0"/>
              <a:t>Fifth level</a:t>
            </a:r>
            <a:endParaRPr kumimoji="1" lang="ja-JP" altLang="en-US" dirty="0"/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07517777-D806-457E-88E1-15CA8FF90CC1}" type="datetimeFigureOut">
              <a:rPr lang="en-GB" smtClean="0"/>
              <a:t>26/01/2017</a:t>
            </a:fld>
            <a:endParaRPr lang="en-GB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</p:spPr>
        <p:txBody>
          <a:bodyPr vert="horz" rtlCol="0" anchor="ctr">
            <a:normAutofit/>
          </a:bodyPr>
          <a:lstStyle/>
          <a:p>
            <a:r>
              <a:rPr kumimoji="1" lang="en-US" altLang="ja-JP" dirty="0"/>
              <a:t>Click to edit Master title style</a:t>
            </a:r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8" r:id="rId13"/>
    <p:sldLayoutId id="2147483686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uiExpand="1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/>
    </p:bldLst>
  </p:timing>
  <p:txStyles>
    <p:titleStyle>
      <a:lvl1pPr algn="ctr" rtl="0" eaLnBrk="1" latinLnBrk="0" hangingPunct="1">
        <a:spcBef>
          <a:spcPct val="0"/>
        </a:spcBef>
        <a:buNone/>
        <a:defRPr kumimoji="1" sz="4400" baseline="0">
          <a:ln w="12700">
            <a:solidFill>
              <a:schemeClr val="tx1">
                <a:tint val="95000"/>
              </a:schemeClr>
            </a:solidFill>
          </a:ln>
          <a:gradFill>
            <a:gsLst>
              <a:gs pos="0">
                <a:schemeClr val="tx1">
                  <a:tint val="65000"/>
                </a:schemeClr>
              </a:gs>
              <a:gs pos="49900">
                <a:schemeClr val="tx1">
                  <a:tint val="95000"/>
                </a:schemeClr>
              </a:gs>
              <a:gs pos="50000">
                <a:schemeClr val="tx1"/>
              </a:gs>
              <a:gs pos="100000">
                <a:schemeClr val="tx1">
                  <a:tint val="95000"/>
                </a:schemeClr>
              </a:gs>
            </a:gsLst>
            <a:lin ang="5400000" scaled="1"/>
          </a:gradFill>
          <a:effectLst>
            <a:outerShdw blurRad="127000" algn="tl" rotWithShape="0">
              <a:schemeClr val="bg1">
                <a:alpha val="5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tx1"/>
        </a:buClr>
        <a:buFont typeface="Wingdings"/>
        <a:buChar char="n"/>
        <a:defRPr kumimoji="1" sz="3200" b="1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>
            <a:shade val="75000"/>
          </a:schemeClr>
        </a:buClr>
        <a:buSzPct val="85000"/>
        <a:buFont typeface="Wingdings"/>
        <a:buChar char="n"/>
        <a:defRPr kumimoji="1" sz="2800" b="1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4">
            <a:shade val="50000"/>
          </a:schemeClr>
        </a:buClr>
        <a:buSzPct val="75000"/>
        <a:buFont typeface="Wingdings"/>
        <a:buChar char="n"/>
        <a:defRPr kumimoji="1" sz="2400" b="1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6">
            <a:shade val="50000"/>
          </a:schemeClr>
        </a:buClr>
        <a:buSzPct val="75000"/>
        <a:buFont typeface="Wingdings"/>
        <a:buChar char="n"/>
        <a:defRPr kumimoji="1" sz="2000" b="1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3">
            <a:shade val="50000"/>
          </a:schemeClr>
        </a:buClr>
        <a:buSzPct val="70000"/>
        <a:buFont typeface="Wingdings"/>
        <a:buChar char="n"/>
        <a:defRPr kumimoji="1" sz="2000" b="1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>
            <a:shade val="50000"/>
          </a:schemeClr>
        </a:buClr>
        <a:buSzPct val="6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2">
            <a:shade val="50000"/>
          </a:schemeClr>
        </a:buClr>
        <a:buSzPct val="6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5">
            <a:shade val="50000"/>
          </a:schemeClr>
        </a:buClr>
        <a:buSzPct val="6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tx1"/>
        </a:buClr>
        <a:buSzPct val="5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microsoft.com/office/2007/relationships/hdphoto" Target="../media/hdphoto3.wdp"/><Relationship Id="rId7" Type="http://schemas.microsoft.com/office/2007/relationships/hdphoto" Target="../media/hdphoto5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2.png"/><Relationship Id="rId5" Type="http://schemas.microsoft.com/office/2007/relationships/hdphoto" Target="../media/hdphoto4.wdp"/><Relationship Id="rId4" Type="http://schemas.openxmlformats.org/officeDocument/2006/relationships/image" Target="../media/image11.png"/><Relationship Id="rId9" Type="http://schemas.microsoft.com/office/2007/relationships/hdphoto" Target="../media/hdphoto6.wdp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Focussed Jesus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7451" y="2732486"/>
            <a:ext cx="8495029" cy="1855488"/>
          </a:xfrm>
        </p:spPr>
        <p:txBody>
          <a:bodyPr>
            <a:normAutofit/>
          </a:bodyPr>
          <a:lstStyle/>
          <a:p>
            <a:pPr marR="0" lvl="0" rtl="0"/>
            <a:r>
              <a:rPr lang="en-GB" dirty="0"/>
              <a:t>Jesus’ ministry in the last week of His </a:t>
            </a:r>
            <a:br>
              <a:rPr lang="en-GB" dirty="0"/>
            </a:br>
            <a:r>
              <a:rPr lang="en-GB" dirty="0"/>
              <a:t>mortal life</a:t>
            </a:r>
          </a:p>
          <a:p>
            <a:pPr marR="0" lvl="0" rtl="0"/>
            <a:r>
              <a:rPr lang="en-GB" dirty="0"/>
              <a:t>John 12:1-19:42</a:t>
            </a:r>
          </a:p>
        </p:txBody>
      </p:sp>
      <p:pic>
        <p:nvPicPr>
          <p:cNvPr id="1026" name="Picture 2" descr="C:\Users\Ron\AppData\Local\Temp\Temporary Internet Files\Content.IE5\9L4WVNKP\MC900436345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451" y="627293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Ron\AppData\Local\Temp\Temporary Internet Files\Content.IE5\9L4WVNKP\MP900407485[1]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00" t="8334" r="35999" b="12726"/>
          <a:stretch/>
        </p:blipFill>
        <p:spPr bwMode="auto">
          <a:xfrm>
            <a:off x="7663274" y="321318"/>
            <a:ext cx="657049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-252536" y="1401438"/>
            <a:ext cx="9649072" cy="0"/>
          </a:xfrm>
          <a:prstGeom prst="line">
            <a:avLst/>
          </a:prstGeom>
          <a:ln w="762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535574" y="1402330"/>
            <a:ext cx="61010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5940152" y="1401438"/>
            <a:ext cx="2380171" cy="892"/>
            <a:chOff x="5940152" y="1401438"/>
            <a:chExt cx="2380171" cy="892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5940152" y="1402330"/>
              <a:ext cx="1815636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cxnSpLocks/>
            </p:cNvCxnSpPr>
            <p:nvPr/>
          </p:nvCxnSpPr>
          <p:spPr>
            <a:xfrm>
              <a:off x="7663274" y="1401438"/>
              <a:ext cx="657049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3" name="Picture 12" descr="Magnifying Glass Vector Set - Free Vector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7163" b="97991" l="51375" r="99875">
                        <a14:foregroundMark x1="82125" y1="63475" x2="83500" y2="699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6644" t="76234" r="-1"/>
          <a:stretch/>
        </p:blipFill>
        <p:spPr>
          <a:xfrm>
            <a:off x="8083175" y="1601802"/>
            <a:ext cx="643574" cy="69253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412770" y="861378"/>
            <a:ext cx="1296144" cy="1388690"/>
          </a:xfrm>
          <a:prstGeom prst="rect">
            <a:avLst/>
          </a:prstGeom>
          <a:blipFill dpi="0" rotWithShape="1">
            <a:blip r:embed="rId7">
              <a:alphaModFix amt="55000"/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095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25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John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943349"/>
          </a:xfrm>
        </p:spPr>
        <p:txBody>
          <a:bodyPr>
            <a:normAutofit lnSpcReduction="10000"/>
          </a:bodyPr>
          <a:lstStyle/>
          <a:p>
            <a:r>
              <a:rPr lang="en-GB" dirty="0"/>
              <a:t>1:1-18 Tells us what John believed about Jesus</a:t>
            </a:r>
          </a:p>
          <a:p>
            <a:pPr lvl="1"/>
            <a:r>
              <a:rPr lang="en-GB" dirty="0"/>
              <a:t>The rest gives us the</a:t>
            </a:r>
            <a:r>
              <a:rPr lang="en-GB" baseline="0" dirty="0"/>
              <a:t> evidence of why John believed it</a:t>
            </a:r>
            <a:endParaRPr lang="en-GB" dirty="0"/>
          </a:p>
          <a:p>
            <a:r>
              <a:rPr lang="en-GB" dirty="0"/>
              <a:t>12:1-19:42 covers the last few days of Jesus’ natural life</a:t>
            </a:r>
          </a:p>
          <a:p>
            <a:pPr lvl="1"/>
            <a:r>
              <a:rPr lang="en-GB" dirty="0"/>
              <a:t>These chapters contain Jesus’ most pressing actions and teachings</a:t>
            </a:r>
          </a:p>
        </p:txBody>
      </p:sp>
    </p:spTree>
    <p:extLst>
      <p:ext uri="{BB962C8B-B14F-4D97-AF65-F5344CB8AC3E}">
        <p14:creationId xmlns:p14="http://schemas.microsoft.com/office/powerpoint/2010/main" val="3934911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God uses ‘moments’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GB" dirty="0"/>
              <a:t>Significant points in your history when He speaks</a:t>
            </a:r>
          </a:p>
          <a:p>
            <a:pPr lvl="2"/>
            <a:r>
              <a:rPr lang="en-GB" dirty="0"/>
              <a:t>They have made you what you are so far</a:t>
            </a:r>
          </a:p>
          <a:p>
            <a:r>
              <a:rPr lang="en-GB" dirty="0"/>
              <a:t>The turning point of the gospel</a:t>
            </a:r>
          </a:p>
          <a:p>
            <a:pPr lvl="1"/>
            <a:r>
              <a:rPr lang="en-GB" dirty="0"/>
              <a:t>Until this time Jesus’ time had not yet come</a:t>
            </a:r>
          </a:p>
          <a:p>
            <a:pPr lvl="1"/>
            <a:r>
              <a:rPr lang="en-GB" dirty="0"/>
              <a:t>Now it had arrived</a:t>
            </a:r>
          </a:p>
          <a:p>
            <a:pPr lvl="2"/>
            <a:r>
              <a:rPr lang="en-GB" dirty="0"/>
              <a:t>Within the week He would be dead (12:1 &amp; 12) AND raised to life</a:t>
            </a:r>
          </a:p>
        </p:txBody>
      </p:sp>
    </p:spTree>
    <p:extLst>
      <p:ext uri="{BB962C8B-B14F-4D97-AF65-F5344CB8AC3E}">
        <p14:creationId xmlns:p14="http://schemas.microsoft.com/office/powerpoint/2010/main" val="3328626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Truth that matters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Is Jesus worth following?</a:t>
            </a:r>
          </a:p>
          <a:p>
            <a:r>
              <a:rPr lang="en-GB" dirty="0"/>
              <a:t>What’s it like living the Kingdom of God?</a:t>
            </a:r>
          </a:p>
          <a:p>
            <a:pPr lvl="1"/>
            <a:r>
              <a:rPr lang="en-GB" dirty="0"/>
              <a:t>Jesus tells it like it is</a:t>
            </a:r>
          </a:p>
        </p:txBody>
      </p:sp>
    </p:spTree>
    <p:extLst>
      <p:ext uri="{BB962C8B-B14F-4D97-AF65-F5344CB8AC3E}">
        <p14:creationId xmlns:p14="http://schemas.microsoft.com/office/powerpoint/2010/main" val="3893428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God’s kingdom begins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GB" dirty="0"/>
              <a:t>With death</a:t>
            </a:r>
          </a:p>
          <a:p>
            <a:pPr lvl="1"/>
            <a:r>
              <a:rPr lang="en-GB" dirty="0"/>
              <a:t>The death of Christ</a:t>
            </a:r>
          </a:p>
          <a:p>
            <a:pPr lvl="2"/>
            <a:r>
              <a:rPr lang="en-GB" dirty="0"/>
              <a:t>This is the glory of God</a:t>
            </a:r>
          </a:p>
          <a:p>
            <a:pPr lvl="3"/>
            <a:r>
              <a:rPr lang="en-GB" dirty="0"/>
              <a:t>It doesn’t depend on your works but on His</a:t>
            </a:r>
          </a:p>
          <a:p>
            <a:pPr lvl="0"/>
            <a:r>
              <a:rPr lang="en-GB" dirty="0"/>
              <a:t>With a fundamental choice</a:t>
            </a:r>
          </a:p>
          <a:p>
            <a:pPr lvl="1"/>
            <a:r>
              <a:rPr lang="en-GB" dirty="0"/>
              <a:t>The death of your way</a:t>
            </a:r>
          </a:p>
          <a:p>
            <a:pPr lvl="2"/>
            <a:r>
              <a:rPr lang="en-GB" dirty="0"/>
              <a:t>The kingdom is for those who say “Not my way, but yours, O God”</a:t>
            </a:r>
          </a:p>
        </p:txBody>
      </p:sp>
    </p:spTree>
    <p:extLst>
      <p:ext uri="{BB962C8B-B14F-4D97-AF65-F5344CB8AC3E}">
        <p14:creationId xmlns:p14="http://schemas.microsoft.com/office/powerpoint/2010/main" val="1497770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17217"/>
            <a:ext cx="9140552" cy="54843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God’s kingdom ensures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GB" dirty="0"/>
              <a:t>You end up in heaven</a:t>
            </a:r>
          </a:p>
        </p:txBody>
      </p:sp>
    </p:spTree>
    <p:extLst>
      <p:ext uri="{BB962C8B-B14F-4D97-AF65-F5344CB8AC3E}">
        <p14:creationId xmlns:p14="http://schemas.microsoft.com/office/powerpoint/2010/main" val="3595386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5486"/>
            <a:ext cx="7524328" cy="857250"/>
          </a:xfrm>
        </p:spPr>
        <p:txBody>
          <a:bodyPr>
            <a:normAutofit/>
          </a:bodyPr>
          <a:lstStyle/>
          <a:p>
            <a:r>
              <a:rPr lang="en-GB" dirty="0"/>
              <a:t>God’s kingdom can be enjoyed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200151"/>
            <a:ext cx="7931224" cy="3394472"/>
          </a:xfrm>
        </p:spPr>
        <p:txBody>
          <a:bodyPr>
            <a:normAutofit/>
          </a:bodyPr>
          <a:lstStyle/>
          <a:p>
            <a:pPr lvl="1"/>
            <a:r>
              <a:rPr lang="en-GB" dirty="0"/>
              <a:t>The fruit of the kingdom is having the Holy Spirit in your life and the hope of eternal glory when you die</a:t>
            </a:r>
          </a:p>
          <a:p>
            <a:r>
              <a:rPr lang="en-GB" dirty="0"/>
              <a:t>Jesus teaches that 2 things are essential to enjoying the fruit of the kingdom</a:t>
            </a:r>
          </a:p>
          <a:p>
            <a:pPr lvl="1"/>
            <a:r>
              <a:rPr lang="en-GB" dirty="0"/>
              <a:t>Serving &amp; Following </a:t>
            </a:r>
          </a:p>
        </p:txBody>
      </p:sp>
      <p:pic>
        <p:nvPicPr>
          <p:cNvPr id="4" name="Picture 3" descr="Screen Beans Related Keywords &amp; Suggestions - Screen Beans Long Tail ...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9538" r="89538">
                        <a14:foregroundMark x1="30462" y1="4615" x2="30462" y2="4615"/>
                        <a14:foregroundMark x1="16308" y1="14462" x2="16308" y2="14462"/>
                        <a14:foregroundMark x1="14154" y1="36000" x2="14154" y2="36000"/>
                        <a14:foregroundMark x1="84615" y1="38154" x2="84615" y2="38154"/>
                        <a14:foregroundMark x1="82769" y1="50462" x2="82769" y2="504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3363839"/>
            <a:ext cx="1735055" cy="1779662"/>
          </a:xfrm>
          <a:prstGeom prst="rect">
            <a:avLst/>
          </a:prstGeom>
        </p:spPr>
      </p:pic>
      <p:pic>
        <p:nvPicPr>
          <p:cNvPr id="5" name="Picture 4" descr="Use These Free Clip Art Images In Your Art Projects And More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57" b="98995" l="0" r="100000">
                        <a14:foregroundMark x1="51009" y1="19378" x2="51009" y2="1937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8" y="827362"/>
            <a:ext cx="1173465" cy="1727821"/>
          </a:xfrm>
          <a:prstGeom prst="rect">
            <a:avLst/>
          </a:prstGeom>
        </p:spPr>
      </p:pic>
      <p:pic>
        <p:nvPicPr>
          <p:cNvPr id="6" name="Picture 5" descr="Taptich, Susan, 6th Grade / Welcome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676" b="89706" l="9836" r="89836">
                        <a14:foregroundMark x1="44590" y1="26471" x2="44590" y2="2647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3039" y="2896997"/>
            <a:ext cx="2905125" cy="2590800"/>
          </a:xfrm>
          <a:prstGeom prst="rect">
            <a:avLst/>
          </a:prstGeom>
        </p:spPr>
      </p:pic>
      <p:pic>
        <p:nvPicPr>
          <p:cNvPr id="7" name="Picture 6" descr="Screen Bean Seeding Image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235" b="100000" l="0" r="100000">
                        <a14:foregroundMark x1="48619" y1="91975" x2="48619" y2="91975"/>
                        <a14:foregroundMark x1="44751" y1="33333" x2="44751" y2="33333"/>
                        <a14:foregroundMark x1="96685" y1="77160" x2="96685" y2="77160"/>
                        <a14:foregroundMark x1="7182" y1="75926" x2="7182" y2="75926"/>
                        <a14:foregroundMark x1="16575" y1="92593" x2="16575" y2="92593"/>
                        <a14:foregroundMark x1="33149" y1="91358" x2="33149" y2="91358"/>
                        <a14:foregroundMark x1="41436" y1="90123" x2="41436" y2="90123"/>
                        <a14:foregroundMark x1="29282" y1="87037" x2="29282" y2="87037"/>
                        <a14:foregroundMark x1="75691" y1="91975" x2="75691" y2="91975"/>
                        <a14:foregroundMark x1="66851" y1="90123" x2="66851" y2="90123"/>
                        <a14:foregroundMark x1="62983" y1="93210" x2="62983" y2="93210"/>
                        <a14:foregroundMark x1="24862" y1="15432" x2="24862" y2="15432"/>
                        <a14:foregroundMark x1="8287" y1="17901" x2="8287" y2="17901"/>
                        <a14:foregroundMark x1="19890" y1="25309" x2="19890" y2="25309"/>
                        <a14:foregroundMark x1="17680" y1="20370" x2="17680" y2="20370"/>
                        <a14:foregroundMark x1="24309" y1="5556" x2="24309" y2="5556"/>
                        <a14:foregroundMark x1="18785" y1="8642" x2="18785" y2="8642"/>
                        <a14:foregroundMark x1="8287" y1="8642" x2="8287" y2="8642"/>
                        <a14:foregroundMark x1="11602" y1="23457" x2="11602" y2="23457"/>
                        <a14:foregroundMark x1="32597" y1="14815" x2="32597" y2="1481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163462"/>
            <a:ext cx="2299224" cy="2057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147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65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15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650"/>
                            </p:stCondLst>
                            <p:childTnLst>
                              <p:par>
                                <p:cTn id="2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15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/>
              <a:t>Serving and Following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temptation will be to become either a servant or a follower</a:t>
            </a:r>
          </a:p>
          <a:p>
            <a:pPr lvl="1"/>
            <a:r>
              <a:rPr lang="en-GB" dirty="0"/>
              <a:t>But the task you are called to is to be both</a:t>
            </a:r>
          </a:p>
          <a:p>
            <a:pPr lvl="2"/>
            <a:r>
              <a:rPr lang="en-GB" dirty="0"/>
              <a:t>It is a spiritual task requiring spiritual strength</a:t>
            </a:r>
          </a:p>
          <a:p>
            <a:r>
              <a:rPr lang="en-GB" dirty="0"/>
              <a:t>The focussed Jesus nails this down</a:t>
            </a:r>
          </a:p>
        </p:txBody>
      </p:sp>
    </p:spTree>
    <p:extLst>
      <p:ext uri="{BB962C8B-B14F-4D97-AF65-F5344CB8AC3E}">
        <p14:creationId xmlns:p14="http://schemas.microsoft.com/office/powerpoint/2010/main" val="31617757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YamatoPainting">
  <a:themeElements>
    <a:clrScheme name="Carnival">
      <a:dk1>
        <a:sysClr val="windowText" lastClr="000000"/>
      </a:dk1>
      <a:lt1>
        <a:sysClr val="window" lastClr="FFFFFF"/>
      </a:lt1>
      <a:dk2>
        <a:srgbClr val="2A2D6C"/>
      </a:dk2>
      <a:lt2>
        <a:srgbClr val="FCED90"/>
      </a:lt2>
      <a:accent1>
        <a:srgbClr val="E0B602"/>
      </a:accent1>
      <a:accent2>
        <a:srgbClr val="C77D00"/>
      </a:accent2>
      <a:accent3>
        <a:srgbClr val="C43D1F"/>
      </a:accent3>
      <a:accent4>
        <a:srgbClr val="B42469"/>
      </a:accent4>
      <a:accent5>
        <a:srgbClr val="7B309B"/>
      </a:accent5>
      <a:accent6>
        <a:srgbClr val="4560AD"/>
      </a:accent6>
      <a:hlink>
        <a:srgbClr val="118FBF"/>
      </a:hlink>
      <a:folHlink>
        <a:srgbClr val="0CA15F"/>
      </a:folHlink>
    </a:clrScheme>
    <a:fontScheme name="Human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Yamato Painting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100000"/>
              </a:schemeClr>
            </a:gs>
            <a:gs pos="100000">
              <a:schemeClr val="phClr">
                <a:tint val="100000"/>
                <a:shade val="20000"/>
              </a:schemeClr>
            </a:gs>
          </a:gsLst>
          <a:lin ang="5400000" scaled="1"/>
        </a:gradFill>
        <a:blipFill>
          <a:blip xmlns:r="http://schemas.openxmlformats.org/officeDocument/2006/relationships" r:embed="rId1">
            <a:duotone>
              <a:srgbClr val="000000"/>
              <a:schemeClr val="phClr">
                <a:tint val="100000"/>
              </a:schemeClr>
            </a:duotone>
          </a:blip>
          <a:tile tx="0" ty="0" sx="35000" sy="35000" flip="none" algn="tl"/>
        </a:blipFill>
      </a:fillStyleLst>
      <a:lnStyleLst>
        <a:ln w="9525" cap="flat" cmpd="sng" algn="ctr">
          <a:solidFill>
            <a:schemeClr val="phClr">
              <a:alpha val="60000"/>
            </a:schemeClr>
          </a:solidFill>
          <a:prstDash val="solid"/>
        </a:ln>
        <a:ln w="19525" cap="flat" cmpd="sng" algn="ctr">
          <a:solidFill>
            <a:schemeClr val="phClr">
              <a:alpha val="90000"/>
            </a:schemeClr>
          </a:solidFill>
          <a:prstDash val="solid"/>
        </a:ln>
        <a:ln w="38100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  <a:scene3d>
            <a:camera prst="orthographicFront"/>
            <a:lightRig rig="soft" dir="tl">
              <a:rot lat="0" lon="0" rev="0"/>
            </a:lightRig>
          </a:scene3d>
          <a:sp3d>
            <a:bevelT prst="angle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glow rad="51600">
              <a:schemeClr val="phClr">
                <a:alpha val="6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>
            <a:shade val="90000"/>
          </a:schemeClr>
        </a:solidFill>
        <a:blipFill>
          <a:blip xmlns:r="http://schemas.openxmlformats.org/officeDocument/2006/relationships" r:embed="rId2">
            <a:duotone>
              <a:schemeClr val="phClr">
                <a:tint val="100000"/>
                <a:shade val="5000"/>
              </a:schemeClr>
              <a:schemeClr val="phClr">
                <a:shade val="100000"/>
              </a:schemeClr>
            </a:duotone>
          </a:blip>
          <a:tile tx="0" ty="0" sx="120000" sy="120000" flip="xy" algn="t"/>
        </a:blipFill>
        <a:blipFill rotWithShape="0">
          <a:blip xmlns:r="http://schemas.openxmlformats.org/officeDocument/2006/relationships" r:embed="rId3">
            <a:duotone>
              <a:schemeClr val="phClr">
                <a:tint val="100000"/>
                <a:shade val="5000"/>
              </a:schemeClr>
              <a:schemeClr val="phClr">
                <a:shade val="100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Yamato Painting</Template>
  <TotalTime>22553</TotalTime>
  <Words>278</Words>
  <Application>Microsoft Office PowerPoint</Application>
  <PresentationFormat>On-screen Show (16:9)</PresentationFormat>
  <Paragraphs>39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YamatoPainting</vt:lpstr>
      <vt:lpstr>The Focussed Jesus</vt:lpstr>
      <vt:lpstr>John</vt:lpstr>
      <vt:lpstr>God uses ‘moments’</vt:lpstr>
      <vt:lpstr>Truth that matters</vt:lpstr>
      <vt:lpstr>God’s kingdom begins</vt:lpstr>
      <vt:lpstr>God’s kingdom ensures</vt:lpstr>
      <vt:lpstr>God’s kingdom can be enjoyed</vt:lpstr>
      <vt:lpstr>Serving and Following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Y1J: Jesus long-term</dc:title>
  <dc:creator>Ron</dc:creator>
  <cp:lastModifiedBy>Mr Parr</cp:lastModifiedBy>
  <cp:revision>112</cp:revision>
  <dcterms:created xsi:type="dcterms:W3CDTF">2013-01-04T10:38:11Z</dcterms:created>
  <dcterms:modified xsi:type="dcterms:W3CDTF">2017-01-26T14:48:44Z</dcterms:modified>
</cp:coreProperties>
</file>