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6"/>
  </p:notesMasterIdLst>
  <p:sldIdLst>
    <p:sldId id="267" r:id="rId2"/>
    <p:sldId id="275" r:id="rId3"/>
    <p:sldId id="289" r:id="rId4"/>
    <p:sldId id="276" r:id="rId5"/>
    <p:sldId id="285" r:id="rId6"/>
    <p:sldId id="278" r:id="rId7"/>
    <p:sldId id="287" r:id="rId8"/>
    <p:sldId id="280" r:id="rId9"/>
    <p:sldId id="283" r:id="rId10"/>
    <p:sldId id="282" r:id="rId11"/>
    <p:sldId id="266" r:id="rId12"/>
    <p:sldId id="281" r:id="rId13"/>
    <p:sldId id="284" r:id="rId14"/>
    <p:sldId id="28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1" autoAdjust="0"/>
    <p:restoredTop sz="86486" autoAdjust="0"/>
  </p:normalViewPr>
  <p:slideViewPr>
    <p:cSldViewPr snapToGrid="0">
      <p:cViewPr varScale="1">
        <p:scale>
          <a:sx n="28" d="100"/>
          <a:sy n="28" d="100"/>
        </p:scale>
        <p:origin x="90" y="14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48178-7160-4714-ACB2-87DABCD24626}" type="datetimeFigureOut">
              <a:rPr lang="en-GB" smtClean="0"/>
              <a:t>13/04/2019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68053-7345-4022-A074-B4DD63E4EA83}" type="slidenum">
              <a:rPr lang="en-GB" smtClean="0"/>
              <a:t>‹#›</a:t>
            </a:fld>
            <a:endParaRPr lang="en-GB"/>
          </a:p>
        </p:txBody>
      </p:sp>
    </p:spTree>
    <p:extLst>
      <p:ext uri="{BB962C8B-B14F-4D97-AF65-F5344CB8AC3E}">
        <p14:creationId xmlns:p14="http://schemas.microsoft.com/office/powerpoint/2010/main" val="1767790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commons.wikimedia.org/wiki/file:christian_handshake.sv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F03D-3063-4E77-95F4-C0BAB235AFBE}" type="datetimeFigureOut">
              <a:rPr lang="en-GB" smtClean="0"/>
              <a:t>13/04/2019</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2981260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61AF03D-3063-4E77-95F4-C0BAB235AFBE}" type="datetimeFigureOut">
              <a:rPr lang="en-GB" smtClean="0"/>
              <a:t>13/04/2019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464293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F03D-3063-4E77-95F4-C0BAB235AFBE}" type="datetimeFigureOut">
              <a:rPr lang="en-GB" smtClean="0"/>
              <a:t>13/04/2019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1161705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F03D-3063-4E77-95F4-C0BAB235AFBE}" type="datetimeFigureOut">
              <a:rPr lang="en-GB" smtClean="0"/>
              <a:t>13/04/2019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388437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F03D-3063-4E77-95F4-C0BAB235AFBE}" type="datetimeFigureOut">
              <a:rPr lang="en-GB" smtClean="0"/>
              <a:t>13/04/2019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132870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F03D-3063-4E77-95F4-C0BAB235AFBE}" type="datetimeFigureOut">
              <a:rPr lang="en-GB" smtClean="0"/>
              <a:t>13/04/2019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2005510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F03D-3063-4E77-95F4-C0BAB235AFBE}" type="datetimeFigureOut">
              <a:rPr lang="en-GB" smtClean="0"/>
              <a:t>13/04/2019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3772589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F03D-3063-4E77-95F4-C0BAB235AFBE}" type="datetimeFigureOut">
              <a:rPr lang="en-GB" smtClean="0"/>
              <a:t>13/04/2019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635078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F03D-3063-4E77-95F4-C0BAB235AFBE}" type="datetimeFigureOut">
              <a:rPr lang="en-GB" smtClean="0"/>
              <a:t>13/04/2019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2337686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46421-4954-426C-B472-489BEE407797}"/>
              </a:ext>
            </a:extLst>
          </p:cNvPr>
          <p:cNvSpPr>
            <a:spLocks noGrp="1"/>
          </p:cNvSpPr>
          <p:nvPr>
            <p:ph type="title"/>
          </p:nvPr>
        </p:nvSpPr>
        <p:spPr>
          <a:xfrm>
            <a:off x="1484310" y="0"/>
            <a:ext cx="9347457" cy="1383957"/>
          </a:xfrm>
        </p:spPr>
        <p:txBody>
          <a:bodyPr>
            <a:normAutofit/>
          </a:bodyPr>
          <a:lstStyle>
            <a:lvl1pPr marR="0" algn="ctr" defTabSz="457200" rtl="0" eaLnBrk="1" latinLnBrk="0" hangingPunct="1">
              <a:spcBef>
                <a:spcPct val="0"/>
              </a:spcBef>
              <a:buNone/>
              <a:defRPr lang="en-GB" sz="4400" b="1" kern="1200" cap="none" dirty="0">
                <a:ln w="3175" cmpd="sng">
                  <a:noFill/>
                </a:ln>
                <a:solidFill>
                  <a:schemeClr val="tx1"/>
                </a:solidFill>
                <a:effectLst/>
                <a:latin typeface="+mj-lt"/>
                <a:ea typeface="+mj-ea"/>
                <a:cs typeface="+mj-cs"/>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3C4341A-F030-4253-8E40-12AF232CE23C}"/>
              </a:ext>
            </a:extLst>
          </p:cNvPr>
          <p:cNvSpPr>
            <a:spLocks noGrp="1"/>
          </p:cNvSpPr>
          <p:nvPr>
            <p:ph type="body" idx="1"/>
          </p:nvPr>
        </p:nvSpPr>
        <p:spPr>
          <a:xfrm>
            <a:off x="1484310" y="1594023"/>
            <a:ext cx="10464674" cy="5165124"/>
          </a:xfrm>
        </p:spPr>
        <p:txBody>
          <a:bodyPr/>
          <a:lstStyle>
            <a:lvl1pPr marL="285750" indent="-285750">
              <a:defRPr lang="en-US" sz="3200" b="1" kern="1200" cap="none" dirty="0" smtClean="0">
                <a:solidFill>
                  <a:schemeClr val="tx1"/>
                </a:solidFill>
                <a:effectLst/>
                <a:latin typeface="+mn-lt"/>
                <a:ea typeface="+mn-ea"/>
                <a:cs typeface="+mn-cs"/>
              </a:defRPr>
            </a:lvl1pPr>
            <a:lvl2pPr marL="742950" indent="-285750">
              <a:defRPr lang="en-US" sz="2800" b="1" kern="1200" cap="none" dirty="0" smtClean="0">
                <a:solidFill>
                  <a:schemeClr val="accent2"/>
                </a:solidFill>
                <a:effectLst/>
                <a:latin typeface="+mn-lt"/>
                <a:ea typeface="+mn-ea"/>
                <a:cs typeface="+mn-cs"/>
              </a:defRPr>
            </a:lvl2pPr>
            <a:lvl3pPr marL="1200150" indent="-285750">
              <a:defRPr lang="en-US" sz="2800" b="1" kern="1200" cap="none" dirty="0" smtClean="0">
                <a:solidFill>
                  <a:schemeClr val="accent6"/>
                </a:solidFill>
                <a:effectLst/>
                <a:latin typeface="+mn-lt"/>
                <a:ea typeface="+mn-ea"/>
                <a:cs typeface="+mn-cs"/>
              </a:defRPr>
            </a:lvl3pPr>
            <a:lvl4pPr marL="1543050" indent="-171450">
              <a:defRPr lang="en-US" sz="2400" b="1" kern="1200" cap="none" dirty="0" smtClean="0">
                <a:solidFill>
                  <a:schemeClr val="tx1"/>
                </a:solidFill>
                <a:effectLst/>
                <a:latin typeface="+mn-lt"/>
                <a:ea typeface="+mn-ea"/>
                <a:cs typeface="+mn-cs"/>
              </a:defRPr>
            </a:lvl4pPr>
          </a:lstStyle>
          <a:p>
            <a:pPr marL="285750" marR="0" lvl="0" indent="-285750" algn="l" defTabSz="457200" rtl="0" eaLnBrk="1" latinLnBrk="0" hangingPunct="1">
              <a:spcBef>
                <a:spcPct val="20000"/>
              </a:spcBef>
              <a:spcAft>
                <a:spcPts val="600"/>
              </a:spcAft>
              <a:buClr>
                <a:schemeClr val="accent1">
                  <a:lumMod val="75000"/>
                </a:schemeClr>
              </a:buClr>
              <a:buSzPct val="145000"/>
              <a:buFont typeface="Arial"/>
              <a:buChar char="•"/>
            </a:pPr>
            <a:r>
              <a:rPr lang="en-US" dirty="0"/>
              <a:t>Edit Master text styles</a:t>
            </a:r>
          </a:p>
          <a:p>
            <a:pPr marL="742950" marR="0" lvl="1" indent="-285750" algn="l" defTabSz="457200" rtl="0" eaLnBrk="1" latinLnBrk="0" hangingPunct="1">
              <a:spcBef>
                <a:spcPct val="20000"/>
              </a:spcBef>
              <a:spcAft>
                <a:spcPts val="600"/>
              </a:spcAft>
              <a:buClr>
                <a:schemeClr val="accent1">
                  <a:lumMod val="75000"/>
                </a:schemeClr>
              </a:buClr>
              <a:buSzPct val="145000"/>
              <a:buFont typeface="Arial"/>
              <a:buChar char="•"/>
            </a:pPr>
            <a:r>
              <a:rPr lang="en-US" dirty="0"/>
              <a:t>Second level</a:t>
            </a:r>
          </a:p>
          <a:p>
            <a:pPr marL="1200150" marR="0" lvl="2" indent="-285750" algn="l" defTabSz="457200" rtl="0" eaLnBrk="1" latinLnBrk="0" hangingPunct="1">
              <a:spcBef>
                <a:spcPct val="20000"/>
              </a:spcBef>
              <a:spcAft>
                <a:spcPts val="600"/>
              </a:spcAft>
              <a:buClr>
                <a:schemeClr val="accent1">
                  <a:lumMod val="75000"/>
                </a:schemeClr>
              </a:buClr>
              <a:buSzPct val="145000"/>
              <a:buFont typeface="Arial"/>
              <a:buChar char="•"/>
            </a:pPr>
            <a:r>
              <a:rPr lang="en-US" dirty="0"/>
              <a:t>Third level</a:t>
            </a:r>
          </a:p>
          <a:p>
            <a:pPr marL="1543050" marR="0" lvl="3" indent="-171450" algn="l" defTabSz="457200" rtl="0" eaLnBrk="1" latinLnBrk="0" hangingPunct="1">
              <a:spcBef>
                <a:spcPct val="20000"/>
              </a:spcBef>
              <a:spcAft>
                <a:spcPts val="600"/>
              </a:spcAft>
              <a:buClr>
                <a:schemeClr val="accent1">
                  <a:lumMod val="75000"/>
                </a:schemeClr>
              </a:buClr>
              <a:buSzPct val="145000"/>
              <a:buFont typeface="Arial"/>
              <a:buChar char="•"/>
            </a:pPr>
            <a:r>
              <a:rPr lang="en-US" dirty="0"/>
              <a:t>Fourth level</a:t>
            </a:r>
          </a:p>
          <a:p>
            <a:pPr lvl="4"/>
            <a:r>
              <a:rPr lang="en-US" dirty="0"/>
              <a:t>Fifth level</a:t>
            </a:r>
            <a:endParaRPr lang="en-GB" dirty="0"/>
          </a:p>
        </p:txBody>
      </p:sp>
      <p:pic>
        <p:nvPicPr>
          <p:cNvPr id="7" name="Picture 6">
            <a:extLst>
              <a:ext uri="{FF2B5EF4-FFF2-40B4-BE49-F238E27FC236}">
                <a16:creationId xmlns:a16="http://schemas.microsoft.com/office/drawing/2014/main" id="{86EC0107-24CA-41D4-B423-9989D69D3EB3}"/>
              </a:ext>
            </a:extLst>
          </p:cNvPr>
          <p:cNvPicPr>
            <a:picLocks noChangeAspect="1"/>
          </p:cNvPicPr>
          <p:nvPr userDrawn="1"/>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831767" y="0"/>
            <a:ext cx="1360233" cy="1594023"/>
          </a:xfrm>
          <a:prstGeom prst="rect">
            <a:avLst/>
          </a:prstGeom>
        </p:spPr>
      </p:pic>
    </p:spTree>
    <p:extLst>
      <p:ext uri="{BB962C8B-B14F-4D97-AF65-F5344CB8AC3E}">
        <p14:creationId xmlns:p14="http://schemas.microsoft.com/office/powerpoint/2010/main" val="275269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tmplLst>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1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F03D-3063-4E77-95F4-C0BAB235AFBE}" type="datetimeFigureOut">
              <a:rPr lang="en-GB" smtClean="0"/>
              <a:t>13/04/2019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3790539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F03D-3063-4E77-95F4-C0BAB235AFBE}" type="datetimeFigureOut">
              <a:rPr lang="en-GB" smtClean="0"/>
              <a:t>13/04/2019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257638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F03D-3063-4E77-95F4-C0BAB235AFBE}" type="datetimeFigureOut">
              <a:rPr lang="en-GB" smtClean="0"/>
              <a:t>13/04/2019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2883234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F03D-3063-4E77-95F4-C0BAB235AFBE}" type="datetimeFigureOut">
              <a:rPr lang="en-GB" smtClean="0"/>
              <a:t>13/04/2019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294735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F03D-3063-4E77-95F4-C0BAB235AFBE}" type="datetimeFigureOut">
              <a:rPr lang="en-GB" smtClean="0"/>
              <a:t>13/04/2019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867649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F03D-3063-4E77-95F4-C0BAB235AFBE}" type="datetimeFigureOut">
              <a:rPr lang="en-GB" smtClean="0"/>
              <a:t>13/04/2019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353789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61AF03D-3063-4E77-95F4-C0BAB235AFBE}" type="datetimeFigureOut">
              <a:rPr lang="en-GB" smtClean="0"/>
              <a:t>13/04/2019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1434468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61AF03D-3063-4E77-95F4-C0BAB235AFBE}" type="datetimeFigureOut">
              <a:rPr lang="en-GB" smtClean="0"/>
              <a:t>13/04/2019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DAED0B-439B-41D0-90AF-053D5B777AFC}" type="slidenum">
              <a:rPr lang="en-GB" smtClean="0"/>
              <a:t>‹#›</a:t>
            </a:fld>
            <a:endParaRPr lang="en-GB"/>
          </a:p>
        </p:txBody>
      </p:sp>
    </p:spTree>
    <p:extLst>
      <p:ext uri="{BB962C8B-B14F-4D97-AF65-F5344CB8AC3E}">
        <p14:creationId xmlns:p14="http://schemas.microsoft.com/office/powerpoint/2010/main" val="20310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1AF03D-3063-4E77-95F4-C0BAB235AFBE}" type="datetimeFigureOut">
              <a:rPr lang="en-GB" smtClean="0"/>
              <a:t>13/04/2019</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DAED0B-439B-41D0-90AF-053D5B777AFC}" type="slidenum">
              <a:rPr lang="en-GB" smtClean="0"/>
              <a:t>‹#›</a:t>
            </a:fld>
            <a:endParaRPr lang="en-GB"/>
          </a:p>
        </p:txBody>
      </p:sp>
    </p:spTree>
    <p:extLst>
      <p:ext uri="{BB962C8B-B14F-4D97-AF65-F5344CB8AC3E}">
        <p14:creationId xmlns:p14="http://schemas.microsoft.com/office/powerpoint/2010/main" val="4458326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ons.wikimedia.org/wiki/file:christian_handshake.svg"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hyperlink" Target="https://northernnatalcourier.co.za/67688/christians-mark-palm-sunda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hyperlink" Target="https://northernnatalcourier.co.za/67688/christians-mark-palm-sunda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hyperlink" Target="https://northernnatalcourier.co.za/67688/christians-mark-palm-sunda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hyperlink" Target="https://northernnatalcourier.co.za/67688/christians-mark-palm-sunda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hristipedia.miraheze.org/wiki/Ebal" TargetMode="External"/><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hyperlink" Target="https://northernnatalcourier.co.za/67688/christians-mark-palm-sunday/"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hyperlink" Target="http://commons.wikimedia.org/wiki/file:christian_handshake.svg" TargetMode="External"/><Relationship Id="rId5" Type="http://schemas.openxmlformats.org/officeDocument/2006/relationships/image" Target="../media/image2.png"/><Relationship Id="rId4" Type="http://schemas.openxmlformats.org/officeDocument/2006/relationships/hyperlink" Target="https://northernnatalcourier.co.za/67688/christians-mark-palm-sunday/"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hristipedia.miraheze.org/wiki/Ebal" TargetMode="External"/><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hyperlink" Target="http://commons.wikimedia.org/wiki/file:christian_handshake.sv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hyperlink" Target="https://northernnatalcourier.co.za/67688/christians-mark-palm-sunda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20AB-B100-416A-AE93-DAA7267D9182}"/>
              </a:ext>
            </a:extLst>
          </p:cNvPr>
          <p:cNvSpPr>
            <a:spLocks noGrp="1"/>
          </p:cNvSpPr>
          <p:nvPr>
            <p:ph type="ctrTitle"/>
          </p:nvPr>
        </p:nvSpPr>
        <p:spPr/>
        <p:txBody>
          <a:bodyPr/>
          <a:lstStyle/>
          <a:p>
            <a:r>
              <a:rPr lang="en-GB" b="1" dirty="0"/>
              <a:t>Applying the Covenant</a:t>
            </a:r>
          </a:p>
        </p:txBody>
      </p:sp>
      <p:sp>
        <p:nvSpPr>
          <p:cNvPr id="3" name="Subtitle 2">
            <a:extLst>
              <a:ext uri="{FF2B5EF4-FFF2-40B4-BE49-F238E27FC236}">
                <a16:creationId xmlns:a16="http://schemas.microsoft.com/office/drawing/2014/main" id="{8451E247-9B26-48FC-A6A0-4A8766DDB420}"/>
              </a:ext>
            </a:extLst>
          </p:cNvPr>
          <p:cNvSpPr>
            <a:spLocks noGrp="1"/>
          </p:cNvSpPr>
          <p:nvPr>
            <p:ph type="subTitle" idx="1"/>
          </p:nvPr>
        </p:nvSpPr>
        <p:spPr/>
        <p:txBody>
          <a:bodyPr>
            <a:normAutofit fontScale="92500" lnSpcReduction="20000"/>
          </a:bodyPr>
          <a:lstStyle/>
          <a:p>
            <a:r>
              <a:rPr lang="en-GB" sz="3600" b="1" dirty="0"/>
              <a:t>13. Palm Sunday Summary</a:t>
            </a:r>
            <a:br>
              <a:rPr lang="en-GB" sz="3600" b="1" dirty="0"/>
            </a:br>
            <a:r>
              <a:rPr lang="en-GB" sz="3600" b="1" dirty="0"/>
              <a:t>John 12:12-16</a:t>
            </a:r>
            <a:br>
              <a:rPr lang="en-GB" sz="3600" b="1" dirty="0"/>
            </a:br>
            <a:r>
              <a:rPr lang="en-GB" sz="3600" b="1" dirty="0"/>
              <a:t>Deuteronomy 11-26</a:t>
            </a:r>
          </a:p>
        </p:txBody>
      </p:sp>
      <p:pic>
        <p:nvPicPr>
          <p:cNvPr id="4" name="Picture 3">
            <a:extLst>
              <a:ext uri="{FF2B5EF4-FFF2-40B4-BE49-F238E27FC236}">
                <a16:creationId xmlns:a16="http://schemas.microsoft.com/office/drawing/2014/main" id="{CE6D16F5-10F1-43F7-B430-B70A45730B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70306" y="51855"/>
            <a:ext cx="2638893" cy="3092453"/>
          </a:xfrm>
          <a:prstGeom prst="rect">
            <a:avLst/>
          </a:prstGeom>
        </p:spPr>
      </p:pic>
    </p:spTree>
    <p:extLst>
      <p:ext uri="{BB962C8B-B14F-4D97-AF65-F5344CB8AC3E}">
        <p14:creationId xmlns:p14="http://schemas.microsoft.com/office/powerpoint/2010/main" val="288236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321769E6-6A2F-4023-9C9A-969AFA634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33AFC1-DDF8-4416-817E-053BC0BA0B9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091" t="19470"/>
          <a:stretch/>
        </p:blipFill>
        <p:spPr>
          <a:xfrm>
            <a:off x="20" y="10"/>
            <a:ext cx="12191980" cy="6857990"/>
          </a:xfrm>
          <a:prstGeom prst="rect">
            <a:avLst/>
          </a:prstGeom>
        </p:spPr>
      </p:pic>
      <p:sp>
        <p:nvSpPr>
          <p:cNvPr id="19" name="Freeform 15">
            <a:extLst>
              <a:ext uri="{FF2B5EF4-FFF2-40B4-BE49-F238E27FC236}">
                <a16:creationId xmlns:a16="http://schemas.microsoft.com/office/drawing/2014/main" id="{41DE3563-FE44-4682-B3F5-E0AA18B0A3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3005669" y="-16933"/>
            <a:ext cx="9220200" cy="6891867"/>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 name="connsiteX0" fmla="*/ 8382001 w 10295468"/>
              <a:gd name="connsiteY0" fmla="*/ 8466 h 6883400"/>
              <a:gd name="connsiteX1" fmla="*/ 7738534 w 10295468"/>
              <a:gd name="connsiteY1" fmla="*/ 2573866 h 6883400"/>
              <a:gd name="connsiteX2" fmla="*/ 10295468 w 10295468"/>
              <a:gd name="connsiteY2" fmla="*/ 6874933 h 6883400"/>
              <a:gd name="connsiteX3" fmla="*/ 2954868 w 10295468"/>
              <a:gd name="connsiteY3" fmla="*/ 6883400 h 6883400"/>
              <a:gd name="connsiteX4" fmla="*/ 0 w 10295468"/>
              <a:gd name="connsiteY4" fmla="*/ 0 h 6883400"/>
              <a:gd name="connsiteX5" fmla="*/ 8382001 w 10295468"/>
              <a:gd name="connsiteY5" fmla="*/ 8466 h 6883400"/>
              <a:gd name="connsiteX0" fmla="*/ 8382001 w 10295468"/>
              <a:gd name="connsiteY0" fmla="*/ 8466 h 6891867"/>
              <a:gd name="connsiteX1" fmla="*/ 7738534 w 10295468"/>
              <a:gd name="connsiteY1" fmla="*/ 2573866 h 6891867"/>
              <a:gd name="connsiteX2" fmla="*/ 10295468 w 10295468"/>
              <a:gd name="connsiteY2" fmla="*/ 6874933 h 6891867"/>
              <a:gd name="connsiteX3" fmla="*/ 16935 w 10295468"/>
              <a:gd name="connsiteY3" fmla="*/ 6891867 h 6891867"/>
              <a:gd name="connsiteX4" fmla="*/ 0 w 10295468"/>
              <a:gd name="connsiteY4" fmla="*/ 0 h 6891867"/>
              <a:gd name="connsiteX5" fmla="*/ 8382001 w 10295468"/>
              <a:gd name="connsiteY5" fmla="*/ 8466 h 6891867"/>
              <a:gd name="connsiteX0" fmla="*/ 8382001 w 8382001"/>
              <a:gd name="connsiteY0" fmla="*/ 8466 h 6891867"/>
              <a:gd name="connsiteX1" fmla="*/ 7738534 w 8382001"/>
              <a:gd name="connsiteY1" fmla="*/ 2573866 h 6891867"/>
              <a:gd name="connsiteX2" fmla="*/ 7340602 w 8382001"/>
              <a:gd name="connsiteY2" fmla="*/ 6883400 h 6891867"/>
              <a:gd name="connsiteX3" fmla="*/ 16935 w 8382001"/>
              <a:gd name="connsiteY3" fmla="*/ 6891867 h 6891867"/>
              <a:gd name="connsiteX4" fmla="*/ 0 w 8382001"/>
              <a:gd name="connsiteY4" fmla="*/ 0 h 6891867"/>
              <a:gd name="connsiteX5" fmla="*/ 8382001 w 8382001"/>
              <a:gd name="connsiteY5" fmla="*/ 8466 h 6891867"/>
              <a:gd name="connsiteX0" fmla="*/ 8382001 w 9220200"/>
              <a:gd name="connsiteY0" fmla="*/ 8466 h 6891867"/>
              <a:gd name="connsiteX1" fmla="*/ 9220200 w 9220200"/>
              <a:gd name="connsiteY1" fmla="*/ 5350932 h 6891867"/>
              <a:gd name="connsiteX2" fmla="*/ 7340602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 name="connsiteX0" fmla="*/ 8382001 w 9220200"/>
              <a:gd name="connsiteY0" fmla="*/ 8466 h 6891867"/>
              <a:gd name="connsiteX1" fmla="*/ 9220200 w 9220200"/>
              <a:gd name="connsiteY1" fmla="*/ 5350932 h 6891867"/>
              <a:gd name="connsiteX2" fmla="*/ 7298269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00" h="6891867">
                <a:moveTo>
                  <a:pt x="8382001" y="8466"/>
                </a:moveTo>
                <a:lnTo>
                  <a:pt x="9220200" y="5350932"/>
                </a:lnTo>
                <a:lnTo>
                  <a:pt x="7298269" y="6883400"/>
                </a:lnTo>
                <a:lnTo>
                  <a:pt x="16935" y="6891867"/>
                </a:lnTo>
                <a:lnTo>
                  <a:pt x="0" y="0"/>
                </a:lnTo>
                <a:lnTo>
                  <a:pt x="8382001"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E83F963-B9F6-4248-912A-BE582EFC16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22" name="Freeform 6">
              <a:extLst>
                <a:ext uri="{FF2B5EF4-FFF2-40B4-BE49-F238E27FC236}">
                  <a16:creationId xmlns:a16="http://schemas.microsoft.com/office/drawing/2014/main" id="{47FD880B-DA95-4A0B-9298-8EC96663E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074FE560-05E6-4174-910E-954765C03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E66F806-BB41-437D-A6F5-EF38B905B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F7FCB6E1-7EFB-4C62-B998-3BDD4158C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A88CA256-E10C-44C7-AECB-169D80F3D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B922EDC1-00A2-467E-8E99-8DD1326790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B8B5E87A-A1B0-444B-BBAD-652FDE025D9B}"/>
              </a:ext>
            </a:extLst>
          </p:cNvPr>
          <p:cNvSpPr>
            <a:spLocks noGrp="1"/>
          </p:cNvSpPr>
          <p:nvPr>
            <p:ph type="title"/>
          </p:nvPr>
        </p:nvSpPr>
        <p:spPr>
          <a:xfrm>
            <a:off x="3970867" y="558800"/>
            <a:ext cx="7535333" cy="1413933"/>
          </a:xfrm>
        </p:spPr>
        <p:txBody>
          <a:bodyPr vert="horz" lIns="91440" tIns="45720" rIns="91440" bIns="45720" rtlCol="0" anchor="ctr">
            <a:normAutofit/>
          </a:bodyPr>
          <a:lstStyle/>
          <a:p>
            <a:r>
              <a:rPr lang="en-US" sz="4000" dirty="0">
                <a:solidFill>
                  <a:schemeClr val="bg1"/>
                </a:solidFill>
              </a:rPr>
              <a:t>God’s promises</a:t>
            </a:r>
            <a:r>
              <a:rPr lang="en-US" sz="4000" baseline="0" dirty="0">
                <a:solidFill>
                  <a:schemeClr val="bg1"/>
                </a:solidFill>
              </a:rPr>
              <a:t> 3</a:t>
            </a:r>
            <a:endParaRPr lang="en-US" sz="4000" dirty="0">
              <a:solidFill>
                <a:schemeClr val="bg1"/>
              </a:solidFill>
            </a:endParaRPr>
          </a:p>
        </p:txBody>
      </p:sp>
      <p:sp>
        <p:nvSpPr>
          <p:cNvPr id="3" name="Text Placeholder 2">
            <a:extLst>
              <a:ext uri="{FF2B5EF4-FFF2-40B4-BE49-F238E27FC236}">
                <a16:creationId xmlns:a16="http://schemas.microsoft.com/office/drawing/2014/main" id="{314DAABB-05C9-4EB4-94B1-D14413A44002}"/>
              </a:ext>
            </a:extLst>
          </p:cNvPr>
          <p:cNvSpPr>
            <a:spLocks noGrp="1"/>
          </p:cNvSpPr>
          <p:nvPr>
            <p:ph type="body" idx="1"/>
          </p:nvPr>
        </p:nvSpPr>
        <p:spPr>
          <a:xfrm>
            <a:off x="3970867" y="1528753"/>
            <a:ext cx="7874002" cy="5329237"/>
          </a:xfrm>
        </p:spPr>
        <p:txBody>
          <a:bodyPr vert="horz" lIns="91440" tIns="45720" rIns="91440" bIns="45720" rtlCol="0" anchor="ctr">
            <a:normAutofit/>
          </a:bodyPr>
          <a:lstStyle/>
          <a:p>
            <a:pPr marR="0" lvl="0">
              <a:lnSpc>
                <a:spcPct val="90000"/>
              </a:lnSpc>
            </a:pPr>
            <a:r>
              <a:rPr lang="en-US" sz="2800" dirty="0">
                <a:solidFill>
                  <a:schemeClr val="bg1"/>
                </a:solidFill>
              </a:rPr>
              <a:t>Zechariah 9:9-13</a:t>
            </a:r>
          </a:p>
          <a:p>
            <a:pPr lvl="1">
              <a:lnSpc>
                <a:spcPct val="90000"/>
              </a:lnSpc>
            </a:pPr>
            <a:r>
              <a:rPr lang="en-US" dirty="0"/>
              <a:t>The rescuer would come riding on a donkey</a:t>
            </a:r>
          </a:p>
          <a:p>
            <a:pPr lvl="1">
              <a:lnSpc>
                <a:spcPct val="90000"/>
              </a:lnSpc>
            </a:pPr>
            <a:r>
              <a:rPr lang="en-US" dirty="0"/>
              <a:t>He would be:</a:t>
            </a:r>
          </a:p>
          <a:p>
            <a:pPr lvl="2">
              <a:lnSpc>
                <a:spcPct val="90000"/>
              </a:lnSpc>
            </a:pPr>
            <a:r>
              <a:rPr lang="en-US" dirty="0"/>
              <a:t>Full of wisdom</a:t>
            </a:r>
          </a:p>
          <a:p>
            <a:pPr lvl="2">
              <a:lnSpc>
                <a:spcPct val="90000"/>
              </a:lnSpc>
            </a:pPr>
            <a:r>
              <a:rPr lang="en-US" dirty="0"/>
              <a:t>Bringing peace</a:t>
            </a:r>
          </a:p>
          <a:p>
            <a:pPr lvl="2">
              <a:lnSpc>
                <a:spcPct val="90000"/>
              </a:lnSpc>
            </a:pPr>
            <a:r>
              <a:rPr lang="en-US" dirty="0"/>
              <a:t>Setting captives free from the pit (the place of the dead)</a:t>
            </a:r>
          </a:p>
          <a:p>
            <a:pPr lvl="1">
              <a:lnSpc>
                <a:spcPct val="90000"/>
              </a:lnSpc>
            </a:pPr>
            <a:r>
              <a:rPr lang="en-US" dirty="0"/>
              <a:t>On Palm Sunday God was keeping this promise and affirming Zechariah as a prophet and man of God</a:t>
            </a:r>
          </a:p>
        </p:txBody>
      </p:sp>
    </p:spTree>
    <p:extLst>
      <p:ext uri="{BB962C8B-B14F-4D97-AF65-F5344CB8AC3E}">
        <p14:creationId xmlns:p14="http://schemas.microsoft.com/office/powerpoint/2010/main" val="5414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9BD14F9-BF9D-408F-BCFC-7C200F32F18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528" r="25406"/>
          <a:stretch/>
        </p:blipFill>
        <p:spPr>
          <a:xfrm>
            <a:off x="6892924" y="10"/>
            <a:ext cx="5299077" cy="6857990"/>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9" name="Group 18">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0"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2"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3"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4"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5"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E0ACFCE5-9C9A-44D1-A540-EBD275BD6583}"/>
              </a:ext>
            </a:extLst>
          </p:cNvPr>
          <p:cNvSpPr>
            <a:spLocks noGrp="1"/>
          </p:cNvSpPr>
          <p:nvPr>
            <p:ph type="title"/>
          </p:nvPr>
        </p:nvSpPr>
        <p:spPr>
          <a:xfrm>
            <a:off x="903317" y="98714"/>
            <a:ext cx="5260680" cy="1037360"/>
          </a:xfrm>
        </p:spPr>
        <p:txBody>
          <a:bodyPr vert="horz" lIns="91440" tIns="45720" rIns="91440" bIns="45720" rtlCol="0" anchor="ctr">
            <a:normAutofit/>
          </a:bodyPr>
          <a:lstStyle/>
          <a:p>
            <a:pPr algn="l"/>
            <a:r>
              <a:rPr lang="en-US" sz="4000" dirty="0"/>
              <a:t>Messianic hope</a:t>
            </a:r>
          </a:p>
        </p:txBody>
      </p:sp>
      <p:sp>
        <p:nvSpPr>
          <p:cNvPr id="3" name="Text Placeholder 2">
            <a:extLst>
              <a:ext uri="{FF2B5EF4-FFF2-40B4-BE49-F238E27FC236}">
                <a16:creationId xmlns:a16="http://schemas.microsoft.com/office/drawing/2014/main" id="{536C4892-423B-4D6B-AF10-E385A70CF7A1}"/>
              </a:ext>
            </a:extLst>
          </p:cNvPr>
          <p:cNvSpPr>
            <a:spLocks noGrp="1"/>
          </p:cNvSpPr>
          <p:nvPr>
            <p:ph type="body" idx="1"/>
          </p:nvPr>
        </p:nvSpPr>
        <p:spPr>
          <a:xfrm>
            <a:off x="1" y="803564"/>
            <a:ext cx="6499458" cy="6106823"/>
          </a:xfrm>
        </p:spPr>
        <p:txBody>
          <a:bodyPr vert="horz" lIns="91440" tIns="45720" rIns="91440" bIns="45720" rtlCol="0" anchor="ctr">
            <a:normAutofit/>
          </a:bodyPr>
          <a:lstStyle/>
          <a:p>
            <a:pPr marR="0" lvl="0">
              <a:lnSpc>
                <a:spcPct val="90000"/>
              </a:lnSpc>
            </a:pPr>
            <a:r>
              <a:rPr lang="en-US" sz="2800" dirty="0"/>
              <a:t>Psalm 118</a:t>
            </a:r>
          </a:p>
          <a:p>
            <a:pPr marR="0" lvl="1">
              <a:lnSpc>
                <a:spcPct val="90000"/>
              </a:lnSpc>
            </a:pPr>
            <a:r>
              <a:rPr lang="en-US" dirty="0">
                <a:solidFill>
                  <a:schemeClr val="tx1"/>
                </a:solidFill>
              </a:rPr>
              <a:t>Part of the Egyptian </a:t>
            </a:r>
            <a:r>
              <a:rPr lang="en-US" dirty="0" err="1">
                <a:solidFill>
                  <a:schemeClr val="tx1"/>
                </a:solidFill>
              </a:rPr>
              <a:t>Hallel</a:t>
            </a:r>
            <a:r>
              <a:rPr lang="en-US" dirty="0">
                <a:solidFill>
                  <a:schemeClr val="tx1"/>
                </a:solidFill>
              </a:rPr>
              <a:t> (113-118)</a:t>
            </a:r>
          </a:p>
          <a:p>
            <a:pPr marR="0" lvl="1">
              <a:lnSpc>
                <a:spcPct val="90000"/>
              </a:lnSpc>
            </a:pPr>
            <a:r>
              <a:rPr lang="en-US" dirty="0">
                <a:solidFill>
                  <a:schemeClr val="tx1"/>
                </a:solidFill>
              </a:rPr>
              <a:t>Used in celebrating the Jewish feasts</a:t>
            </a:r>
          </a:p>
          <a:p>
            <a:pPr marR="0" lvl="1">
              <a:lnSpc>
                <a:spcPct val="90000"/>
              </a:lnSpc>
            </a:pPr>
            <a:r>
              <a:rPr lang="en-US" dirty="0">
                <a:solidFill>
                  <a:schemeClr val="tx1"/>
                </a:solidFill>
              </a:rPr>
              <a:t>‘Hosanna’ – Save (Rescue) us now</a:t>
            </a:r>
          </a:p>
          <a:p>
            <a:pPr marR="0" lvl="1">
              <a:lnSpc>
                <a:spcPct val="90000"/>
              </a:lnSpc>
            </a:pPr>
            <a:r>
              <a:rPr lang="en-US" dirty="0">
                <a:solidFill>
                  <a:schemeClr val="tx1"/>
                </a:solidFill>
              </a:rPr>
              <a:t>Their lips were speaking of a rescue but what they wanted was delivery from Roman occupation</a:t>
            </a:r>
          </a:p>
          <a:p>
            <a:pPr marR="0" lvl="2">
              <a:lnSpc>
                <a:spcPct val="90000"/>
              </a:lnSpc>
            </a:pPr>
            <a:r>
              <a:rPr lang="en-US" dirty="0">
                <a:solidFill>
                  <a:schemeClr val="accent1"/>
                </a:solidFill>
              </a:rPr>
              <a:t>But God was keeping His promise</a:t>
            </a:r>
          </a:p>
        </p:txBody>
      </p:sp>
    </p:spTree>
    <p:extLst>
      <p:ext uri="{BB962C8B-B14F-4D97-AF65-F5344CB8AC3E}">
        <p14:creationId xmlns:p14="http://schemas.microsoft.com/office/powerpoint/2010/main" val="1834634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441FAA6D-0046-4A2F-8E6E-21A4842EC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0A27802-0750-4246-BE54-887DDB7A597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1627" t="9091" r="18587"/>
          <a:stretch/>
        </p:blipFill>
        <p:spPr>
          <a:xfrm>
            <a:off x="20" y="10"/>
            <a:ext cx="4726526" cy="6857990"/>
          </a:xfrm>
          <a:prstGeom prst="rect">
            <a:avLst/>
          </a:prstGeom>
        </p:spPr>
      </p:pic>
      <p:grpSp>
        <p:nvGrpSpPr>
          <p:cNvPr id="19" name="Group 18">
            <a:extLst>
              <a:ext uri="{FF2B5EF4-FFF2-40B4-BE49-F238E27FC236}">
                <a16:creationId xmlns:a16="http://schemas.microsoft.com/office/drawing/2014/main" id="{62E3E11F-3694-4A25-A6CA-2EC311F18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20" name="Rectangle 19">
              <a:extLst>
                <a:ext uri="{FF2B5EF4-FFF2-40B4-BE49-F238E27FC236}">
                  <a16:creationId xmlns:a16="http://schemas.microsoft.com/office/drawing/2014/main" id="{80D1B0BD-8DCD-47A1-96F6-2C225035A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4A95C9A-B923-432F-9745-6446EF8D5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CECD1690-220A-4E9A-8B42-6231686EAF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24" name="Freeform 6">
              <a:extLst>
                <a:ext uri="{FF2B5EF4-FFF2-40B4-BE49-F238E27FC236}">
                  <a16:creationId xmlns:a16="http://schemas.microsoft.com/office/drawing/2014/main" id="{806DE5A7-D018-46AF-BDF7-6CDCC6C3F4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43AE4CE0-B238-4049-B45D-71494D777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6" name="Freeform 8">
              <a:extLst>
                <a:ext uri="{FF2B5EF4-FFF2-40B4-BE49-F238E27FC236}">
                  <a16:creationId xmlns:a16="http://schemas.microsoft.com/office/drawing/2014/main" id="{3BB59F37-4598-48D0-9D73-9F329F8829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7" name="Freeform 9">
              <a:extLst>
                <a:ext uri="{FF2B5EF4-FFF2-40B4-BE49-F238E27FC236}">
                  <a16:creationId xmlns:a16="http://schemas.microsoft.com/office/drawing/2014/main" id="{37017D10-4E71-48C1-AD3D-C35CFF6B3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ED5EA6CC-320E-4952-AF54-24697E7F9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8AE947FD-5039-485D-B8C4-761C15A95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15C8A4-B7C6-4C86-9873-3FD25D50C13C}"/>
              </a:ext>
            </a:extLst>
          </p:cNvPr>
          <p:cNvSpPr>
            <a:spLocks noGrp="1"/>
          </p:cNvSpPr>
          <p:nvPr>
            <p:ph type="title"/>
          </p:nvPr>
        </p:nvSpPr>
        <p:spPr>
          <a:xfrm>
            <a:off x="3962399" y="685800"/>
            <a:ext cx="7345891" cy="1413933"/>
          </a:xfrm>
        </p:spPr>
        <p:txBody>
          <a:bodyPr vert="horz" lIns="91440" tIns="45720" rIns="91440" bIns="45720" rtlCol="0" anchor="ctr">
            <a:normAutofit/>
          </a:bodyPr>
          <a:lstStyle/>
          <a:p>
            <a:r>
              <a:rPr lang="en-US" sz="4000"/>
              <a:t>God’s promise to you today</a:t>
            </a:r>
          </a:p>
        </p:txBody>
      </p:sp>
      <p:sp>
        <p:nvSpPr>
          <p:cNvPr id="3" name="Text Placeholder 2">
            <a:extLst>
              <a:ext uri="{FF2B5EF4-FFF2-40B4-BE49-F238E27FC236}">
                <a16:creationId xmlns:a16="http://schemas.microsoft.com/office/drawing/2014/main" id="{2B47B5D1-AB63-4B2A-BDD2-9CFA475E9CF9}"/>
              </a:ext>
            </a:extLst>
          </p:cNvPr>
          <p:cNvSpPr>
            <a:spLocks noGrp="1"/>
          </p:cNvSpPr>
          <p:nvPr>
            <p:ph type="body" idx="1"/>
          </p:nvPr>
        </p:nvSpPr>
        <p:spPr>
          <a:xfrm>
            <a:off x="3843866" y="1371600"/>
            <a:ext cx="8197321" cy="5676899"/>
          </a:xfrm>
        </p:spPr>
        <p:txBody>
          <a:bodyPr vert="horz" lIns="91440" tIns="45720" rIns="91440" bIns="45720" rtlCol="0" anchor="ctr">
            <a:normAutofit/>
          </a:bodyPr>
          <a:lstStyle/>
          <a:p>
            <a:pPr marR="0" lvl="0">
              <a:lnSpc>
                <a:spcPct val="90000"/>
              </a:lnSpc>
            </a:pPr>
            <a:r>
              <a:rPr lang="en-US" sz="2400" dirty="0"/>
              <a:t>A cure for your most basic problem: being cut off from God</a:t>
            </a:r>
          </a:p>
          <a:p>
            <a:pPr marR="0" lvl="2">
              <a:lnSpc>
                <a:spcPct val="90000"/>
              </a:lnSpc>
            </a:pPr>
            <a:r>
              <a:rPr lang="en-US" sz="2400" dirty="0">
                <a:solidFill>
                  <a:schemeClr val="tx1"/>
                </a:solidFill>
              </a:rPr>
              <a:t>A cure that will involve </a:t>
            </a:r>
            <a:r>
              <a:rPr lang="en-US" sz="2400" dirty="0">
                <a:solidFill>
                  <a:schemeClr val="tx1"/>
                </a:solidFill>
                <a:highlight>
                  <a:srgbClr val="FFFF00"/>
                </a:highlight>
              </a:rPr>
              <a:t>you being changed </a:t>
            </a:r>
            <a:r>
              <a:rPr lang="en-US" sz="2400" dirty="0">
                <a:solidFill>
                  <a:schemeClr val="tx1"/>
                </a:solidFill>
              </a:rPr>
              <a:t>:</a:t>
            </a:r>
          </a:p>
          <a:p>
            <a:pPr marR="0" lvl="3">
              <a:lnSpc>
                <a:spcPct val="90000"/>
              </a:lnSpc>
            </a:pPr>
            <a:r>
              <a:rPr lang="en-US" dirty="0"/>
              <a:t>Your beliefs </a:t>
            </a:r>
          </a:p>
          <a:p>
            <a:pPr marR="0" lvl="3">
              <a:lnSpc>
                <a:spcPct val="90000"/>
              </a:lnSpc>
            </a:pPr>
            <a:r>
              <a:rPr lang="en-US" dirty="0"/>
              <a:t>Your values </a:t>
            </a:r>
          </a:p>
          <a:p>
            <a:pPr marR="0" lvl="3">
              <a:lnSpc>
                <a:spcPct val="90000"/>
              </a:lnSpc>
            </a:pPr>
            <a:r>
              <a:rPr lang="en-US" dirty="0"/>
              <a:t>Your attitudes </a:t>
            </a:r>
          </a:p>
          <a:p>
            <a:pPr marR="0" lvl="3">
              <a:lnSpc>
                <a:spcPct val="90000"/>
              </a:lnSpc>
            </a:pPr>
            <a:r>
              <a:rPr lang="en-US" dirty="0"/>
              <a:t>Your </a:t>
            </a:r>
            <a:r>
              <a:rPr lang="en-US" dirty="0" err="1"/>
              <a:t>behaviours</a:t>
            </a:r>
            <a:endParaRPr lang="en-US" dirty="0"/>
          </a:p>
          <a:p>
            <a:pPr lvl="4">
              <a:lnSpc>
                <a:spcPct val="90000"/>
              </a:lnSpc>
            </a:pPr>
            <a:r>
              <a:rPr lang="en-US" sz="2800" b="1" dirty="0">
                <a:solidFill>
                  <a:schemeClr val="accent1"/>
                </a:solidFill>
              </a:rPr>
              <a:t>With the Holy Spirit’s help you CAN keep the spirit of the covenant</a:t>
            </a:r>
          </a:p>
        </p:txBody>
      </p:sp>
    </p:spTree>
    <p:extLst>
      <p:ext uri="{BB962C8B-B14F-4D97-AF65-F5344CB8AC3E}">
        <p14:creationId xmlns:p14="http://schemas.microsoft.com/office/powerpoint/2010/main" val="3972842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24" name="Group 8">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4" name="Picture 3">
            <a:extLst>
              <a:ext uri="{FF2B5EF4-FFF2-40B4-BE49-F238E27FC236}">
                <a16:creationId xmlns:a16="http://schemas.microsoft.com/office/drawing/2014/main" id="{E6FC2030-0281-4963-8CD4-DE89B10ABFCF}"/>
              </a:ext>
            </a:extLst>
          </p:cNvPr>
          <p:cNvPicPr>
            <a:picLocks noChangeAspect="1"/>
          </p:cNvPicPr>
          <p:nvPr/>
        </p:nvPicPr>
        <p:blipFill rotWithShape="1">
          <a:blip r:embed="rId3">
            <a:duotone>
              <a:schemeClr val="bg2">
                <a:shade val="45000"/>
                <a:satMod val="135000"/>
              </a:schemeClr>
              <a:prstClr val="white"/>
            </a:duotone>
            <a:alphaModFix amt="21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417"/>
          <a:stretch/>
        </p:blipFill>
        <p:spPr>
          <a:xfrm>
            <a:off x="20" y="10"/>
            <a:ext cx="12191980" cy="6857990"/>
          </a:xfrm>
          <a:prstGeom prst="rect">
            <a:avLst/>
          </a:prstGeom>
        </p:spPr>
      </p:pic>
      <p:grpSp>
        <p:nvGrpSpPr>
          <p:cNvPr id="25" name="Group 16">
            <a:extLst>
              <a:ext uri="{FF2B5EF4-FFF2-40B4-BE49-F238E27FC236}">
                <a16:creationId xmlns:a16="http://schemas.microsoft.com/office/drawing/2014/main" id="{ADEC6355-8ADE-49FE-9919-587F584B5E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8" name="Freeform 6">
              <a:extLst>
                <a:ext uri="{FF2B5EF4-FFF2-40B4-BE49-F238E27FC236}">
                  <a16:creationId xmlns:a16="http://schemas.microsoft.com/office/drawing/2014/main" id="{FD66C18C-A716-4B45-95D8-1C6281452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9" name="Freeform 7">
              <a:extLst>
                <a:ext uri="{FF2B5EF4-FFF2-40B4-BE49-F238E27FC236}">
                  <a16:creationId xmlns:a16="http://schemas.microsoft.com/office/drawing/2014/main" id="{D557BB37-8392-49AF-B55F-C2E6DCF83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0" name="Freeform 8">
              <a:extLst>
                <a:ext uri="{FF2B5EF4-FFF2-40B4-BE49-F238E27FC236}">
                  <a16:creationId xmlns:a16="http://schemas.microsoft.com/office/drawing/2014/main" id="{C72A0ECE-0D2A-43E4-9B37-0FB0CEE01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1" name="Freeform 9">
              <a:extLst>
                <a:ext uri="{FF2B5EF4-FFF2-40B4-BE49-F238E27FC236}">
                  <a16:creationId xmlns:a16="http://schemas.microsoft.com/office/drawing/2014/main" id="{73D22390-8DC5-4DF0-9E46-4B68C15CA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2" name="Freeform 10">
              <a:extLst>
                <a:ext uri="{FF2B5EF4-FFF2-40B4-BE49-F238E27FC236}">
                  <a16:creationId xmlns:a16="http://schemas.microsoft.com/office/drawing/2014/main" id="{4CBFD6EB-3601-4906-A762-099C77852E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3" name="Freeform 11">
              <a:extLst>
                <a:ext uri="{FF2B5EF4-FFF2-40B4-BE49-F238E27FC236}">
                  <a16:creationId xmlns:a16="http://schemas.microsoft.com/office/drawing/2014/main" id="{2B059407-8B37-4062-B7BF-9E27566592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8374C666-E0F3-4DB4-B4B2-34C85671DF10}"/>
              </a:ext>
            </a:extLst>
          </p:cNvPr>
          <p:cNvSpPr>
            <a:spLocks noGrp="1"/>
          </p:cNvSpPr>
          <p:nvPr>
            <p:ph type="title"/>
          </p:nvPr>
        </p:nvSpPr>
        <p:spPr>
          <a:xfrm>
            <a:off x="1484311" y="685800"/>
            <a:ext cx="10018713" cy="1185333"/>
          </a:xfrm>
        </p:spPr>
        <p:txBody>
          <a:bodyPr vert="horz" lIns="91440" tIns="45720" rIns="91440" bIns="45720" rtlCol="0" anchor="ctr">
            <a:normAutofit/>
          </a:bodyPr>
          <a:lstStyle/>
          <a:p>
            <a:r>
              <a:rPr lang="en-US" sz="4000"/>
              <a:t>What you can expect</a:t>
            </a:r>
          </a:p>
        </p:txBody>
      </p:sp>
      <p:sp>
        <p:nvSpPr>
          <p:cNvPr id="3" name="Text Placeholder 2">
            <a:extLst>
              <a:ext uri="{FF2B5EF4-FFF2-40B4-BE49-F238E27FC236}">
                <a16:creationId xmlns:a16="http://schemas.microsoft.com/office/drawing/2014/main" id="{01EE8439-D97D-47E4-98F9-B849789725E8}"/>
              </a:ext>
            </a:extLst>
          </p:cNvPr>
          <p:cNvSpPr>
            <a:spLocks noGrp="1"/>
          </p:cNvSpPr>
          <p:nvPr>
            <p:ph type="body" idx="1"/>
          </p:nvPr>
        </p:nvSpPr>
        <p:spPr>
          <a:xfrm>
            <a:off x="1484310" y="1998133"/>
            <a:ext cx="10018713" cy="4859857"/>
          </a:xfrm>
        </p:spPr>
        <p:txBody>
          <a:bodyPr vert="horz" lIns="91440" tIns="45720" rIns="91440" bIns="45720" rtlCol="0" anchor="ctr">
            <a:normAutofit/>
          </a:bodyPr>
          <a:lstStyle/>
          <a:p>
            <a:pPr marR="0" lvl="0">
              <a:lnSpc>
                <a:spcPct val="90000"/>
              </a:lnSpc>
            </a:pPr>
            <a:r>
              <a:rPr lang="en-US" sz="2800" dirty="0">
                <a:solidFill>
                  <a:schemeClr val="accent1"/>
                </a:solidFill>
              </a:rPr>
              <a:t>On the journey with God you will find out what He is really like</a:t>
            </a:r>
          </a:p>
          <a:p>
            <a:pPr marR="0" lvl="1">
              <a:lnSpc>
                <a:spcPct val="90000"/>
              </a:lnSpc>
            </a:pPr>
            <a:r>
              <a:rPr lang="en-US" sz="2400" dirty="0">
                <a:solidFill>
                  <a:schemeClr val="tx2"/>
                </a:solidFill>
              </a:rPr>
              <a:t>He keeps His promises</a:t>
            </a:r>
          </a:p>
          <a:p>
            <a:pPr marR="0" lvl="1">
              <a:lnSpc>
                <a:spcPct val="90000"/>
              </a:lnSpc>
            </a:pPr>
            <a:r>
              <a:rPr lang="en-US" sz="2400" dirty="0">
                <a:solidFill>
                  <a:schemeClr val="tx2"/>
                </a:solidFill>
              </a:rPr>
              <a:t>He is giving and loving and kind and gracious</a:t>
            </a:r>
          </a:p>
          <a:p>
            <a:pPr marR="0" lvl="1">
              <a:lnSpc>
                <a:spcPct val="90000"/>
              </a:lnSpc>
            </a:pPr>
            <a:r>
              <a:rPr lang="en-US" sz="2400" dirty="0">
                <a:solidFill>
                  <a:schemeClr val="tx2"/>
                </a:solidFill>
              </a:rPr>
              <a:t>He calls us to be better while not looking down on us as unworthy</a:t>
            </a:r>
          </a:p>
          <a:p>
            <a:pPr marR="0" lvl="1">
              <a:lnSpc>
                <a:spcPct val="90000"/>
              </a:lnSpc>
            </a:pPr>
            <a:r>
              <a:rPr lang="en-US" sz="2400" dirty="0">
                <a:solidFill>
                  <a:schemeClr val="tx2"/>
                </a:solidFill>
              </a:rPr>
              <a:t>He is approachable and offers us ways to get close to Him</a:t>
            </a:r>
          </a:p>
          <a:p>
            <a:pPr marR="0" lvl="1">
              <a:lnSpc>
                <a:spcPct val="90000"/>
              </a:lnSpc>
            </a:pPr>
            <a:r>
              <a:rPr lang="en-US" sz="2400" dirty="0">
                <a:solidFill>
                  <a:schemeClr val="tx2"/>
                </a:solidFill>
              </a:rPr>
              <a:t>He calls each one of us to be included and to include others</a:t>
            </a:r>
          </a:p>
          <a:p>
            <a:pPr marR="0" lvl="2">
              <a:lnSpc>
                <a:spcPct val="90000"/>
              </a:lnSpc>
            </a:pPr>
            <a:r>
              <a:rPr lang="en-US" sz="2400" dirty="0">
                <a:solidFill>
                  <a:schemeClr val="accent1"/>
                </a:solidFill>
              </a:rPr>
              <a:t>He may not get you out of your present crisis but He will bring the cure for your life!</a:t>
            </a:r>
          </a:p>
        </p:txBody>
      </p:sp>
    </p:spTree>
    <p:extLst>
      <p:ext uri="{BB962C8B-B14F-4D97-AF65-F5344CB8AC3E}">
        <p14:creationId xmlns:p14="http://schemas.microsoft.com/office/powerpoint/2010/main" val="4232694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4F09-9E03-414F-9D49-E4561109E45F}"/>
              </a:ext>
            </a:extLst>
          </p:cNvPr>
          <p:cNvSpPr>
            <a:spLocks noGrp="1"/>
          </p:cNvSpPr>
          <p:nvPr>
            <p:ph type="title"/>
          </p:nvPr>
        </p:nvSpPr>
        <p:spPr>
          <a:xfrm>
            <a:off x="1484310" y="0"/>
            <a:ext cx="9347457" cy="1383957"/>
          </a:xfrm>
        </p:spPr>
        <p:txBody>
          <a:bodyPr/>
          <a:lstStyle/>
          <a:p>
            <a:endParaRPr lang="en-GB"/>
          </a:p>
        </p:txBody>
      </p:sp>
      <p:sp>
        <p:nvSpPr>
          <p:cNvPr id="3" name="Text Placeholder 2">
            <a:extLst>
              <a:ext uri="{FF2B5EF4-FFF2-40B4-BE49-F238E27FC236}">
                <a16:creationId xmlns:a16="http://schemas.microsoft.com/office/drawing/2014/main" id="{E1470E1C-3A52-4F61-B8AA-A80652A35B64}"/>
              </a:ext>
            </a:extLst>
          </p:cNvPr>
          <p:cNvSpPr>
            <a:spLocks noGrp="1"/>
          </p:cNvSpPr>
          <p:nvPr>
            <p:ph type="body" idx="1"/>
          </p:nvPr>
        </p:nvSpPr>
        <p:spPr>
          <a:xfrm>
            <a:off x="1484310" y="1594023"/>
            <a:ext cx="10464674" cy="5165124"/>
          </a:xfrm>
        </p:spPr>
        <p:txBody>
          <a:bodyPr/>
          <a:lstStyle/>
          <a:p>
            <a:endParaRPr lang="en-GB"/>
          </a:p>
        </p:txBody>
      </p:sp>
      <p:pic>
        <p:nvPicPr>
          <p:cNvPr id="4" name="Picture 3">
            <a:extLst>
              <a:ext uri="{FF2B5EF4-FFF2-40B4-BE49-F238E27FC236}">
                <a16:creationId xmlns:a16="http://schemas.microsoft.com/office/drawing/2014/main" id="{69970806-C772-419F-8EA3-120832DAC63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2524"/>
          <a:stretch/>
        </p:blipFill>
        <p:spPr>
          <a:xfrm>
            <a:off x="0" y="0"/>
            <a:ext cx="10984035" cy="6858000"/>
          </a:xfrm>
          <a:prstGeom prst="rect">
            <a:avLst/>
          </a:prstGeom>
        </p:spPr>
      </p:pic>
    </p:spTree>
    <p:extLst>
      <p:ext uri="{BB962C8B-B14F-4D97-AF65-F5344CB8AC3E}">
        <p14:creationId xmlns:p14="http://schemas.microsoft.com/office/powerpoint/2010/main" val="1391177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1"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321769E6-6A2F-4023-9C9A-969AFA634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881DB6-B250-45F8-8C93-B5400F91CB3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091" t="19470"/>
          <a:stretch/>
        </p:blipFill>
        <p:spPr>
          <a:xfrm>
            <a:off x="20" y="10"/>
            <a:ext cx="12191980" cy="6857990"/>
          </a:xfrm>
          <a:prstGeom prst="rect">
            <a:avLst/>
          </a:prstGeom>
        </p:spPr>
      </p:pic>
      <p:sp>
        <p:nvSpPr>
          <p:cNvPr id="20" name="Freeform 15">
            <a:extLst>
              <a:ext uri="{FF2B5EF4-FFF2-40B4-BE49-F238E27FC236}">
                <a16:creationId xmlns:a16="http://schemas.microsoft.com/office/drawing/2014/main" id="{41DE3563-FE44-4682-B3F5-E0AA18B0A3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3005669" y="-16933"/>
            <a:ext cx="9220200" cy="6891867"/>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 name="connsiteX0" fmla="*/ 8382001 w 10295468"/>
              <a:gd name="connsiteY0" fmla="*/ 8466 h 6883400"/>
              <a:gd name="connsiteX1" fmla="*/ 7738534 w 10295468"/>
              <a:gd name="connsiteY1" fmla="*/ 2573866 h 6883400"/>
              <a:gd name="connsiteX2" fmla="*/ 10295468 w 10295468"/>
              <a:gd name="connsiteY2" fmla="*/ 6874933 h 6883400"/>
              <a:gd name="connsiteX3" fmla="*/ 2954868 w 10295468"/>
              <a:gd name="connsiteY3" fmla="*/ 6883400 h 6883400"/>
              <a:gd name="connsiteX4" fmla="*/ 0 w 10295468"/>
              <a:gd name="connsiteY4" fmla="*/ 0 h 6883400"/>
              <a:gd name="connsiteX5" fmla="*/ 8382001 w 10295468"/>
              <a:gd name="connsiteY5" fmla="*/ 8466 h 6883400"/>
              <a:gd name="connsiteX0" fmla="*/ 8382001 w 10295468"/>
              <a:gd name="connsiteY0" fmla="*/ 8466 h 6891867"/>
              <a:gd name="connsiteX1" fmla="*/ 7738534 w 10295468"/>
              <a:gd name="connsiteY1" fmla="*/ 2573866 h 6891867"/>
              <a:gd name="connsiteX2" fmla="*/ 10295468 w 10295468"/>
              <a:gd name="connsiteY2" fmla="*/ 6874933 h 6891867"/>
              <a:gd name="connsiteX3" fmla="*/ 16935 w 10295468"/>
              <a:gd name="connsiteY3" fmla="*/ 6891867 h 6891867"/>
              <a:gd name="connsiteX4" fmla="*/ 0 w 10295468"/>
              <a:gd name="connsiteY4" fmla="*/ 0 h 6891867"/>
              <a:gd name="connsiteX5" fmla="*/ 8382001 w 10295468"/>
              <a:gd name="connsiteY5" fmla="*/ 8466 h 6891867"/>
              <a:gd name="connsiteX0" fmla="*/ 8382001 w 8382001"/>
              <a:gd name="connsiteY0" fmla="*/ 8466 h 6891867"/>
              <a:gd name="connsiteX1" fmla="*/ 7738534 w 8382001"/>
              <a:gd name="connsiteY1" fmla="*/ 2573866 h 6891867"/>
              <a:gd name="connsiteX2" fmla="*/ 7340602 w 8382001"/>
              <a:gd name="connsiteY2" fmla="*/ 6883400 h 6891867"/>
              <a:gd name="connsiteX3" fmla="*/ 16935 w 8382001"/>
              <a:gd name="connsiteY3" fmla="*/ 6891867 h 6891867"/>
              <a:gd name="connsiteX4" fmla="*/ 0 w 8382001"/>
              <a:gd name="connsiteY4" fmla="*/ 0 h 6891867"/>
              <a:gd name="connsiteX5" fmla="*/ 8382001 w 8382001"/>
              <a:gd name="connsiteY5" fmla="*/ 8466 h 6891867"/>
              <a:gd name="connsiteX0" fmla="*/ 8382001 w 9220200"/>
              <a:gd name="connsiteY0" fmla="*/ 8466 h 6891867"/>
              <a:gd name="connsiteX1" fmla="*/ 9220200 w 9220200"/>
              <a:gd name="connsiteY1" fmla="*/ 5350932 h 6891867"/>
              <a:gd name="connsiteX2" fmla="*/ 7340602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 name="connsiteX0" fmla="*/ 8382001 w 9220200"/>
              <a:gd name="connsiteY0" fmla="*/ 8466 h 6891867"/>
              <a:gd name="connsiteX1" fmla="*/ 9220200 w 9220200"/>
              <a:gd name="connsiteY1" fmla="*/ 5350932 h 6891867"/>
              <a:gd name="connsiteX2" fmla="*/ 7298269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00" h="6891867">
                <a:moveTo>
                  <a:pt x="8382001" y="8466"/>
                </a:moveTo>
                <a:lnTo>
                  <a:pt x="9220200" y="5350932"/>
                </a:lnTo>
                <a:lnTo>
                  <a:pt x="7298269" y="6883400"/>
                </a:lnTo>
                <a:lnTo>
                  <a:pt x="16935" y="6891867"/>
                </a:lnTo>
                <a:lnTo>
                  <a:pt x="0" y="0"/>
                </a:lnTo>
                <a:lnTo>
                  <a:pt x="8382001"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E83F963-B9F6-4248-912A-BE582EFC16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23" name="Freeform 6">
              <a:extLst>
                <a:ext uri="{FF2B5EF4-FFF2-40B4-BE49-F238E27FC236}">
                  <a16:creationId xmlns:a16="http://schemas.microsoft.com/office/drawing/2014/main" id="{47FD880B-DA95-4A0B-9298-8EC96663E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4" name="Freeform 7">
              <a:extLst>
                <a:ext uri="{FF2B5EF4-FFF2-40B4-BE49-F238E27FC236}">
                  <a16:creationId xmlns:a16="http://schemas.microsoft.com/office/drawing/2014/main" id="{074FE560-05E6-4174-910E-954765C03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5" name="Freeform 8">
              <a:extLst>
                <a:ext uri="{FF2B5EF4-FFF2-40B4-BE49-F238E27FC236}">
                  <a16:creationId xmlns:a16="http://schemas.microsoft.com/office/drawing/2014/main" id="{6E66F806-BB41-437D-A6F5-EF38B905B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6" name="Freeform 9">
              <a:extLst>
                <a:ext uri="{FF2B5EF4-FFF2-40B4-BE49-F238E27FC236}">
                  <a16:creationId xmlns:a16="http://schemas.microsoft.com/office/drawing/2014/main" id="{F7FCB6E1-7EFB-4C62-B998-3BDD4158C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7" name="Freeform 10">
              <a:extLst>
                <a:ext uri="{FF2B5EF4-FFF2-40B4-BE49-F238E27FC236}">
                  <a16:creationId xmlns:a16="http://schemas.microsoft.com/office/drawing/2014/main" id="{A88CA256-E10C-44C7-AECB-169D80F3D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8" name="Freeform 11">
              <a:extLst>
                <a:ext uri="{FF2B5EF4-FFF2-40B4-BE49-F238E27FC236}">
                  <a16:creationId xmlns:a16="http://schemas.microsoft.com/office/drawing/2014/main" id="{B922EDC1-00A2-467E-8E99-8DD1326790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487499CD-FBD5-4304-8129-BECF6ABCEC13}"/>
              </a:ext>
            </a:extLst>
          </p:cNvPr>
          <p:cNvSpPr>
            <a:spLocks noGrp="1"/>
          </p:cNvSpPr>
          <p:nvPr>
            <p:ph type="title"/>
          </p:nvPr>
        </p:nvSpPr>
        <p:spPr>
          <a:xfrm>
            <a:off x="3970867" y="558800"/>
            <a:ext cx="7535333" cy="1413933"/>
          </a:xfrm>
        </p:spPr>
        <p:txBody>
          <a:bodyPr vert="horz" lIns="91440" tIns="45720" rIns="91440" bIns="45720" rtlCol="0" anchor="ctr">
            <a:normAutofit/>
          </a:bodyPr>
          <a:lstStyle/>
          <a:p>
            <a:pPr marR="0"/>
            <a:r>
              <a:rPr lang="en-US" sz="4000">
                <a:solidFill>
                  <a:schemeClr val="bg1"/>
                </a:solidFill>
              </a:rPr>
              <a:t>Today is a special day</a:t>
            </a:r>
          </a:p>
        </p:txBody>
      </p:sp>
      <p:sp>
        <p:nvSpPr>
          <p:cNvPr id="3" name="Text Placeholder 2">
            <a:extLst>
              <a:ext uri="{FF2B5EF4-FFF2-40B4-BE49-F238E27FC236}">
                <a16:creationId xmlns:a16="http://schemas.microsoft.com/office/drawing/2014/main" id="{197C4EBD-260C-4B02-B72F-9EE91D9BEEDF}"/>
              </a:ext>
            </a:extLst>
          </p:cNvPr>
          <p:cNvSpPr>
            <a:spLocks noGrp="1"/>
          </p:cNvSpPr>
          <p:nvPr>
            <p:ph type="body" idx="1"/>
          </p:nvPr>
        </p:nvSpPr>
        <p:spPr>
          <a:xfrm>
            <a:off x="3970867" y="2048933"/>
            <a:ext cx="7532156" cy="4149986"/>
          </a:xfrm>
        </p:spPr>
        <p:txBody>
          <a:bodyPr vert="horz" lIns="91440" tIns="45720" rIns="91440" bIns="45720" rtlCol="0" anchor="ctr">
            <a:normAutofit/>
          </a:bodyPr>
          <a:lstStyle/>
          <a:p>
            <a:pPr marR="0" lvl="0"/>
            <a:r>
              <a:rPr lang="en-US" dirty="0">
                <a:solidFill>
                  <a:schemeClr val="bg1"/>
                </a:solidFill>
              </a:rPr>
              <a:t>The beginning of ‘Holy Week’</a:t>
            </a:r>
          </a:p>
          <a:p>
            <a:pPr marR="0" lvl="0"/>
            <a:r>
              <a:rPr lang="en-US" dirty="0">
                <a:solidFill>
                  <a:schemeClr val="bg1"/>
                </a:solidFill>
              </a:rPr>
              <a:t>Palm Sunday was the first day that week</a:t>
            </a:r>
          </a:p>
          <a:p>
            <a:pPr marR="0" lvl="0"/>
            <a:r>
              <a:rPr lang="en-US" dirty="0">
                <a:solidFill>
                  <a:schemeClr val="bg1"/>
                </a:solidFill>
              </a:rPr>
              <a:t>The first day of the last week of Jesus’ life </a:t>
            </a:r>
          </a:p>
          <a:p>
            <a:pPr lvl="1"/>
            <a:r>
              <a:rPr lang="en-US" dirty="0">
                <a:solidFill>
                  <a:schemeClr val="bg1"/>
                </a:solidFill>
              </a:rPr>
              <a:t>It’s about God keeping His promises</a:t>
            </a:r>
          </a:p>
        </p:txBody>
      </p:sp>
    </p:spTree>
    <p:extLst>
      <p:ext uri="{BB962C8B-B14F-4D97-AF65-F5344CB8AC3E}">
        <p14:creationId xmlns:p14="http://schemas.microsoft.com/office/powerpoint/2010/main" val="3938209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E1351-0D38-4914-B02A-AF52CF73DB54}"/>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5A975664-A980-448B-8225-FE2D4729F11B}"/>
              </a:ext>
            </a:extLst>
          </p:cNvPr>
          <p:cNvSpPr>
            <a:spLocks noGrp="1"/>
          </p:cNvSpPr>
          <p:nvPr>
            <p:ph type="body" idx="1"/>
          </p:nvPr>
        </p:nvSpPr>
        <p:spPr/>
        <p:txBody>
          <a:bodyPr/>
          <a:lstStyle/>
          <a:p>
            <a:endParaRPr lang="en-GB"/>
          </a:p>
        </p:txBody>
      </p:sp>
      <p:pic>
        <p:nvPicPr>
          <p:cNvPr id="5" name="palmsunday">
            <a:hlinkClick r:id="" action="ppaction://media"/>
            <a:extLst>
              <a:ext uri="{FF2B5EF4-FFF2-40B4-BE49-F238E27FC236}">
                <a16:creationId xmlns:a16="http://schemas.microsoft.com/office/drawing/2014/main" id="{60863C94-D680-42D2-B7C6-62CA7D12A087}"/>
              </a:ext>
            </a:extLst>
          </p:cNvPr>
          <p:cNvPicPr>
            <a:picLocks noChangeAspect="1"/>
          </p:cNvPicPr>
          <p:nvPr>
            <a:videoFile r:link="rId2"/>
            <p:extLst>
              <p:ext uri="{DAA4B4D4-6D71-4841-9C94-3DE7FCFB9230}">
                <p14:media xmlns:p14="http://schemas.microsoft.com/office/powerpoint/2010/main" r:embed="rId1">
                  <p14:fade out="2000"/>
                </p14:media>
              </p:ext>
            </p:extLst>
          </p:nvPr>
        </p:nvPicPr>
        <p:blipFill>
          <a:blip r:embed="rId4"/>
          <a:stretch>
            <a:fillRect/>
          </a:stretch>
        </p:blipFill>
        <p:spPr>
          <a:xfrm>
            <a:off x="-616789" y="-1276270"/>
            <a:ext cx="12808789" cy="9410539"/>
          </a:xfrm>
          <a:prstGeom prst="rect">
            <a:avLst/>
          </a:prstGeom>
        </p:spPr>
      </p:pic>
    </p:spTree>
    <p:extLst>
      <p:ext uri="{BB962C8B-B14F-4D97-AF65-F5344CB8AC3E}">
        <p14:creationId xmlns:p14="http://schemas.microsoft.com/office/powerpoint/2010/main" val="300392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6F3853F6-BC54-424E-9980-D98B10567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6C9F601-2078-47CE-894A-5D3F4D77B6D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9470" r="9091"/>
          <a:stretch/>
        </p:blipFill>
        <p:spPr>
          <a:xfrm>
            <a:off x="20" y="10"/>
            <a:ext cx="12191980" cy="6857990"/>
          </a:xfrm>
          <a:prstGeom prst="rect">
            <a:avLst/>
          </a:prstGeom>
        </p:spPr>
      </p:pic>
      <p:sp>
        <p:nvSpPr>
          <p:cNvPr id="19" name="Freeform 15">
            <a:extLst>
              <a:ext uri="{FF2B5EF4-FFF2-40B4-BE49-F238E27FC236}">
                <a16:creationId xmlns:a16="http://schemas.microsoft.com/office/drawing/2014/main" id="{D652797D-5AE7-4084-B819-220FAF680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933" y="-16933"/>
            <a:ext cx="9491133" cy="688340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 name="connsiteX0" fmla="*/ 9203266 w 9203266"/>
              <a:gd name="connsiteY0" fmla="*/ 16933 h 6883400"/>
              <a:gd name="connsiteX1" fmla="*/ 4783666 w 9203266"/>
              <a:gd name="connsiteY1" fmla="*/ 2573866 h 6883400"/>
              <a:gd name="connsiteX2" fmla="*/ 7340600 w 9203266"/>
              <a:gd name="connsiteY2" fmla="*/ 6874933 h 6883400"/>
              <a:gd name="connsiteX3" fmla="*/ 0 w 9203266"/>
              <a:gd name="connsiteY3" fmla="*/ 6883400 h 6883400"/>
              <a:gd name="connsiteX4" fmla="*/ 8466 w 9203266"/>
              <a:gd name="connsiteY4" fmla="*/ 0 h 6883400"/>
              <a:gd name="connsiteX5" fmla="*/ 9203266 w 9203266"/>
              <a:gd name="connsiteY5" fmla="*/ 16933 h 6883400"/>
              <a:gd name="connsiteX0" fmla="*/ 9203266 w 9203266"/>
              <a:gd name="connsiteY0" fmla="*/ 16933 h 6883400"/>
              <a:gd name="connsiteX1" fmla="*/ 8339666 w 9203266"/>
              <a:gd name="connsiteY1" fmla="*/ 5240866 h 6883400"/>
              <a:gd name="connsiteX2" fmla="*/ 7340600 w 9203266"/>
              <a:gd name="connsiteY2" fmla="*/ 6874933 h 6883400"/>
              <a:gd name="connsiteX3" fmla="*/ 0 w 9203266"/>
              <a:gd name="connsiteY3" fmla="*/ 6883400 h 6883400"/>
              <a:gd name="connsiteX4" fmla="*/ 8466 w 9203266"/>
              <a:gd name="connsiteY4" fmla="*/ 0 h 6883400"/>
              <a:gd name="connsiteX5" fmla="*/ 9203266 w 9203266"/>
              <a:gd name="connsiteY5" fmla="*/ 16933 h 6883400"/>
              <a:gd name="connsiteX0" fmla="*/ 9203266 w 9491133"/>
              <a:gd name="connsiteY0" fmla="*/ 16933 h 6883400"/>
              <a:gd name="connsiteX1" fmla="*/ 8339666 w 9491133"/>
              <a:gd name="connsiteY1" fmla="*/ 5240866 h 6883400"/>
              <a:gd name="connsiteX2" fmla="*/ 9491133 w 9491133"/>
              <a:gd name="connsiteY2" fmla="*/ 6883400 h 6883400"/>
              <a:gd name="connsiteX3" fmla="*/ 0 w 9491133"/>
              <a:gd name="connsiteY3" fmla="*/ 6883400 h 6883400"/>
              <a:gd name="connsiteX4" fmla="*/ 8466 w 9491133"/>
              <a:gd name="connsiteY4" fmla="*/ 0 h 6883400"/>
              <a:gd name="connsiteX5" fmla="*/ 9203266 w 9491133"/>
              <a:gd name="connsiteY5" fmla="*/ 16933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1133" h="6883400">
                <a:moveTo>
                  <a:pt x="9203266" y="16933"/>
                </a:moveTo>
                <a:lnTo>
                  <a:pt x="8339666" y="5240866"/>
                </a:lnTo>
                <a:lnTo>
                  <a:pt x="9491133" y="6883400"/>
                </a:lnTo>
                <a:lnTo>
                  <a:pt x="0" y="6883400"/>
                </a:lnTo>
                <a:lnTo>
                  <a:pt x="8466" y="0"/>
                </a:lnTo>
                <a:lnTo>
                  <a:pt x="9203266" y="16933"/>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2121E5-48A9-46C7-8150-CA229ACD0D76}"/>
              </a:ext>
            </a:extLst>
          </p:cNvPr>
          <p:cNvSpPr>
            <a:spLocks noGrp="1"/>
          </p:cNvSpPr>
          <p:nvPr>
            <p:ph type="title"/>
          </p:nvPr>
        </p:nvSpPr>
        <p:spPr>
          <a:xfrm>
            <a:off x="685800" y="685800"/>
            <a:ext cx="7391400" cy="1176867"/>
          </a:xfrm>
        </p:spPr>
        <p:txBody>
          <a:bodyPr vert="horz" lIns="91440" tIns="45720" rIns="91440" bIns="45720" rtlCol="0" anchor="ctr">
            <a:normAutofit/>
          </a:bodyPr>
          <a:lstStyle/>
          <a:p>
            <a:pPr marR="0"/>
            <a:r>
              <a:rPr lang="en-US" sz="4000">
                <a:solidFill>
                  <a:schemeClr val="bg1"/>
                </a:solidFill>
              </a:rPr>
              <a:t>God’s promises 1</a:t>
            </a:r>
          </a:p>
        </p:txBody>
      </p:sp>
      <p:sp>
        <p:nvSpPr>
          <p:cNvPr id="3" name="Text Placeholder 2">
            <a:extLst>
              <a:ext uri="{FF2B5EF4-FFF2-40B4-BE49-F238E27FC236}">
                <a16:creationId xmlns:a16="http://schemas.microsoft.com/office/drawing/2014/main" id="{F9B84036-F0A1-42C4-AB28-7D6671BEEB3D}"/>
              </a:ext>
            </a:extLst>
          </p:cNvPr>
          <p:cNvSpPr>
            <a:spLocks noGrp="1"/>
          </p:cNvSpPr>
          <p:nvPr>
            <p:ph type="body" idx="1"/>
          </p:nvPr>
        </p:nvSpPr>
        <p:spPr>
          <a:xfrm>
            <a:off x="685799" y="1888067"/>
            <a:ext cx="7391401" cy="3970866"/>
          </a:xfrm>
        </p:spPr>
        <p:txBody>
          <a:bodyPr vert="horz" lIns="91440" tIns="45720" rIns="91440" bIns="45720" rtlCol="0" anchor="ctr">
            <a:normAutofit/>
          </a:bodyPr>
          <a:lstStyle/>
          <a:p>
            <a:pPr marR="0" lvl="0"/>
            <a:r>
              <a:rPr lang="en-US" dirty="0">
                <a:solidFill>
                  <a:schemeClr val="bg1"/>
                </a:solidFill>
              </a:rPr>
              <a:t>Genesis 3:15</a:t>
            </a:r>
          </a:p>
          <a:p>
            <a:pPr marR="0" lvl="1"/>
            <a:r>
              <a:rPr lang="en-US" dirty="0">
                <a:solidFill>
                  <a:schemeClr val="bg1"/>
                </a:solidFill>
              </a:rPr>
              <a:t>I will send someone to sort out the mess</a:t>
            </a:r>
          </a:p>
          <a:p>
            <a:pPr lvl="1"/>
            <a:r>
              <a:rPr lang="en-US" dirty="0">
                <a:solidFill>
                  <a:schemeClr val="bg1"/>
                </a:solidFill>
              </a:rPr>
              <a:t>That person will be male, and you will hurt Him, but He will crush you</a:t>
            </a:r>
          </a:p>
          <a:p>
            <a:r>
              <a:rPr lang="en-US" dirty="0">
                <a:solidFill>
                  <a:schemeClr val="bg1"/>
                </a:solidFill>
              </a:rPr>
              <a:t>When Jesus rode into Jerusalem, God was keeping this promise</a:t>
            </a:r>
          </a:p>
        </p:txBody>
      </p:sp>
      <p:grpSp>
        <p:nvGrpSpPr>
          <p:cNvPr id="21" name="Group 20">
            <a:extLst>
              <a:ext uri="{FF2B5EF4-FFF2-40B4-BE49-F238E27FC236}">
                <a16:creationId xmlns:a16="http://schemas.microsoft.com/office/drawing/2014/main" id="{09D9CE20-4AFD-4AD5-9815-9C333D648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05812" y="0"/>
            <a:ext cx="2436813" cy="6858001"/>
            <a:chOff x="1320800" y="0"/>
            <a:chExt cx="2436813" cy="6858001"/>
          </a:xfrm>
        </p:grpSpPr>
        <p:sp>
          <p:nvSpPr>
            <p:cNvPr id="22" name="Freeform 6">
              <a:extLst>
                <a:ext uri="{FF2B5EF4-FFF2-40B4-BE49-F238E27FC236}">
                  <a16:creationId xmlns:a16="http://schemas.microsoft.com/office/drawing/2014/main" id="{54910E3D-37F2-4E95-A0F1-F7D41E459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796691EF-D5EE-4B37-BDF7-8629AF492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F629487F-16C6-4D4E-AC02-710AC9D35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7831FDB9-08CF-45B3-B260-868303E1E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A3E4AD5F-8DC4-43E8-A274-A263C55EA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37E3361C-72A3-4B49-8226-D379969EE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28" name="Picture 27">
            <a:extLst>
              <a:ext uri="{FF2B5EF4-FFF2-40B4-BE49-F238E27FC236}">
                <a16:creationId xmlns:a16="http://schemas.microsoft.com/office/drawing/2014/main" id="{ED7ECDB1-EE7B-4215-ABCC-1DE75DC33AA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207625" y="2824266"/>
            <a:ext cx="1122363" cy="1625531"/>
          </a:xfrm>
          <a:prstGeom prst="rect">
            <a:avLst/>
          </a:prstGeom>
        </p:spPr>
      </p:pic>
    </p:spTree>
    <p:extLst>
      <p:ext uri="{BB962C8B-B14F-4D97-AF65-F5344CB8AC3E}">
        <p14:creationId xmlns:p14="http://schemas.microsoft.com/office/powerpoint/2010/main" val="1747416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D8C5-D802-4A85-A68D-00939841AEC9}"/>
              </a:ext>
            </a:extLst>
          </p:cNvPr>
          <p:cNvSpPr>
            <a:spLocks noGrp="1"/>
          </p:cNvSpPr>
          <p:nvPr>
            <p:ph type="title"/>
          </p:nvPr>
        </p:nvSpPr>
        <p:spPr/>
        <p:txBody>
          <a:bodyPr/>
          <a:lstStyle/>
          <a:p>
            <a:r>
              <a:rPr lang="en-GB" dirty="0"/>
              <a:t>God’s promises 2</a:t>
            </a:r>
          </a:p>
        </p:txBody>
      </p:sp>
      <p:sp>
        <p:nvSpPr>
          <p:cNvPr id="7" name="Rectangle: Rounded Corners 6">
            <a:extLst>
              <a:ext uri="{FF2B5EF4-FFF2-40B4-BE49-F238E27FC236}">
                <a16:creationId xmlns:a16="http://schemas.microsoft.com/office/drawing/2014/main" id="{009870B9-4688-420D-8012-649661A451B8}"/>
              </a:ext>
            </a:extLst>
          </p:cNvPr>
          <p:cNvSpPr/>
          <p:nvPr/>
        </p:nvSpPr>
        <p:spPr>
          <a:xfrm>
            <a:off x="1484310" y="1025587"/>
            <a:ext cx="9223380" cy="580752"/>
          </a:xfrm>
          <a:prstGeom prst="roundRect">
            <a:avLst>
              <a:gd name="adj" fmla="val 27330"/>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9B7CB6A9-0D8C-4871-A95E-1CF5169112C7}"/>
              </a:ext>
            </a:extLst>
          </p:cNvPr>
          <p:cNvSpPr/>
          <p:nvPr/>
        </p:nvSpPr>
        <p:spPr>
          <a:xfrm>
            <a:off x="1484310" y="4411725"/>
            <a:ext cx="9088440" cy="580752"/>
          </a:xfrm>
          <a:prstGeom prst="roundRect">
            <a:avLst>
              <a:gd name="adj" fmla="val 27330"/>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D1B7442F-6491-4F30-AEAC-7E4AEDBCDC43}"/>
              </a:ext>
            </a:extLst>
          </p:cNvPr>
          <p:cNvSpPr>
            <a:spLocks noGrp="1"/>
          </p:cNvSpPr>
          <p:nvPr>
            <p:ph type="body" idx="1"/>
          </p:nvPr>
        </p:nvSpPr>
        <p:spPr>
          <a:xfrm>
            <a:off x="1619250" y="371475"/>
            <a:ext cx="9677271" cy="5819236"/>
          </a:xfrm>
        </p:spPr>
        <p:txBody>
          <a:bodyPr>
            <a:normAutofit/>
          </a:bodyPr>
          <a:lstStyle/>
          <a:p>
            <a:pPr marL="0" marR="0" lvl="0" indent="0" rtl="0">
              <a:buNone/>
            </a:pPr>
            <a:r>
              <a:rPr lang="en-GB" sz="2800" dirty="0">
                <a:solidFill>
                  <a:schemeClr val="bg1"/>
                </a:solidFill>
              </a:rPr>
              <a:t>Deuteronomy</a:t>
            </a:r>
            <a:r>
              <a:rPr lang="en-GB" sz="2800" dirty="0"/>
              <a:t> </a:t>
            </a:r>
          </a:p>
          <a:p>
            <a:pPr marR="0" lvl="1" rtl="0"/>
            <a:r>
              <a:rPr lang="en-GB" sz="2400" dirty="0"/>
              <a:t>The book</a:t>
            </a:r>
            <a:r>
              <a:rPr lang="en-GB" sz="2400" baseline="0" dirty="0"/>
              <a:t> </a:t>
            </a:r>
            <a:r>
              <a:rPr lang="en-GB" sz="2400" dirty="0"/>
              <a:t>speaks of the Lord as the rescuer from slavery, the giver of the Land and the one who blesses His people with a covenant</a:t>
            </a:r>
          </a:p>
          <a:p>
            <a:pPr marR="0" lvl="1" rtl="0"/>
            <a:r>
              <a:rPr lang="en-GB" sz="2400" dirty="0"/>
              <a:t>It calls for a response of love</a:t>
            </a:r>
          </a:p>
          <a:p>
            <a:pPr marR="0" lvl="2" rtl="0"/>
            <a:r>
              <a:rPr lang="en-GB" sz="2400" dirty="0"/>
              <a:t>In chapters 11-26 it unpacks what it is to love God with all your heart, soul and strength (Dt 6:5)</a:t>
            </a:r>
          </a:p>
          <a:p>
            <a:pPr marR="0" lvl="2" rtl="0"/>
            <a:r>
              <a:rPr lang="en-GB" sz="2400" dirty="0"/>
              <a:t>That calling came with a choice for each person</a:t>
            </a:r>
          </a:p>
          <a:p>
            <a:pPr marL="0" marR="0" lvl="0" indent="0" rtl="0">
              <a:buNone/>
            </a:pPr>
            <a:r>
              <a:rPr lang="en-GB" sz="2800" dirty="0">
                <a:solidFill>
                  <a:schemeClr val="bg1"/>
                </a:solidFill>
              </a:rPr>
              <a:t>Deuteronomy 18</a:t>
            </a:r>
          </a:p>
          <a:p>
            <a:pPr marR="0" lvl="1" rtl="0"/>
            <a:r>
              <a:rPr lang="en-GB" sz="2400" dirty="0"/>
              <a:t>A prophet will come after Moses</a:t>
            </a:r>
          </a:p>
        </p:txBody>
      </p:sp>
      <p:pic>
        <p:nvPicPr>
          <p:cNvPr id="10" name="Picture 9">
            <a:extLst>
              <a:ext uri="{FF2B5EF4-FFF2-40B4-BE49-F238E27FC236}">
                <a16:creationId xmlns:a16="http://schemas.microsoft.com/office/drawing/2014/main" id="{45F4AE43-3872-4A33-83B8-6724895899D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2524"/>
          <a:stretch/>
        </p:blipFill>
        <p:spPr>
          <a:xfrm>
            <a:off x="0" y="0"/>
            <a:ext cx="10984035" cy="6858000"/>
          </a:xfrm>
          <a:prstGeom prst="rect">
            <a:avLst/>
          </a:prstGeom>
        </p:spPr>
      </p:pic>
      <p:sp>
        <p:nvSpPr>
          <p:cNvPr id="11" name="TextBox 10">
            <a:extLst>
              <a:ext uri="{FF2B5EF4-FFF2-40B4-BE49-F238E27FC236}">
                <a16:creationId xmlns:a16="http://schemas.microsoft.com/office/drawing/2014/main" id="{323DCED6-151E-4347-9424-FCC642359E1C}"/>
              </a:ext>
            </a:extLst>
          </p:cNvPr>
          <p:cNvSpPr txBox="1"/>
          <p:nvPr/>
        </p:nvSpPr>
        <p:spPr>
          <a:xfrm>
            <a:off x="2173624" y="498765"/>
            <a:ext cx="2211339" cy="954107"/>
          </a:xfrm>
          <a:prstGeom prst="rect">
            <a:avLst/>
          </a:prstGeom>
          <a:noFill/>
        </p:spPr>
        <p:txBody>
          <a:bodyPr wrap="square" rtlCol="0">
            <a:spAutoFit/>
          </a:bodyPr>
          <a:lstStyle/>
          <a:p>
            <a:pPr algn="ctr"/>
            <a:r>
              <a:rPr lang="en-GB" sz="2800" b="1" dirty="0"/>
              <a:t>Gerizim </a:t>
            </a:r>
            <a:br>
              <a:rPr lang="en-GB" sz="2800" b="1" dirty="0"/>
            </a:br>
            <a:r>
              <a:rPr lang="en-GB" sz="2800" b="1" dirty="0"/>
              <a:t>(blessing</a:t>
            </a:r>
            <a:r>
              <a:rPr lang="en-GB" sz="2000" dirty="0"/>
              <a:t>)</a:t>
            </a:r>
          </a:p>
        </p:txBody>
      </p:sp>
      <p:cxnSp>
        <p:nvCxnSpPr>
          <p:cNvPr id="12" name="Straight Arrow Connector 11">
            <a:extLst>
              <a:ext uri="{FF2B5EF4-FFF2-40B4-BE49-F238E27FC236}">
                <a16:creationId xmlns:a16="http://schemas.microsoft.com/office/drawing/2014/main" id="{3BDB58B9-1B25-4F7A-A9DA-6D44E796FBA6}"/>
              </a:ext>
            </a:extLst>
          </p:cNvPr>
          <p:cNvCxnSpPr>
            <a:cxnSpLocks/>
          </p:cNvCxnSpPr>
          <p:nvPr/>
        </p:nvCxnSpPr>
        <p:spPr>
          <a:xfrm flipH="1">
            <a:off x="2173624" y="1475352"/>
            <a:ext cx="597051" cy="7099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B6BBA8E-8F45-44F5-9444-878309A757D5}"/>
              </a:ext>
            </a:extLst>
          </p:cNvPr>
          <p:cNvSpPr txBox="1"/>
          <p:nvPr/>
        </p:nvSpPr>
        <p:spPr>
          <a:xfrm>
            <a:off x="7942861" y="498765"/>
            <a:ext cx="1472904" cy="954107"/>
          </a:xfrm>
          <a:prstGeom prst="rect">
            <a:avLst/>
          </a:prstGeom>
          <a:noFill/>
        </p:spPr>
        <p:txBody>
          <a:bodyPr wrap="none" rtlCol="0">
            <a:spAutoFit/>
          </a:bodyPr>
          <a:lstStyle/>
          <a:p>
            <a:pPr algn="ctr"/>
            <a:r>
              <a:rPr lang="en-GB" sz="2800" b="1" dirty="0" err="1"/>
              <a:t>Ebal</a:t>
            </a:r>
            <a:br>
              <a:rPr lang="en-GB" sz="2800" b="1" dirty="0"/>
            </a:br>
            <a:r>
              <a:rPr lang="en-GB" sz="2800" b="1" dirty="0"/>
              <a:t>(cursing</a:t>
            </a:r>
            <a:r>
              <a:rPr lang="en-GB" sz="2000" dirty="0"/>
              <a:t>)</a:t>
            </a:r>
          </a:p>
        </p:txBody>
      </p:sp>
      <p:cxnSp>
        <p:nvCxnSpPr>
          <p:cNvPr id="14" name="Straight Arrow Connector 13">
            <a:extLst>
              <a:ext uri="{FF2B5EF4-FFF2-40B4-BE49-F238E27FC236}">
                <a16:creationId xmlns:a16="http://schemas.microsoft.com/office/drawing/2014/main" id="{6B786ED5-1B4F-46C3-8797-FF72C7088ED7}"/>
              </a:ext>
            </a:extLst>
          </p:cNvPr>
          <p:cNvCxnSpPr>
            <a:cxnSpLocks/>
          </p:cNvCxnSpPr>
          <p:nvPr/>
        </p:nvCxnSpPr>
        <p:spPr>
          <a:xfrm>
            <a:off x="8855902" y="1452872"/>
            <a:ext cx="873518" cy="5232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68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up)">
                                      <p:cBhvr>
                                        <p:cTn id="51" dur="500"/>
                                        <p:tgtEl>
                                          <p:spTgt spid="11"/>
                                        </p:tgtEl>
                                      </p:cBhvr>
                                    </p:animEffect>
                                  </p:childTnLst>
                                </p:cTn>
                              </p:par>
                            </p:childTnLst>
                          </p:cTn>
                        </p:par>
                        <p:par>
                          <p:cTn id="52" fill="hold">
                            <p:stCondLst>
                              <p:cond delay="1000"/>
                            </p:stCondLst>
                            <p:childTnLst>
                              <p:par>
                                <p:cTn id="53" presetID="22" presetClass="entr" presetSubtype="1"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up)">
                                      <p:cBhvr>
                                        <p:cTn id="55" dur="500"/>
                                        <p:tgtEl>
                                          <p:spTgt spid="12"/>
                                        </p:tgtEl>
                                      </p:cBhvr>
                                    </p:animEffect>
                                  </p:childTnLst>
                                </p:cTn>
                              </p:par>
                            </p:childTnLst>
                          </p:cTn>
                        </p:par>
                        <p:par>
                          <p:cTn id="56" fill="hold">
                            <p:stCondLst>
                              <p:cond delay="1500"/>
                            </p:stCondLst>
                            <p:childTnLst>
                              <p:par>
                                <p:cTn id="57" presetID="22" presetClass="entr" presetSubtype="1"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up)">
                                      <p:cBhvr>
                                        <p:cTn id="59" dur="500"/>
                                        <p:tgtEl>
                                          <p:spTgt spid="13"/>
                                        </p:tgtEl>
                                      </p:cBhvr>
                                    </p:animEffect>
                                  </p:childTnLst>
                                </p:cTn>
                              </p:par>
                            </p:childTnLst>
                          </p:cTn>
                        </p:par>
                        <p:par>
                          <p:cTn id="60" fill="hold">
                            <p:stCondLst>
                              <p:cond delay="2000"/>
                            </p:stCondLst>
                            <p:childTnLst>
                              <p:par>
                                <p:cTn id="61" presetID="22" presetClass="entr" presetSubtype="1"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up)">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xit" presetSubtype="8" fill="hold" nodeType="clickEffect">
                                  <p:stCondLst>
                                    <p:cond delay="0"/>
                                  </p:stCondLst>
                                  <p:childTnLst>
                                    <p:animEffect transition="out" filter="wipe(left)">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22" presetClass="exit" presetSubtype="4" fill="hold" grpId="1" nodeType="withEffect">
                                  <p:stCondLst>
                                    <p:cond delay="0"/>
                                  </p:stCondLst>
                                  <p:childTnLst>
                                    <p:animEffect transition="out" filter="wipe(down)">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22" presetClass="exit" presetSubtype="4" fill="hold" nodeType="withEffect">
                                  <p:stCondLst>
                                    <p:cond delay="0"/>
                                  </p:stCondLst>
                                  <p:childTnLst>
                                    <p:animEffect transition="out" filter="wipe(down)">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22" presetClass="exit" presetSubtype="4" fill="hold" grpId="1" nodeType="withEffect">
                                  <p:stCondLst>
                                    <p:cond delay="0"/>
                                  </p:stCondLst>
                                  <p:childTnLst>
                                    <p:animEffect transition="out" filter="wipe(down)">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22" presetClass="exit" presetSubtype="4" fill="hold" nodeType="withEffect">
                                  <p:stCondLst>
                                    <p:cond delay="0"/>
                                  </p:stCondLst>
                                  <p:childTnLst>
                                    <p:animEffect transition="out" filter="wipe(down)">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500"/>
                                        <p:tgtEl>
                                          <p:spTgt spid="8"/>
                                        </p:tgtEl>
                                      </p:cBhvr>
                                    </p:animEffect>
                                  </p:childTnLst>
                                </p:cTn>
                              </p:par>
                            </p:childTnLst>
                          </p:cTn>
                        </p:par>
                        <p:par>
                          <p:cTn id="85" fill="hold">
                            <p:stCondLst>
                              <p:cond delay="1000"/>
                            </p:stCondLst>
                            <p:childTnLst>
                              <p:par>
                                <p:cTn id="86" presetID="2" presetClass="entr" presetSubtype="2" fill="hold" grpId="0" nodeType="afterEffect">
                                  <p:stCondLst>
                                    <p:cond delay="0"/>
                                  </p:stCondLst>
                                  <p:childTnLst>
                                    <p:set>
                                      <p:cBhvr>
                                        <p:cTn id="87" dur="1" fill="hold">
                                          <p:stCondLst>
                                            <p:cond delay="0"/>
                                          </p:stCondLst>
                                        </p:cTn>
                                        <p:tgtEl>
                                          <p:spTgt spid="3">
                                            <p:txEl>
                                              <p:pRg st="5" end="5"/>
                                            </p:txEl>
                                          </p:spTgt>
                                        </p:tgtEl>
                                        <p:attrNameLst>
                                          <p:attrName>style.visibility</p:attrName>
                                        </p:attrNameLst>
                                      </p:cBhvr>
                                      <p:to>
                                        <p:strVal val="visible"/>
                                      </p:to>
                                    </p:set>
                                    <p:anim calcmode="lin" valueType="num">
                                      <p:cBhvr additive="base">
                                        <p:cTn id="88"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89"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grpId="0" nodeType="clickEffect">
                                  <p:stCondLst>
                                    <p:cond delay="0"/>
                                  </p:stCondLst>
                                  <p:childTnLst>
                                    <p:set>
                                      <p:cBhvr>
                                        <p:cTn id="93" dur="1" fill="hold">
                                          <p:stCondLst>
                                            <p:cond delay="0"/>
                                          </p:stCondLst>
                                        </p:cTn>
                                        <p:tgtEl>
                                          <p:spTgt spid="3">
                                            <p:txEl>
                                              <p:pRg st="6" end="6"/>
                                            </p:txEl>
                                          </p:spTgt>
                                        </p:tgtEl>
                                        <p:attrNameLst>
                                          <p:attrName>style.visibility</p:attrName>
                                        </p:attrNameLst>
                                      </p:cBhvr>
                                      <p:to>
                                        <p:strVal val="visible"/>
                                      </p:to>
                                    </p:set>
                                    <p:anim calcmode="lin" valueType="num">
                                      <p:cBhvr additive="base">
                                        <p:cTn id="94"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95"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3" grpId="0" uiExpand="1" build="p"/>
      <p:bldP spid="11" grpId="0"/>
      <p:bldP spid="11"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16DBAF5-B5AE-4C0F-86F3-2AC418FB0C12}"/>
              </a:ext>
            </a:extLst>
          </p:cNvPr>
          <p:cNvSpPr>
            <a:spLocks noGrp="1"/>
          </p:cNvSpPr>
          <p:nvPr>
            <p:ph type="title"/>
          </p:nvPr>
        </p:nvSpPr>
        <p:spPr>
          <a:xfrm>
            <a:off x="496112" y="685801"/>
            <a:ext cx="2743200" cy="5105400"/>
          </a:xfrm>
        </p:spPr>
        <p:txBody>
          <a:bodyPr vert="horz" lIns="91440" tIns="45720" rIns="91440" bIns="45720" rtlCol="0" anchor="ctr">
            <a:normAutofit/>
          </a:bodyPr>
          <a:lstStyle/>
          <a:p>
            <a:pPr algn="l"/>
            <a:r>
              <a:rPr lang="en-US" sz="3200" dirty="0">
                <a:solidFill>
                  <a:srgbClr val="FFFFFF"/>
                </a:solidFill>
              </a:rPr>
              <a:t>Deuteronomy 18:15-19</a:t>
            </a:r>
          </a:p>
        </p:txBody>
      </p:sp>
      <p:grpSp>
        <p:nvGrpSpPr>
          <p:cNvPr id="20" name="Group 19">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1"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ext Placeholder 2">
            <a:extLst>
              <a:ext uri="{FF2B5EF4-FFF2-40B4-BE49-F238E27FC236}">
                <a16:creationId xmlns:a16="http://schemas.microsoft.com/office/drawing/2014/main" id="{E683DDCC-296A-45C7-808E-76356E6C08EF}"/>
              </a:ext>
            </a:extLst>
          </p:cNvPr>
          <p:cNvSpPr>
            <a:spLocks noGrp="1"/>
          </p:cNvSpPr>
          <p:nvPr>
            <p:ph type="body" idx="1"/>
          </p:nvPr>
        </p:nvSpPr>
        <p:spPr>
          <a:xfrm>
            <a:off x="5075019" y="409375"/>
            <a:ext cx="6727232" cy="6039248"/>
          </a:xfrm>
        </p:spPr>
        <p:txBody>
          <a:bodyPr vert="horz" lIns="91440" tIns="45720" rIns="91440" bIns="45720" rtlCol="0" anchor="ctr">
            <a:normAutofit/>
          </a:bodyPr>
          <a:lstStyle/>
          <a:p>
            <a:pPr marL="914400" marR="0" lvl="2" indent="0">
              <a:buNone/>
            </a:pPr>
            <a:r>
              <a:rPr lang="en-US" sz="2400" dirty="0">
                <a:solidFill>
                  <a:schemeClr val="tx1"/>
                </a:solidFill>
              </a:rPr>
              <a:t>The LORD your God will raise up for you a prophet like me from among your own brothers. You must listen to him. For this is what you asked of the LORD your God at Horeb on the day of the assembly when you said, "Let us not hear the voice of the LORD our God nor see this great fire any more, or we will die." The LORD said to me: "What they say is good. I will raise up for them a prophet like you from among their brothers. I will put my words in his mouth, and he will tell them everything I command him. If anyone does not listen to my words that the prophet speaks in my name, I myself will call him to account.</a:t>
            </a:r>
          </a:p>
        </p:txBody>
      </p:sp>
      <p:pic>
        <p:nvPicPr>
          <p:cNvPr id="27" name="Picture 26">
            <a:extLst>
              <a:ext uri="{FF2B5EF4-FFF2-40B4-BE49-F238E27FC236}">
                <a16:creationId xmlns:a16="http://schemas.microsoft.com/office/drawing/2014/main" id="{E6E66A33-E919-4A4F-AA8B-4BDAFD26BCF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2107" y="4395390"/>
            <a:ext cx="1987976" cy="2329659"/>
          </a:xfrm>
          <a:prstGeom prst="rect">
            <a:avLst/>
          </a:prstGeom>
        </p:spPr>
      </p:pic>
    </p:spTree>
    <p:extLst>
      <p:ext uri="{BB962C8B-B14F-4D97-AF65-F5344CB8AC3E}">
        <p14:creationId xmlns:p14="http://schemas.microsoft.com/office/powerpoint/2010/main" val="2345121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D8C5-D802-4A85-A68D-00939841AEC9}"/>
              </a:ext>
            </a:extLst>
          </p:cNvPr>
          <p:cNvSpPr>
            <a:spLocks noGrp="1"/>
          </p:cNvSpPr>
          <p:nvPr>
            <p:ph type="title"/>
          </p:nvPr>
        </p:nvSpPr>
        <p:spPr/>
        <p:txBody>
          <a:bodyPr/>
          <a:lstStyle/>
          <a:p>
            <a:r>
              <a:rPr lang="en-GB" dirty="0"/>
              <a:t>God’s promises 2</a:t>
            </a:r>
          </a:p>
        </p:txBody>
      </p:sp>
      <p:sp>
        <p:nvSpPr>
          <p:cNvPr id="7" name="Rectangle: Rounded Corners 6">
            <a:extLst>
              <a:ext uri="{FF2B5EF4-FFF2-40B4-BE49-F238E27FC236}">
                <a16:creationId xmlns:a16="http://schemas.microsoft.com/office/drawing/2014/main" id="{009870B9-4688-420D-8012-649661A451B8}"/>
              </a:ext>
            </a:extLst>
          </p:cNvPr>
          <p:cNvSpPr/>
          <p:nvPr/>
        </p:nvSpPr>
        <p:spPr>
          <a:xfrm>
            <a:off x="1484310" y="1025587"/>
            <a:ext cx="9223380" cy="580752"/>
          </a:xfrm>
          <a:prstGeom prst="roundRect">
            <a:avLst>
              <a:gd name="adj" fmla="val 27330"/>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9B7CB6A9-0D8C-4871-A95E-1CF5169112C7}"/>
              </a:ext>
            </a:extLst>
          </p:cNvPr>
          <p:cNvSpPr/>
          <p:nvPr/>
        </p:nvSpPr>
        <p:spPr>
          <a:xfrm>
            <a:off x="1484310" y="4411725"/>
            <a:ext cx="9088440" cy="580752"/>
          </a:xfrm>
          <a:prstGeom prst="roundRect">
            <a:avLst>
              <a:gd name="adj" fmla="val 27330"/>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D1B7442F-6491-4F30-AEAC-7E4AEDBCDC43}"/>
              </a:ext>
            </a:extLst>
          </p:cNvPr>
          <p:cNvSpPr>
            <a:spLocks noGrp="1"/>
          </p:cNvSpPr>
          <p:nvPr>
            <p:ph type="body" idx="1"/>
          </p:nvPr>
        </p:nvSpPr>
        <p:spPr>
          <a:xfrm>
            <a:off x="1619250" y="691978"/>
            <a:ext cx="10572750" cy="6166022"/>
          </a:xfrm>
        </p:spPr>
        <p:txBody>
          <a:bodyPr>
            <a:normAutofit/>
          </a:bodyPr>
          <a:lstStyle/>
          <a:p>
            <a:pPr marL="0" marR="0" lvl="0" indent="0" rtl="0">
              <a:buNone/>
            </a:pPr>
            <a:r>
              <a:rPr lang="en-GB" sz="2800" dirty="0">
                <a:solidFill>
                  <a:schemeClr val="bg1"/>
                </a:solidFill>
              </a:rPr>
              <a:t>Deuteronomy</a:t>
            </a:r>
            <a:r>
              <a:rPr lang="en-GB" sz="2800" dirty="0"/>
              <a:t> </a:t>
            </a:r>
          </a:p>
          <a:p>
            <a:pPr marR="0" lvl="1" rtl="0"/>
            <a:r>
              <a:rPr lang="en-GB" sz="2400" dirty="0"/>
              <a:t>The book</a:t>
            </a:r>
            <a:r>
              <a:rPr lang="en-GB" sz="2400" baseline="0" dirty="0"/>
              <a:t> </a:t>
            </a:r>
            <a:r>
              <a:rPr lang="en-GB" sz="2400" dirty="0"/>
              <a:t>speaks of the Lord as the rescuer from slavery, the giver of the Land and the one who blesses His people with a covenant</a:t>
            </a:r>
          </a:p>
          <a:p>
            <a:pPr marR="0" lvl="1" rtl="0"/>
            <a:r>
              <a:rPr lang="en-GB" sz="2400" dirty="0"/>
              <a:t>It calls for a response of love</a:t>
            </a:r>
          </a:p>
          <a:p>
            <a:pPr marR="0" lvl="2" rtl="0"/>
            <a:r>
              <a:rPr lang="en-GB" sz="2400" dirty="0"/>
              <a:t>In chapters 11-26 it unpacks what it is to love God with all your heart, soul and strength (Dt 6:5)</a:t>
            </a:r>
          </a:p>
          <a:p>
            <a:pPr marR="0" lvl="2" rtl="0"/>
            <a:r>
              <a:rPr lang="en-GB" sz="2400" dirty="0"/>
              <a:t>That calling came with a choice for each person</a:t>
            </a:r>
          </a:p>
          <a:p>
            <a:pPr marL="0" marR="0" lvl="0" indent="0" rtl="0">
              <a:buNone/>
            </a:pPr>
            <a:r>
              <a:rPr lang="en-GB" sz="2800" dirty="0">
                <a:solidFill>
                  <a:schemeClr val="bg1"/>
                </a:solidFill>
              </a:rPr>
              <a:t>Deuteronomy 18</a:t>
            </a:r>
          </a:p>
          <a:p>
            <a:pPr marR="0" lvl="1" rtl="0"/>
            <a:r>
              <a:rPr lang="en-GB" sz="2400" dirty="0"/>
              <a:t>A prophet will come after Moses</a:t>
            </a:r>
          </a:p>
          <a:p>
            <a:pPr lvl="2"/>
            <a:r>
              <a:rPr lang="en-GB" sz="2400" dirty="0"/>
              <a:t>A promise that God will speak something new to them in the future</a:t>
            </a:r>
          </a:p>
          <a:p>
            <a:pPr lvl="2"/>
            <a:r>
              <a:rPr lang="en-GB" sz="2400" dirty="0">
                <a:solidFill>
                  <a:schemeClr val="tx2"/>
                </a:solidFill>
              </a:rPr>
              <a:t>In Jesus coming and speaking God was keeping this promise</a:t>
            </a:r>
          </a:p>
        </p:txBody>
      </p:sp>
    </p:spTree>
    <p:extLst>
      <p:ext uri="{BB962C8B-B14F-4D97-AF65-F5344CB8AC3E}">
        <p14:creationId xmlns:p14="http://schemas.microsoft.com/office/powerpoint/2010/main" val="58381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D6B11F9-7CF4-4EA5-927D-BD9AB9BAA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5583BE8A-798A-49D7-83DC-A87057097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6DE657C4-420A-45F7-B1EF-FDF95A5D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1EE460FA-528A-4C78-B916-355E0AE7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38A1243A-751B-4A0E-B1E7-3437113B2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11550A02-C965-4A16-A9A9-E686940FA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4A579E77-1FA8-4170-94D2-499DB104C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321769E6-6A2F-4023-9C9A-969AFA634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DCE2EC9-C24E-4577-B076-0B64505C9E9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091" t="19470"/>
          <a:stretch/>
        </p:blipFill>
        <p:spPr>
          <a:xfrm>
            <a:off x="20" y="10"/>
            <a:ext cx="12191980" cy="6857990"/>
          </a:xfrm>
          <a:prstGeom prst="rect">
            <a:avLst/>
          </a:prstGeom>
        </p:spPr>
      </p:pic>
      <p:sp>
        <p:nvSpPr>
          <p:cNvPr id="19" name="Freeform 15">
            <a:extLst>
              <a:ext uri="{FF2B5EF4-FFF2-40B4-BE49-F238E27FC236}">
                <a16:creationId xmlns:a16="http://schemas.microsoft.com/office/drawing/2014/main" id="{41DE3563-FE44-4682-B3F5-E0AA18B0A3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3005669" y="-16933"/>
            <a:ext cx="9220200" cy="6891867"/>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 name="connsiteX0" fmla="*/ 8382001 w 10295468"/>
              <a:gd name="connsiteY0" fmla="*/ 8466 h 6883400"/>
              <a:gd name="connsiteX1" fmla="*/ 7738534 w 10295468"/>
              <a:gd name="connsiteY1" fmla="*/ 2573866 h 6883400"/>
              <a:gd name="connsiteX2" fmla="*/ 10295468 w 10295468"/>
              <a:gd name="connsiteY2" fmla="*/ 6874933 h 6883400"/>
              <a:gd name="connsiteX3" fmla="*/ 2954868 w 10295468"/>
              <a:gd name="connsiteY3" fmla="*/ 6883400 h 6883400"/>
              <a:gd name="connsiteX4" fmla="*/ 0 w 10295468"/>
              <a:gd name="connsiteY4" fmla="*/ 0 h 6883400"/>
              <a:gd name="connsiteX5" fmla="*/ 8382001 w 10295468"/>
              <a:gd name="connsiteY5" fmla="*/ 8466 h 6883400"/>
              <a:gd name="connsiteX0" fmla="*/ 8382001 w 10295468"/>
              <a:gd name="connsiteY0" fmla="*/ 8466 h 6891867"/>
              <a:gd name="connsiteX1" fmla="*/ 7738534 w 10295468"/>
              <a:gd name="connsiteY1" fmla="*/ 2573866 h 6891867"/>
              <a:gd name="connsiteX2" fmla="*/ 10295468 w 10295468"/>
              <a:gd name="connsiteY2" fmla="*/ 6874933 h 6891867"/>
              <a:gd name="connsiteX3" fmla="*/ 16935 w 10295468"/>
              <a:gd name="connsiteY3" fmla="*/ 6891867 h 6891867"/>
              <a:gd name="connsiteX4" fmla="*/ 0 w 10295468"/>
              <a:gd name="connsiteY4" fmla="*/ 0 h 6891867"/>
              <a:gd name="connsiteX5" fmla="*/ 8382001 w 10295468"/>
              <a:gd name="connsiteY5" fmla="*/ 8466 h 6891867"/>
              <a:gd name="connsiteX0" fmla="*/ 8382001 w 8382001"/>
              <a:gd name="connsiteY0" fmla="*/ 8466 h 6891867"/>
              <a:gd name="connsiteX1" fmla="*/ 7738534 w 8382001"/>
              <a:gd name="connsiteY1" fmla="*/ 2573866 h 6891867"/>
              <a:gd name="connsiteX2" fmla="*/ 7340602 w 8382001"/>
              <a:gd name="connsiteY2" fmla="*/ 6883400 h 6891867"/>
              <a:gd name="connsiteX3" fmla="*/ 16935 w 8382001"/>
              <a:gd name="connsiteY3" fmla="*/ 6891867 h 6891867"/>
              <a:gd name="connsiteX4" fmla="*/ 0 w 8382001"/>
              <a:gd name="connsiteY4" fmla="*/ 0 h 6891867"/>
              <a:gd name="connsiteX5" fmla="*/ 8382001 w 8382001"/>
              <a:gd name="connsiteY5" fmla="*/ 8466 h 6891867"/>
              <a:gd name="connsiteX0" fmla="*/ 8382001 w 9220200"/>
              <a:gd name="connsiteY0" fmla="*/ 8466 h 6891867"/>
              <a:gd name="connsiteX1" fmla="*/ 9220200 w 9220200"/>
              <a:gd name="connsiteY1" fmla="*/ 5350932 h 6891867"/>
              <a:gd name="connsiteX2" fmla="*/ 7340602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 name="connsiteX0" fmla="*/ 8382001 w 9220200"/>
              <a:gd name="connsiteY0" fmla="*/ 8466 h 6891867"/>
              <a:gd name="connsiteX1" fmla="*/ 9220200 w 9220200"/>
              <a:gd name="connsiteY1" fmla="*/ 5350932 h 6891867"/>
              <a:gd name="connsiteX2" fmla="*/ 7298269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00" h="6891867">
                <a:moveTo>
                  <a:pt x="8382001" y="8466"/>
                </a:moveTo>
                <a:lnTo>
                  <a:pt x="9220200" y="5350932"/>
                </a:lnTo>
                <a:lnTo>
                  <a:pt x="7298269" y="6883400"/>
                </a:lnTo>
                <a:lnTo>
                  <a:pt x="16935" y="6891867"/>
                </a:lnTo>
                <a:lnTo>
                  <a:pt x="0" y="0"/>
                </a:lnTo>
                <a:lnTo>
                  <a:pt x="8382001"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E83F963-B9F6-4248-912A-BE582EFC16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22" name="Freeform 6">
              <a:extLst>
                <a:ext uri="{FF2B5EF4-FFF2-40B4-BE49-F238E27FC236}">
                  <a16:creationId xmlns:a16="http://schemas.microsoft.com/office/drawing/2014/main" id="{47FD880B-DA95-4A0B-9298-8EC96663E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074FE560-05E6-4174-910E-954765C03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E66F806-BB41-437D-A6F5-EF38B905B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F7FCB6E1-7EFB-4C62-B998-3BDD4158C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A88CA256-E10C-44C7-AECB-169D80F3D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B922EDC1-00A2-467E-8E99-8DD1326790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B8B5E87A-A1B0-444B-BBAD-652FDE025D9B}"/>
              </a:ext>
            </a:extLst>
          </p:cNvPr>
          <p:cNvSpPr>
            <a:spLocks noGrp="1"/>
          </p:cNvSpPr>
          <p:nvPr>
            <p:ph type="title"/>
          </p:nvPr>
        </p:nvSpPr>
        <p:spPr>
          <a:xfrm>
            <a:off x="3970867" y="558800"/>
            <a:ext cx="7535333" cy="1413933"/>
          </a:xfrm>
        </p:spPr>
        <p:txBody>
          <a:bodyPr vert="horz" lIns="91440" tIns="45720" rIns="91440" bIns="45720" rtlCol="0" anchor="ctr">
            <a:normAutofit/>
          </a:bodyPr>
          <a:lstStyle/>
          <a:p>
            <a:r>
              <a:rPr lang="en-US" sz="4000" dirty="0">
                <a:solidFill>
                  <a:schemeClr val="bg1"/>
                </a:solidFill>
              </a:rPr>
              <a:t>God’s promises</a:t>
            </a:r>
            <a:r>
              <a:rPr lang="en-US" sz="4000" baseline="0" dirty="0">
                <a:solidFill>
                  <a:schemeClr val="bg1"/>
                </a:solidFill>
              </a:rPr>
              <a:t> 3</a:t>
            </a:r>
            <a:endParaRPr lang="en-US" sz="4000" dirty="0">
              <a:solidFill>
                <a:schemeClr val="bg1"/>
              </a:solidFill>
            </a:endParaRPr>
          </a:p>
        </p:txBody>
      </p:sp>
      <p:sp>
        <p:nvSpPr>
          <p:cNvPr id="3" name="Text Placeholder 2">
            <a:extLst>
              <a:ext uri="{FF2B5EF4-FFF2-40B4-BE49-F238E27FC236}">
                <a16:creationId xmlns:a16="http://schemas.microsoft.com/office/drawing/2014/main" id="{314DAABB-05C9-4EB4-94B1-D14413A44002}"/>
              </a:ext>
            </a:extLst>
          </p:cNvPr>
          <p:cNvSpPr>
            <a:spLocks noGrp="1"/>
          </p:cNvSpPr>
          <p:nvPr>
            <p:ph type="body" idx="1"/>
          </p:nvPr>
        </p:nvSpPr>
        <p:spPr>
          <a:xfrm>
            <a:off x="3970867" y="1771650"/>
            <a:ext cx="7532156" cy="1413933"/>
          </a:xfrm>
        </p:spPr>
        <p:txBody>
          <a:bodyPr vert="horz" lIns="91440" tIns="45720" rIns="91440" bIns="45720" rtlCol="0" anchor="ctr">
            <a:normAutofit/>
          </a:bodyPr>
          <a:lstStyle/>
          <a:p>
            <a:pPr marR="0" lvl="0">
              <a:lnSpc>
                <a:spcPct val="90000"/>
              </a:lnSpc>
            </a:pPr>
            <a:r>
              <a:rPr lang="en-US" sz="2000" dirty="0">
                <a:solidFill>
                  <a:schemeClr val="bg1"/>
                </a:solidFill>
              </a:rPr>
              <a:t>Zechariah 9:9-13</a:t>
            </a:r>
          </a:p>
        </p:txBody>
      </p:sp>
    </p:spTree>
    <p:extLst>
      <p:ext uri="{BB962C8B-B14F-4D97-AF65-F5344CB8AC3E}">
        <p14:creationId xmlns:p14="http://schemas.microsoft.com/office/powerpoint/2010/main" val="235194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1C54566-2881-43CC-B9C3-AB96387AF90D}"/>
              </a:ext>
            </a:extLst>
          </p:cNvPr>
          <p:cNvSpPr>
            <a:spLocks noGrp="1"/>
          </p:cNvSpPr>
          <p:nvPr>
            <p:ph type="title"/>
          </p:nvPr>
        </p:nvSpPr>
        <p:spPr>
          <a:xfrm>
            <a:off x="496112" y="685801"/>
            <a:ext cx="2743200" cy="5105400"/>
          </a:xfrm>
        </p:spPr>
        <p:txBody>
          <a:bodyPr vert="horz" lIns="91440" tIns="45720" rIns="91440" bIns="45720" rtlCol="0" anchor="ctr">
            <a:normAutofit/>
          </a:bodyPr>
          <a:lstStyle/>
          <a:p>
            <a:pPr marR="0" lvl="0" algn="l"/>
            <a:r>
              <a:rPr lang="en-US" sz="3200">
                <a:solidFill>
                  <a:srgbClr val="FFFFFF"/>
                </a:solidFill>
              </a:rPr>
              <a:t>Zechariah 9:9-13</a:t>
            </a:r>
          </a:p>
        </p:txBody>
      </p:sp>
      <p:grpSp>
        <p:nvGrpSpPr>
          <p:cNvPr id="20" name="Group 19">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1"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ext Placeholder 2">
            <a:extLst>
              <a:ext uri="{FF2B5EF4-FFF2-40B4-BE49-F238E27FC236}">
                <a16:creationId xmlns:a16="http://schemas.microsoft.com/office/drawing/2014/main" id="{21DF31CC-3D0B-4317-BCCE-D420C64F53A6}"/>
              </a:ext>
            </a:extLst>
          </p:cNvPr>
          <p:cNvSpPr>
            <a:spLocks noGrp="1"/>
          </p:cNvSpPr>
          <p:nvPr>
            <p:ph type="body" idx="1"/>
          </p:nvPr>
        </p:nvSpPr>
        <p:spPr>
          <a:xfrm>
            <a:off x="5117106" y="300038"/>
            <a:ext cx="6924082" cy="6200775"/>
          </a:xfrm>
        </p:spPr>
        <p:txBody>
          <a:bodyPr vert="horz" lIns="91440" tIns="45720" rIns="91440" bIns="45720" rtlCol="0" anchor="ctr">
            <a:normAutofit/>
          </a:bodyPr>
          <a:lstStyle/>
          <a:p>
            <a:pPr marL="457200" lvl="1" indent="0">
              <a:buNone/>
            </a:pPr>
            <a:r>
              <a:rPr lang="en-US" sz="2400" dirty="0">
                <a:solidFill>
                  <a:schemeClr val="tx1"/>
                </a:solidFill>
              </a:rPr>
              <a:t>Rejoice greatly, Daughter Zion! Shout, Daughter Jerusalem! See, your king comes to you, righteous and victorious, lowly and riding on a donkey, on a colt, the foal of a donkey… He will proclaim peace to the nations. His rule will extend from sea to sea and from the River (Euphrates) to the ends of the earth. As for you, because of the blood of my covenant with you, I will free your prisoners from the waterless pit. Return to your fortress, you prisoners of hope; even now I announce that I will restore twice as much to you.</a:t>
            </a:r>
          </a:p>
        </p:txBody>
      </p:sp>
    </p:spTree>
    <p:extLst>
      <p:ext uri="{BB962C8B-B14F-4D97-AF65-F5344CB8AC3E}">
        <p14:creationId xmlns:p14="http://schemas.microsoft.com/office/powerpoint/2010/main" val="31905584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4480</TotalTime>
  <Words>780</Words>
  <Application>Microsoft Office PowerPoint</Application>
  <PresentationFormat>Widescreen</PresentationFormat>
  <Paragraphs>69</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Corbel</vt:lpstr>
      <vt:lpstr>Parallax</vt:lpstr>
      <vt:lpstr>Applying the Covenant</vt:lpstr>
      <vt:lpstr>Today is a special day</vt:lpstr>
      <vt:lpstr>PowerPoint Presentation</vt:lpstr>
      <vt:lpstr>God’s promises 1</vt:lpstr>
      <vt:lpstr>God’s promises 2</vt:lpstr>
      <vt:lpstr>Deuteronomy 18:15-19</vt:lpstr>
      <vt:lpstr>God’s promises 2</vt:lpstr>
      <vt:lpstr>God’s promises 3</vt:lpstr>
      <vt:lpstr>Zechariah 9:9-13</vt:lpstr>
      <vt:lpstr>God’s promises 3</vt:lpstr>
      <vt:lpstr>Messianic hope</vt:lpstr>
      <vt:lpstr>God’s promise to you today</vt:lpstr>
      <vt:lpstr>What you can expect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ATC1 Intro The story so far…</dc:title>
  <dc:creator>Ron Day</dc:creator>
  <cp:lastModifiedBy>Ron Day</cp:lastModifiedBy>
  <cp:revision>36</cp:revision>
  <dcterms:created xsi:type="dcterms:W3CDTF">2019-01-01T10:02:05Z</dcterms:created>
  <dcterms:modified xsi:type="dcterms:W3CDTF">2019-04-13T21:49:15Z</dcterms:modified>
</cp:coreProperties>
</file>