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9"/>
  </p:notesMasterIdLst>
  <p:sldIdLst>
    <p:sldId id="256" r:id="rId2"/>
    <p:sldId id="298" r:id="rId3"/>
    <p:sldId id="299" r:id="rId4"/>
    <p:sldId id="302" r:id="rId5"/>
    <p:sldId id="303" r:id="rId6"/>
    <p:sldId id="301" r:id="rId7"/>
    <p:sldId id="30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8" autoAdjust="0"/>
    <p:restoredTop sz="86410" autoAdjust="0"/>
  </p:normalViewPr>
  <p:slideViewPr>
    <p:cSldViewPr snapToGrid="0">
      <p:cViewPr varScale="1">
        <p:scale>
          <a:sx n="43" d="100"/>
          <a:sy n="43" d="100"/>
        </p:scale>
        <p:origin x="78" y="804"/>
      </p:cViewPr>
      <p:guideLst/>
    </p:cSldViewPr>
  </p:slideViewPr>
  <p:outlineViewPr>
    <p:cViewPr>
      <p:scale>
        <a:sx n="33" d="100"/>
        <a:sy n="33" d="100"/>
      </p:scale>
      <p:origin x="0" y="-25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24FA6-FA36-4FC4-BB6A-8CE91129B80A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1DF0B-64C6-43CB-8EA6-D58613D7F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6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1DF0B-64C6-43CB-8EA6-D58613D7F4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3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1111" y="1380068"/>
            <a:ext cx="10091912" cy="1701799"/>
          </a:xfrm>
        </p:spPr>
        <p:txBody>
          <a:bodyPr anchor="b">
            <a:normAutofit/>
          </a:bodyPr>
          <a:lstStyle>
            <a:lvl1pPr algn="r">
              <a:defRPr sz="6000" b="1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9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1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97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20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8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02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406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9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AFBE-3736-4CE9-9548-2358B0F4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10668000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1DF0E-F53E-452E-9E40-00719AB95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981201"/>
            <a:ext cx="10667999" cy="4876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8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8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6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2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3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2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6A9922-16E7-4432-B513-B92AE002F55E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883653-8BDD-4743-B55F-E49223F68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9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dreflections.blogspot.com/2015/01/the-importance-of-being-agile-in-vuca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idreflections.blogspot.com/2015/01/the-importance-of-being-agile-in-vuc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idreflections.blogspot.com/2015/01/the-importance-of-being-agile-in-vuca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pencer.gear.dyndns.org/2013/03/11/is-the-holy-spirit-god" TargetMode="External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ommons.wikimedia.org/wiki/File:Cross_in_sunset.jpg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idreflections.blogspot.com/2015/01/the-importance-of-being-agile-in-vuca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B001-28D5-43AB-9064-5B7B3665F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388" y="1380068"/>
            <a:ext cx="11159612" cy="1388535"/>
          </a:xfrm>
        </p:spPr>
        <p:txBody>
          <a:bodyPr>
            <a:normAutofit/>
          </a:bodyPr>
          <a:lstStyle/>
          <a:p>
            <a:r>
              <a:rPr lang="en-GB" sz="5400" dirty="0"/>
              <a:t>Adapting to get from here to there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0C349-79E7-4E36-82B3-A3518BA50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029" y="3996267"/>
            <a:ext cx="5674178" cy="1388534"/>
          </a:xfrm>
        </p:spPr>
        <p:txBody>
          <a:bodyPr>
            <a:normAutofit/>
          </a:bodyPr>
          <a:lstStyle/>
          <a:p>
            <a:r>
              <a:rPr lang="en-GB" sz="3200" dirty="0"/>
              <a:t>Deuteronomy 5:44-6:25</a:t>
            </a:r>
          </a:p>
          <a:p>
            <a:r>
              <a:rPr lang="en-GB" dirty="0"/>
              <a:t>Truth to tell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5BE84-A194-4AA4-B154-1EE7E065B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9767207" y="3291114"/>
            <a:ext cx="2424793" cy="35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3AEC-0DB2-40E0-AA5E-0689A87E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Deuteronomy</a:t>
            </a:r>
            <a:r>
              <a:rPr lang="en-GB" baseline="0" dirty="0"/>
              <a:t> 5:44-6:25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5F0AC-548F-45DE-90C0-95FEB886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340285"/>
            <a:ext cx="10667999" cy="5517715"/>
          </a:xfrm>
        </p:spPr>
        <p:txBody>
          <a:bodyPr>
            <a:normAutofit fontScale="92500" lnSpcReduction="10000"/>
          </a:bodyPr>
          <a:lstStyle/>
          <a:p>
            <a:pPr marR="0" lvl="0" rtl="0"/>
            <a:r>
              <a:rPr lang="en-GB" dirty="0"/>
              <a:t>Part of the second sermon/talk that Moses gives when on the edge of the Promised Land after 40 years in the wilderness</a:t>
            </a:r>
          </a:p>
          <a:p>
            <a:pPr marR="0" lvl="0" rtl="0"/>
            <a:r>
              <a:rPr lang="en-GB" dirty="0"/>
              <a:t>Also part of the detailed stipulations (4:44- 26:19) in a Covenant document between a high king (Suzerain) and a conquered people (Vassal)</a:t>
            </a:r>
          </a:p>
          <a:p>
            <a:pPr marR="0" lvl="2" rtl="0"/>
            <a:r>
              <a:rPr lang="en-GB" dirty="0"/>
              <a:t>4:44-11:32 sets out the main thing God wants from His people – their allegiance</a:t>
            </a:r>
          </a:p>
          <a:p>
            <a:pPr marR="0" lvl="2" rtl="0"/>
            <a:r>
              <a:rPr lang="en-GB" dirty="0"/>
              <a:t>Ch 12-26 says the other things He requires</a:t>
            </a:r>
          </a:p>
          <a:p>
            <a:pPr marR="0" lvl="0" rtl="0"/>
            <a:r>
              <a:rPr lang="en-GB" dirty="0"/>
              <a:t>It is written so that people know what they’re getting into when they say ‘I want to touch God and be touched by God’</a:t>
            </a:r>
          </a:p>
          <a:p>
            <a:pPr marR="0" lvl="1" rtl="0"/>
            <a:r>
              <a:rPr lang="en-GB" dirty="0"/>
              <a:t>The benefits include a life worth something, the chance to develop your potential and living a long and fruitful life (5:33)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A4381-CE9C-4596-B90B-A48CF81CB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719553"/>
            <a:ext cx="1523998" cy="22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53DF-A187-4741-B2DF-04892BCB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 wants your allegiance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0509-3F43-49F7-B981-A7037AC6B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290181"/>
            <a:ext cx="10667999" cy="5567819"/>
          </a:xfrm>
        </p:spPr>
        <p:txBody>
          <a:bodyPr>
            <a:normAutofit/>
          </a:bodyPr>
          <a:lstStyle/>
          <a:p>
            <a:pPr marR="0" lvl="1" rtl="0"/>
            <a:r>
              <a:rPr lang="en-GB" dirty="0">
                <a:highlight>
                  <a:srgbClr val="FFFF00"/>
                </a:highlight>
              </a:rPr>
              <a:t>Allegiance isn’t just a word, it’s a way of life</a:t>
            </a:r>
          </a:p>
          <a:p>
            <a:pPr marR="0" lvl="0" rtl="0"/>
            <a:r>
              <a:rPr lang="en-GB" dirty="0"/>
              <a:t>He wants your honour/respect (5:22-6:3)</a:t>
            </a:r>
          </a:p>
          <a:p>
            <a:pPr marR="0" lvl="1" rtl="0"/>
            <a:r>
              <a:rPr lang="en-GB" dirty="0"/>
              <a:t>Not just in the big decisions and momentous occasions in your life but in day-to-day conversations and activities</a:t>
            </a:r>
          </a:p>
          <a:p>
            <a:pPr marR="0" lvl="0" rtl="0"/>
            <a:r>
              <a:rPr lang="en-GB" dirty="0"/>
              <a:t>He wants your love (6:4-5)</a:t>
            </a:r>
          </a:p>
          <a:p>
            <a:pPr marR="0" lvl="1" rtl="0"/>
            <a:r>
              <a:rPr lang="en-GB" dirty="0"/>
              <a:t>When Jesus was asked about the greatest commandment He quotes from here</a:t>
            </a:r>
          </a:p>
          <a:p>
            <a:pPr marR="0" lvl="0" rtl="0"/>
            <a:r>
              <a:rPr lang="en-GB" dirty="0"/>
              <a:t>He wants your commendation (6:6-9)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5C9E5-4727-4663-8322-E33D468D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10267951" y="0"/>
            <a:ext cx="1924048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58724C-C7A7-40E0-85C8-946C98D3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9766" y="3188368"/>
            <a:ext cx="7225903" cy="3669632"/>
          </a:xfrm>
        </p:spPr>
        <p:txBody>
          <a:bodyPr>
            <a:normAutofit/>
          </a:bodyPr>
          <a:lstStyle/>
          <a:p>
            <a:r>
              <a:rPr lang="en-GB" sz="2600" b="1" dirty="0"/>
              <a:t>Tefillin (guards) (</a:t>
            </a:r>
            <a:r>
              <a:rPr lang="en-GB" sz="2600" b="1" dirty="0" err="1"/>
              <a:t>Gk</a:t>
            </a:r>
            <a:r>
              <a:rPr lang="en-GB" sz="2600" b="1" dirty="0"/>
              <a:t> phylacteries Mt )</a:t>
            </a:r>
          </a:p>
          <a:p>
            <a:r>
              <a:rPr lang="en-GB" dirty="0"/>
              <a:t>A leather box containing 4 sacred texts:</a:t>
            </a:r>
          </a:p>
          <a:p>
            <a:r>
              <a:rPr lang="en-GB" sz="2000" b="1" dirty="0"/>
              <a:t>"Sanctify to me..." (Exodus 13:1-10)</a:t>
            </a:r>
          </a:p>
          <a:p>
            <a:r>
              <a:rPr lang="en-GB" sz="2000" b="1" dirty="0"/>
              <a:t>"When YHWH brings you..." (Exodus 13:11-16)</a:t>
            </a:r>
          </a:p>
          <a:p>
            <a:r>
              <a:rPr lang="en-GB" sz="2000" b="1" dirty="0"/>
              <a:t>"Hear, O Israel..." (Deuteronomy 6:4-9)</a:t>
            </a:r>
          </a:p>
          <a:p>
            <a:r>
              <a:rPr lang="en-GB" sz="2000" b="1" dirty="0"/>
              <a:t>"If you observe My Commandments..." (Deuteronomy 11:13-21)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03C98-65B2-4B5D-B588-DA24C17A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7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519D9-2E87-4081-8521-A788699F4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44" y="92995"/>
            <a:ext cx="5221896" cy="2937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057EC-0954-4561-8CDA-5DE09A3AE59A}"/>
              </a:ext>
            </a:extLst>
          </p:cNvPr>
          <p:cNvSpPr txBox="1"/>
          <p:nvPr/>
        </p:nvSpPr>
        <p:spPr>
          <a:xfrm>
            <a:off x="-5587" y="3030311"/>
            <a:ext cx="2418347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 compartment with 4 texts on 1 parchment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5C3AF-7EB0-4DFA-AD8A-63E4A2BE82B0}"/>
              </a:ext>
            </a:extLst>
          </p:cNvPr>
          <p:cNvSpPr txBox="1"/>
          <p:nvPr/>
        </p:nvSpPr>
        <p:spPr>
          <a:xfrm>
            <a:off x="3047045" y="274220"/>
            <a:ext cx="2528541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 compartments with 4 texts on 4 separate parchments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D9A875-5C36-46BE-988B-CB2622F75905}"/>
              </a:ext>
            </a:extLst>
          </p:cNvPr>
          <p:cNvCxnSpPr>
            <a:cxnSpLocks/>
          </p:cNvCxnSpPr>
          <p:nvPr/>
        </p:nvCxnSpPr>
        <p:spPr>
          <a:xfrm flipH="1">
            <a:off x="1520945" y="721895"/>
            <a:ext cx="1823504" cy="1"/>
          </a:xfrm>
          <a:prstGeom prst="straightConnector1">
            <a:avLst/>
          </a:prstGeom>
          <a:ln w="101600">
            <a:solidFill>
              <a:schemeClr val="accent4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663D56-02AA-474D-BAFF-5DF408AD6B0B}"/>
              </a:ext>
            </a:extLst>
          </p:cNvPr>
          <p:cNvCxnSpPr>
            <a:cxnSpLocks/>
          </p:cNvCxnSpPr>
          <p:nvPr/>
        </p:nvCxnSpPr>
        <p:spPr>
          <a:xfrm>
            <a:off x="2105526" y="3838074"/>
            <a:ext cx="1102895" cy="613610"/>
          </a:xfrm>
          <a:prstGeom prst="straightConnector1">
            <a:avLst/>
          </a:prstGeom>
          <a:ln w="101600">
            <a:solidFill>
              <a:schemeClr val="accent4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2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B6B55-0B81-4D16-8DFA-3F1A3D9E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522" y="5271510"/>
            <a:ext cx="6466827" cy="1709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Mezuzah (doorpost) </a:t>
            </a:r>
          </a:p>
          <a:p>
            <a:pPr marL="457200" lvl="1" indent="0">
              <a:buNone/>
            </a:pPr>
            <a:r>
              <a:rPr lang="en-GB" sz="2400" b="1" dirty="0"/>
              <a:t>2 small scrolls containing </a:t>
            </a:r>
            <a:br>
              <a:rPr lang="en-GB" sz="2400" b="1" dirty="0"/>
            </a:br>
            <a:r>
              <a:rPr lang="en-GB" sz="2400" b="1" dirty="0" err="1"/>
              <a:t>Deut</a:t>
            </a:r>
            <a:r>
              <a:rPr lang="en-GB" sz="2400" b="1" dirty="0"/>
              <a:t> 6:4-9 &amp; 11:13-21 (The Shema </a:t>
            </a:r>
            <a:r>
              <a:rPr lang="he-IL" sz="2400" b="1" dirty="0"/>
              <a:t>שְׁמַע</a:t>
            </a:r>
            <a:r>
              <a:rPr lang="en-GB" sz="2400" b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3D55D-2698-4039-9C89-7EFBEEF2D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8" t="16785" r="21577" b="6109"/>
          <a:stretch/>
        </p:blipFill>
        <p:spPr>
          <a:xfrm>
            <a:off x="5342801" y="141539"/>
            <a:ext cx="3211819" cy="5443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F8F24-2D81-4B9B-9617-A3145C4CB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836" y="84219"/>
            <a:ext cx="3055707" cy="5558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00D8B-AEB4-446C-94DF-2A07607E5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9AAD74-FAF1-4402-A7D5-81A221EF3010}"/>
              </a:ext>
            </a:extLst>
          </p:cNvPr>
          <p:cNvCxnSpPr/>
          <p:nvPr/>
        </p:nvCxnSpPr>
        <p:spPr>
          <a:xfrm flipH="1" flipV="1">
            <a:off x="6729140" y="2438400"/>
            <a:ext cx="4243660" cy="3976914"/>
          </a:xfrm>
          <a:prstGeom prst="straightConnector1">
            <a:avLst/>
          </a:prstGeom>
          <a:ln w="1016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16E1E32-DA3B-4D9B-B652-635633E24CB8}"/>
              </a:ext>
            </a:extLst>
          </p:cNvPr>
          <p:cNvSpPr/>
          <p:nvPr/>
        </p:nvSpPr>
        <p:spPr>
          <a:xfrm>
            <a:off x="2926081" y="1905000"/>
            <a:ext cx="686980" cy="670560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01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53DF-A187-4741-B2DF-04892BCB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 wants your allegiance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0509-3F43-49F7-B981-A7037AC6B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290181"/>
            <a:ext cx="10667999" cy="5567819"/>
          </a:xfrm>
        </p:spPr>
        <p:txBody>
          <a:bodyPr>
            <a:normAutofit/>
          </a:bodyPr>
          <a:lstStyle/>
          <a:p>
            <a:pPr marR="0" lvl="1" rtl="0"/>
            <a:r>
              <a:rPr lang="en-GB" dirty="0">
                <a:highlight>
                  <a:srgbClr val="FFFF00"/>
                </a:highlight>
              </a:rPr>
              <a:t>Allegiance isn’t just a word, it’s a way of life</a:t>
            </a:r>
          </a:p>
          <a:p>
            <a:pPr marR="0" lvl="0" rtl="0"/>
            <a:r>
              <a:rPr lang="en-GB" dirty="0"/>
              <a:t>He wants you to remember Him in all circumstances (6:10-12)</a:t>
            </a:r>
          </a:p>
          <a:p>
            <a:pPr marR="0" lvl="0" rtl="0"/>
            <a:r>
              <a:rPr lang="en-GB" dirty="0"/>
              <a:t>He wants your service (6:13-25)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3548A-5220-4CFF-B4DE-6DADE244F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10267951" y="0"/>
            <a:ext cx="1924048" cy="28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0E98-0C24-4FB5-99DD-FCCD26C8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God wants YOUR allegiance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B129F-F257-489B-95DA-BD0538892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dirty="0"/>
              <a:t>Will you give it?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BFA0E-79CE-4CAC-96F8-A207E9DA6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8098972" y="1087399"/>
            <a:ext cx="4049487" cy="5956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62873-8916-43E3-B7BF-92DE90771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00">
                        <a14:foregroundMark x1="93200" y1="40200" x2="95800" y2="50800"/>
                        <a14:foregroundMark x1="95800" y1="50800" x2="95200" y2="61200"/>
                        <a14:foregroundMark x1="95200" y1="61200" x2="91400" y2="71200"/>
                        <a14:foregroundMark x1="91400" y1="71200" x2="94400" y2="77000"/>
                        <a14:foregroundMark x1="99400" y1="78000" x2="99000" y2="83200"/>
                        <a14:foregroundMark x1="66200" y1="39200" x2="72200" y2="4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086" t="11911" b="13193"/>
          <a:stretch/>
        </p:blipFill>
        <p:spPr>
          <a:xfrm>
            <a:off x="8098972" y="1087399"/>
            <a:ext cx="4049487" cy="59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6A9F2-0707-4B13-97EC-8BD1009CD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89316" y="1358558"/>
            <a:ext cx="4014451" cy="256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CBFFD-915B-476F-BE09-2A08264FC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69082" y="3372414"/>
            <a:ext cx="3810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15912</TotalTime>
  <Words>332</Words>
  <Application>Microsoft Office PowerPoint</Application>
  <PresentationFormat>Widescreen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Corbel</vt:lpstr>
      <vt:lpstr>Miriam</vt:lpstr>
      <vt:lpstr>Parallax</vt:lpstr>
      <vt:lpstr>Adapting to get from here to there</vt:lpstr>
      <vt:lpstr>Deuteronomy 5:44-6:25</vt:lpstr>
      <vt:lpstr>God wants your allegiance</vt:lpstr>
      <vt:lpstr>PowerPoint Presentation</vt:lpstr>
      <vt:lpstr>PowerPoint Presentation</vt:lpstr>
      <vt:lpstr>God wants your allegiance</vt:lpstr>
      <vt:lpstr>God wants YOUR allegiance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Adapting to get from here to there</dc:title>
  <dc:creator>Ron Day</dc:creator>
  <cp:lastModifiedBy>Ron Day</cp:lastModifiedBy>
  <cp:revision>69</cp:revision>
  <dcterms:created xsi:type="dcterms:W3CDTF">2018-01-12T10:57:55Z</dcterms:created>
  <dcterms:modified xsi:type="dcterms:W3CDTF">2018-02-25T08:28:29Z</dcterms:modified>
</cp:coreProperties>
</file>