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84" r:id="rId3"/>
    <p:sldId id="258" r:id="rId4"/>
    <p:sldId id="285" r:id="rId5"/>
    <p:sldId id="288" r:id="rId6"/>
    <p:sldId id="286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>
      <p:cViewPr varScale="1">
        <p:scale>
          <a:sx n="50" d="100"/>
          <a:sy n="50" d="100"/>
        </p:scale>
        <p:origin x="60" y="9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43795-CBC2-4452-A1DE-E8B6595833B5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6857A-5C44-4B30-B097-AA9FB2114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0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A887-9632-4146-BF21-19F2C729B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93AAA-4BBC-418A-A56A-4CEC2B6DE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1836F-A139-4481-BC1C-E8DB74F6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93A39-0CEF-40CA-9DE7-E801B5B0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431EF-DAC7-43C8-91F8-16640A0E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7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AE90-032F-4312-91CB-7B6F486CE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90EEDF-89FE-4E17-81F7-2F9F37EE8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C9E47-3B70-4971-9B7B-7F3862BB5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660F7-5947-4785-9835-6559EC2E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0671C-EB21-4EE0-9126-DC3636F8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745C3-8D1F-4B26-92F8-9E9019CD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6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15B4-7DD0-4AB4-89FB-77BE1309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0BEB9-5B6B-458C-8117-6F0EBEE46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4128-7100-49D3-A9EA-C26D374C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425DA-48F1-4AE1-920F-A4B28BE1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88F31-3C62-413A-971D-3306650A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8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A20DC0-A62C-4622-9B1C-DE26305FC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D6887-3B84-45A9-86CC-136334FEF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3B486-59A1-489C-8DA0-A66DC51E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7506B-39E2-4D8D-8B4E-3E3A0ADA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A9C32-5F42-412A-80F8-C8B2219B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13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1DBA-E873-4A9C-B651-69687319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F1C3D-EFFF-4ADE-8B13-D5A581A6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>
            <a:lvl1pPr>
              <a:defRPr sz="3600" b="1" i="1"/>
            </a:lvl1pPr>
            <a:lvl2pPr>
              <a:defRPr sz="3200" b="1" i="1"/>
            </a:lvl2pPr>
            <a:lvl3pPr>
              <a:defRPr sz="2800" b="1" i="1"/>
            </a:lvl3pPr>
            <a:lvl4pPr>
              <a:defRPr sz="2400" b="1" i="1"/>
            </a:lvl4pPr>
            <a:lvl5pPr>
              <a:defRPr sz="2400" b="1"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6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6C98-F3F0-4AB4-99B8-0DB697E0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D6268-396A-47F3-96D0-D438992CD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8646"/>
          </a:xfrm>
        </p:spPr>
        <p:txBody>
          <a:bodyPr>
            <a:normAutofit/>
          </a:bodyPr>
          <a:lstStyle>
            <a:lvl1pPr>
              <a:defRPr sz="3600" b="1" i="1"/>
            </a:lvl1pPr>
            <a:lvl2pPr>
              <a:defRPr sz="3200" b="1" i="1"/>
            </a:lvl2pPr>
            <a:lvl3pPr>
              <a:defRPr sz="2800" b="1" i="1"/>
            </a:lvl3pPr>
            <a:lvl4pPr>
              <a:defRPr sz="2400" b="1" i="1"/>
            </a:lvl4pPr>
            <a:lvl5pPr>
              <a:defRPr sz="2400" b="1"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4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749C-27AC-413E-8CCC-3228A7DA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1C211-5229-4D36-94DA-DA5C711C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6323B-7D05-4F4E-A700-44F8A174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C8D00-2EB5-4157-834F-BCBAEF0B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F102-61B3-4634-AB38-6E3C5026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7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936D-F8C6-448E-AA8A-3C90EF63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CD06D-58AE-4242-A5A7-AFD6DB160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EE8C4-FD73-4DCF-BEE6-982106F18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8DE93-75EF-4F4E-9B1F-65AED2B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C9EB9-C843-46A3-A139-1A7BDFF7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CD380-381A-4A5E-A6A9-83FFDECD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94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7BD0-C0B7-47AA-BC6D-591A2080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75AA4-C9E7-43DE-A8BD-F9786E35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AB059-15A4-430C-AC9B-EB654C911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800085-7961-49B2-B04D-1C22BBA1D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540BA-B4E7-4042-942F-71A5CF827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F1EA6-26B9-4C43-A4F9-9470E8D2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C7EFEA-0766-489C-A61F-DD85126A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632D1-E043-4B13-9718-FA46940A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8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9329-9745-4460-9BC6-895A10E9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D664E-2A73-44C3-A317-4704CC11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27FB-30F7-4CEB-A6D0-01FD491D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AC04A-71C3-4F33-82FA-10F67895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3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854F1-2D93-4F32-B1CB-F77CA20E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1407F-41DC-4653-AD63-C8D20018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EFA19-AD89-4657-9152-BA6FC042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0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E7B9-4F6A-40C7-BD4F-17875305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4F0F6-F6E6-49CB-A13B-209F1F38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DD6C-D880-4685-AAB3-9F9CB9F9C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F970E-E5F9-4E97-BE61-62F5AA00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C3C70-488A-4FBC-8777-B14FEC3B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202E1-4B82-426D-B3E0-A7D9D463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2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D0253E-F671-4F7D-AA13-89D71C1D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459A6-3FC4-4285-A02F-D980FA6F0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DD082-2FF5-4FDE-B8D0-A8D0443F0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B9CD-2BBD-4497-BF17-743FD17E900A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5D27-AA63-4B48-95CA-BBC7FDCE4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A65B5-BDC7-473B-9E7E-C83A4ECDA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84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pitemnein-epitomic.blogspot.com/2012/06/praying-worry-away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hsapfrench2011.wikispaces.com/JACOB+V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istrybestpractices.com/2014/06/top-15-books-on-evangelism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pitemnein-epitomic.blogspot.com/2012/06/praying-worry-away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hsapfrench2011.wikispaces.com/JACOB+V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0/06/hands-together.html?m=0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whitman/2823782263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27F1BA-A3D1-42BB-8404-AD4F2E7B0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0B2455-3B86-48EF-8ADB-B15C829F9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6486" y="532015"/>
            <a:ext cx="7908175" cy="1269004"/>
          </a:xfrm>
        </p:spPr>
        <p:txBody>
          <a:bodyPr/>
          <a:lstStyle/>
          <a:p>
            <a:r>
              <a:rPr lang="en-GB" i="1" dirty="0">
                <a:latin typeface="+mn-lt"/>
              </a:rPr>
              <a:t>The Leading of the Spirit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30B25-A6DB-4ECF-89D0-4931EA2DF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938" y="2176942"/>
            <a:ext cx="6369269" cy="1655762"/>
          </a:xfrm>
        </p:spPr>
        <p:txBody>
          <a:bodyPr>
            <a:normAutofit/>
          </a:bodyPr>
          <a:lstStyle/>
          <a:p>
            <a:r>
              <a:rPr lang="en-GB" sz="3600" b="1" i="1" kern="12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6. Inspiration to change the leadership structure</a:t>
            </a:r>
            <a:br>
              <a:rPr lang="en-GB" sz="2400" b="1" i="1" kern="12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GB" sz="3600" b="1" i="1" dirty="0"/>
              <a:t>Acts 6:1-7</a:t>
            </a:r>
          </a:p>
        </p:txBody>
      </p:sp>
    </p:spTree>
    <p:extLst>
      <p:ext uri="{BB962C8B-B14F-4D97-AF65-F5344CB8AC3E}">
        <p14:creationId xmlns:p14="http://schemas.microsoft.com/office/powerpoint/2010/main" val="26819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14975F-F26C-46F7-A448-7B780F6E7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3E9282-E9F8-46DA-9EFF-BC80DDFA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marR="0" lvl="0" rtl="0"/>
            <a:r>
              <a:rPr lang="en-GB" dirty="0">
                <a:solidFill>
                  <a:schemeClr val="bg1"/>
                </a:solidFill>
              </a:rPr>
              <a:t>In any group growth can be a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70089-586F-4FC0-8455-A90822CB1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309" y="1057550"/>
            <a:ext cx="7154918" cy="5032375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>
                <a:solidFill>
                  <a:schemeClr val="bg2"/>
                </a:solidFill>
              </a:rPr>
              <a:t>It’s a good problem to have!</a:t>
            </a:r>
          </a:p>
          <a:p>
            <a:pPr marR="0" lvl="0" rtl="0"/>
            <a:r>
              <a:rPr lang="en-GB" dirty="0">
                <a:solidFill>
                  <a:schemeClr val="bg2"/>
                </a:solidFill>
              </a:rPr>
              <a:t>In handling problems we find character and inspiration</a:t>
            </a:r>
          </a:p>
          <a:p>
            <a:pPr marR="0" lvl="1" rtl="0"/>
            <a:r>
              <a:rPr lang="en-GB" dirty="0">
                <a:solidFill>
                  <a:schemeClr val="bg2"/>
                </a:solidFill>
              </a:rPr>
              <a:t>The ethos of the church and the inspiration of the Spirit</a:t>
            </a:r>
          </a:p>
          <a:p>
            <a:pPr marR="0" lvl="0" rtl="0"/>
            <a:r>
              <a:rPr lang="en-GB" dirty="0">
                <a:solidFill>
                  <a:schemeClr val="bg2"/>
                </a:solidFill>
              </a:rPr>
              <a:t>The Holy Spirit helps us to rectify problems</a:t>
            </a:r>
          </a:p>
        </p:txBody>
      </p:sp>
    </p:spTree>
    <p:extLst>
      <p:ext uri="{BB962C8B-B14F-4D97-AF65-F5344CB8AC3E}">
        <p14:creationId xmlns:p14="http://schemas.microsoft.com/office/powerpoint/2010/main" val="262550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D00F1E-9925-46DD-8934-F7D9DBAA1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6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49D94A-6C44-46D9-9EF8-81754D292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The Spirit uses Grace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12CD2-66F0-4638-8847-C09EFFA23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84107"/>
            <a:ext cx="9929648" cy="5032375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Grace to minister together</a:t>
            </a:r>
          </a:p>
          <a:p>
            <a:pPr marR="0" lvl="1" rtl="0"/>
            <a:r>
              <a:rPr lang="en-GB" dirty="0"/>
              <a:t>All ministries (forms of service) are equally valid</a:t>
            </a:r>
          </a:p>
          <a:p>
            <a:pPr marR="0" lvl="0" rtl="0"/>
            <a:r>
              <a:rPr lang="en-GB" dirty="0"/>
              <a:t>Grace to be gracious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69AD5-B0E3-4DA1-9380-7B1C3D824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71429" y1="66265" x2="71429" y2="66265"/>
                        <a14:backgroundMark x1="50739" y1="75904" x2="50739" y2="75904"/>
                        <a14:backgroundMark x1="54187" y1="75904" x2="54187" y2="75904"/>
                        <a14:backgroundMark x1="67488" y1="74699" x2="67488" y2="7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478798" y="2639925"/>
            <a:ext cx="25781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7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A9168-4172-41AD-81B8-05E603995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475320-E7BD-42CF-B5C5-BB23ADA6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80"/>
            <a:ext cx="10515600" cy="1325563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>
                <a:solidFill>
                  <a:srgbClr val="FFFF00"/>
                </a:solidFill>
                <a:latin typeface="+mn-lt"/>
              </a:rPr>
              <a:t>How gracious would you be?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EE74E-C28A-48E6-A6E1-66ECD1E95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825624"/>
            <a:ext cx="11868150" cy="5032375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you listen to the complaint without being defensive?</a:t>
            </a:r>
          </a:p>
          <a:p>
            <a:pPr marR="0" lvl="0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you admit you were not coping?</a:t>
            </a:r>
          </a:p>
          <a:p>
            <a:pPr marR="0" lvl="0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you make yourself vulnerable at a time of attack?</a:t>
            </a:r>
          </a:p>
          <a:p>
            <a:pPr marR="0" lvl="0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you let others handle the problem?</a:t>
            </a:r>
          </a:p>
          <a:p>
            <a:pPr marR="0" lvl="0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you accept their solution even though it sounded unfair?</a:t>
            </a:r>
          </a:p>
          <a:p>
            <a:pPr marR="0" lvl="0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you support the solution?</a:t>
            </a:r>
          </a:p>
        </p:txBody>
      </p:sp>
    </p:spTree>
    <p:extLst>
      <p:ext uri="{BB962C8B-B14F-4D97-AF65-F5344CB8AC3E}">
        <p14:creationId xmlns:p14="http://schemas.microsoft.com/office/powerpoint/2010/main" val="195344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D00F1E-9925-46DD-8934-F7D9DBAA1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6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49D94A-6C44-46D9-9EF8-81754D292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The Spirit uses Grace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12CD2-66F0-4638-8847-C09EFFA23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84107"/>
            <a:ext cx="9929648" cy="5032375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Grace to minister together</a:t>
            </a:r>
          </a:p>
          <a:p>
            <a:pPr marR="0" lvl="1" rtl="0"/>
            <a:r>
              <a:rPr lang="en-GB" dirty="0"/>
              <a:t>All ministries (forms of service) are equally valid</a:t>
            </a:r>
          </a:p>
          <a:p>
            <a:pPr marR="0" lvl="0" rtl="0"/>
            <a:r>
              <a:rPr lang="en-GB" dirty="0"/>
              <a:t>Grace to be gracious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69AD5-B0E3-4DA1-9380-7B1C3D824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71429" y1="66265" x2="71429" y2="66265"/>
                        <a14:backgroundMark x1="50739" y1="75904" x2="50739" y2="75904"/>
                        <a14:backgroundMark x1="54187" y1="75904" x2="54187" y2="75904"/>
                        <a14:backgroundMark x1="67488" y1="74699" x2="67488" y2="7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478798" y="2639925"/>
            <a:ext cx="2578100" cy="421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71A45E-C684-47BB-AC34-1A871557C138}"/>
              </a:ext>
            </a:extLst>
          </p:cNvPr>
          <p:cNvSpPr txBox="1"/>
          <p:nvPr/>
        </p:nvSpPr>
        <p:spPr>
          <a:xfrm>
            <a:off x="4598167" y="3432706"/>
            <a:ext cx="4880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>
                <a:solidFill>
                  <a:schemeClr val="bg1"/>
                </a:solidFill>
              </a:rPr>
              <a:t>Grace demands integrity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8E5FB7-5C76-491A-AB99-439944777778}"/>
              </a:ext>
            </a:extLst>
          </p:cNvPr>
          <p:cNvSpPr txBox="1"/>
          <p:nvPr/>
        </p:nvSpPr>
        <p:spPr>
          <a:xfrm>
            <a:off x="825340" y="5693152"/>
            <a:ext cx="105284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chosen had to be full of the Spirit and wisdom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58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EFF9A8-B941-4A52-9A91-7D1DE6C46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914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9792FC-E7FD-4821-B045-B21B66BF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  <a:latin typeface="+mn-lt"/>
              </a:rPr>
              <a:t>Consequences of Grace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33B2C-00C6-459B-97FA-751D38BCC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4"/>
            <a:ext cx="11811000" cy="5032375"/>
          </a:xfrm>
        </p:spPr>
        <p:txBody>
          <a:bodyPr>
            <a:normAutofit/>
          </a:bodyPr>
          <a:lstStyle/>
          <a:p>
            <a:pPr marR="0" lvl="0" rtl="0"/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 of God spread</a:t>
            </a:r>
          </a:p>
          <a:p>
            <a:pPr lvl="1"/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numbers coming to faith increased rapidly</a:t>
            </a:r>
          </a:p>
          <a:p>
            <a:pPr lvl="1"/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large number of priests became obedient to the faith</a:t>
            </a:r>
          </a:p>
        </p:txBody>
      </p:sp>
    </p:spTree>
    <p:extLst>
      <p:ext uri="{BB962C8B-B14F-4D97-AF65-F5344CB8AC3E}">
        <p14:creationId xmlns:p14="http://schemas.microsoft.com/office/powerpoint/2010/main" val="88075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F1A544-C263-438C-9A73-0F3D8307F7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646"/>
          <a:stretch/>
        </p:blipFill>
        <p:spPr>
          <a:xfrm>
            <a:off x="95250" y="0"/>
            <a:ext cx="12192000" cy="686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E40599-F258-420B-952E-1DFDB4670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0" y="-47625"/>
            <a:ext cx="8972550" cy="1219200"/>
          </a:xfrm>
        </p:spPr>
        <p:txBody>
          <a:bodyPr/>
          <a:lstStyle/>
          <a:p>
            <a:pPr marR="0" rtl="0"/>
            <a:r>
              <a:rPr lang="en-GB" dirty="0">
                <a:solidFill>
                  <a:srgbClr val="FFFF00"/>
                </a:solidFill>
                <a:latin typeface="+mn-lt"/>
              </a:rPr>
              <a:t>God works through difficult times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86D8D-2671-4814-9398-9F2197EA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4100" y="3600450"/>
            <a:ext cx="8039100" cy="3257550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>
                <a:solidFill>
                  <a:srgbClr val="FFFF00"/>
                </a:solidFill>
              </a:rPr>
              <a:t>The Holy Spirit works through grace but we may not like the changes</a:t>
            </a:r>
          </a:p>
        </p:txBody>
      </p:sp>
    </p:spTree>
    <p:extLst>
      <p:ext uri="{BB962C8B-B14F-4D97-AF65-F5344CB8AC3E}">
        <p14:creationId xmlns:p14="http://schemas.microsoft.com/office/powerpoint/2010/main" val="4067260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5497</TotalTime>
  <Words>216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The Leading of the Spirit</vt:lpstr>
      <vt:lpstr>In any group growth can be a problem</vt:lpstr>
      <vt:lpstr>The Spirit uses Grace</vt:lpstr>
      <vt:lpstr>How gracious would you be?</vt:lpstr>
      <vt:lpstr>The Spirit uses Grace</vt:lpstr>
      <vt:lpstr>Consequences of Grace</vt:lpstr>
      <vt:lpstr>God works through difficult times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Day</dc:creator>
  <cp:lastModifiedBy>Ron Day</cp:lastModifiedBy>
  <cp:revision>51</cp:revision>
  <dcterms:created xsi:type="dcterms:W3CDTF">2018-05-21T15:17:57Z</dcterms:created>
  <dcterms:modified xsi:type="dcterms:W3CDTF">2018-06-29T16:14:48Z</dcterms:modified>
</cp:coreProperties>
</file>