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2"/>
  </p:notesMasterIdLst>
  <p:sldIdLst>
    <p:sldId id="267" r:id="rId2"/>
    <p:sldId id="258" r:id="rId3"/>
    <p:sldId id="261" r:id="rId4"/>
    <p:sldId id="263" r:id="rId5"/>
    <p:sldId id="265" r:id="rId6"/>
    <p:sldId id="271" r:id="rId7"/>
    <p:sldId id="272" r:id="rId8"/>
    <p:sldId id="266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80" autoAdjust="0"/>
  </p:normalViewPr>
  <p:slideViewPr>
    <p:cSldViewPr snapToGrid="0">
      <p:cViewPr varScale="1">
        <p:scale>
          <a:sx n="31" d="100"/>
          <a:sy n="31" d="100"/>
        </p:scale>
        <p:origin x="90" y="15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E333-956B-437A-8602-E14AF8D99EF8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10F23-51CB-426C-8137-331A01C5E1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2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0F23-51CB-426C-8137-331A01C5E1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3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0F23-51CB-426C-8137-331A01C5E1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7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421-4954-426C-B472-489BEE4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9347457" cy="1383957"/>
          </a:xfrm>
        </p:spPr>
        <p:txBody>
          <a:bodyPr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341A-F030-4253-8E40-12AF232C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5165124"/>
          </a:xfrm>
        </p:spPr>
        <p:txBody>
          <a:bodyPr/>
          <a:lstStyle>
            <a:lvl1pPr marL="285750" indent="-285750">
              <a:defRPr lang="en-US" sz="32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>
              <a:defRPr lang="en-US" sz="2800" b="1" kern="1200" cap="none" dirty="0" smtClean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>
              <a:defRPr lang="en-US" sz="2800" b="1" kern="1200" cap="none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>
              <a:defRPr lang="en-US" sz="24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</a:lstStyle>
          <a:p>
            <a:pPr marL="285750" marR="0" lvl="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marL="742950" marR="0" lvl="1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00150" marR="0" lvl="2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543050" marR="0" lvl="3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0107-24CA-41D4-B423-9989D69D3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1767" y="0"/>
            <a:ext cx="1360233" cy="1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AF03D-3063-4E77-95F4-C0BAB235AFBE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hristipedia.miraheze.org/wiki/Eb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onlinewebfonts.com/icon/453884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awyersweekly.com.au/biglaw/21661-webjet-lands-global-deal-with-european-travel-busines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hyperlink" Target="http://brewminate.com/the-hidden-benefits-of-talking-to-strangers/" TargetMode="External"/><Relationship Id="rId3" Type="http://schemas.microsoft.com/office/2007/relationships/hdphoto" Target="../media/hdphoto1.wdp"/><Relationship Id="rId21" Type="http://schemas.openxmlformats.org/officeDocument/2006/relationships/image" Target="../media/image15.gif"/><Relationship Id="rId7" Type="http://schemas.openxmlformats.org/officeDocument/2006/relationships/hyperlink" Target="http://www.publicdomainpictures.net/view-image.php?image=76098" TargetMode="External"/><Relationship Id="rId12" Type="http://schemas.openxmlformats.org/officeDocument/2006/relationships/hyperlink" Target="http://barmitzvahzilla.blogspot.com/2010_11_01_archive.html" TargetMode="External"/><Relationship Id="rId17" Type="http://schemas.openxmlformats.org/officeDocument/2006/relationships/image" Target="../media/image13.jpg"/><Relationship Id="rId2" Type="http://schemas.openxmlformats.org/officeDocument/2006/relationships/image" Target="../media/image7.png"/><Relationship Id="rId16" Type="http://schemas.openxmlformats.org/officeDocument/2006/relationships/hyperlink" Target="https://www.pexels.com/photo/asia-baby-boy-brother-532309/" TargetMode="External"/><Relationship Id="rId20" Type="http://schemas.openxmlformats.org/officeDocument/2006/relationships/hyperlink" Target="http://openclipart.org/detail/2528/love-heart-by-gmcglinn" TargetMode="Externa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0.gif"/><Relationship Id="rId5" Type="http://schemas.openxmlformats.org/officeDocument/2006/relationships/image" Target="../media/image8.png"/><Relationship Id="rId15" Type="http://schemas.openxmlformats.org/officeDocument/2006/relationships/image" Target="../media/image12.jpeg"/><Relationship Id="rId10" Type="http://schemas.openxmlformats.org/officeDocument/2006/relationships/hyperlink" Target="http://ttoes.wordpress.com/2012/01/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://fromthepagesoflove.blogspot.com/2010_11_01_archive.html" TargetMode="External"/><Relationship Id="rId9" Type="http://schemas.microsoft.com/office/2007/relationships/hdphoto" Target="../media/hdphoto3.wdp"/><Relationship Id="rId14" Type="http://schemas.openxmlformats.org/officeDocument/2006/relationships/hyperlink" Target="http://game-icons.net/lorc/originals/battle-gear.html" TargetMode="External"/><Relationship Id="rId22" Type="http://schemas.openxmlformats.org/officeDocument/2006/relationships/hyperlink" Target="http://www.humanrightskorea.org/2012/a-society-where-multicultural-students-can-live-without-difficultie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oVaTqziM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20AB-B100-416A-AE93-DAA7267D9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Sealing the Deal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E247-9B26-48FC-A6A0-4A8766DDB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b="1" dirty="0"/>
              <a:t>1. Deuteronomy 1-26</a:t>
            </a:r>
            <a:br>
              <a:rPr lang="en-GB" sz="3600" b="1" dirty="0"/>
            </a:br>
            <a:r>
              <a:rPr lang="en-GB" sz="3600" b="1" dirty="0"/>
              <a:t>The story so far…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D16F5-10F1-43F7-B430-B70A4573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0306" y="51855"/>
            <a:ext cx="2638893" cy="30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772" y="0"/>
            <a:ext cx="9347457" cy="1383957"/>
          </a:xfrm>
        </p:spPr>
        <p:txBody>
          <a:bodyPr/>
          <a:lstStyle/>
          <a:p>
            <a:pPr marR="0" rtl="0"/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F249A-77B3-4B85-A6FD-018A974F10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2524"/>
          <a:stretch/>
        </p:blipFill>
        <p:spPr>
          <a:xfrm>
            <a:off x="-124391" y="0"/>
            <a:ext cx="10984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C97B-082C-43DC-B66D-55B6460C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Making a deal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D9430-61EA-46DA-B161-CC33B39F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428750"/>
            <a:ext cx="10018713" cy="5276851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Terms and conditions apply</a:t>
            </a:r>
          </a:p>
          <a:p>
            <a:pPr marR="0" lvl="0" rtl="0"/>
            <a:r>
              <a:rPr lang="en-GB" dirty="0"/>
              <a:t>What does it take to make a deal with God?</a:t>
            </a:r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146EC9A3-2BA8-437A-95F2-AD83B8534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64312" y="4915046"/>
            <a:ext cx="3093439" cy="1790555"/>
          </a:xfrm>
          <a:prstGeom prst="rect">
            <a:avLst/>
          </a:prstGeom>
        </p:spPr>
      </p:pic>
      <p:pic>
        <p:nvPicPr>
          <p:cNvPr id="17" name="Picture 16" descr="A close up of a necklace&#10;&#10;Description automatically generated">
            <a:extLst>
              <a:ext uri="{FF2B5EF4-FFF2-40B4-BE49-F238E27FC236}">
                <a16:creationId xmlns:a16="http://schemas.microsoft.com/office/drawing/2014/main" id="{F0C11F90-594C-44A3-855C-47E889BAB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35465" y="354967"/>
            <a:ext cx="2440406" cy="30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6AB2-7E15-4724-85F2-90DD11F1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DDB1-A3CD-441A-ACAD-A0E99692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5502" y="1612898"/>
            <a:ext cx="10018713" cy="5251451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Moses’ words to God’s people after 40 years in the desert </a:t>
            </a:r>
          </a:p>
          <a:p>
            <a:pPr marR="0" lvl="1" rtl="0"/>
            <a:r>
              <a:rPr lang="en-GB" dirty="0"/>
              <a:t>3 talks by Moses at the end of his term of leadership (1:1-4:43; 4:44-28:68; 29:1-33)</a:t>
            </a:r>
          </a:p>
          <a:p>
            <a:pPr marR="0" lvl="1" rtl="0"/>
            <a:r>
              <a:rPr lang="en-GB" dirty="0"/>
              <a:t>A covenant document (a legal agreement) between a boss and his workers or a king and a vassal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EDC6E-9933-48A8-9198-2A323025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884" y="0"/>
            <a:ext cx="210311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8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9D4A-E335-4F07-B997-F339615A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642D7-9063-4A1B-AC5F-94548AB1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166649"/>
            <a:ext cx="10621099" cy="4934606"/>
          </a:xfrm>
        </p:spPr>
        <p:txBody>
          <a:bodyPr>
            <a:normAutofit/>
          </a:bodyPr>
          <a:lstStyle/>
          <a:p>
            <a:pPr marR="0" lvl="1" rtl="0"/>
            <a:r>
              <a:rPr lang="en-GB" dirty="0"/>
              <a:t>Sets out the context</a:t>
            </a:r>
          </a:p>
          <a:p>
            <a:pPr lvl="2"/>
            <a:r>
              <a:rPr lang="en-GB" dirty="0"/>
              <a:t>God had led them to this point</a:t>
            </a:r>
          </a:p>
          <a:p>
            <a:pPr marR="0" lvl="1" rtl="0"/>
            <a:r>
              <a:rPr lang="en-GB" dirty="0"/>
              <a:t>Gives the general principles</a:t>
            </a:r>
          </a:p>
          <a:p>
            <a:pPr lvl="2"/>
            <a:r>
              <a:rPr lang="en-GB" i="1" dirty="0"/>
              <a:t>God would lead them and help them become a kingdom of priests</a:t>
            </a:r>
            <a:endParaRPr lang="en-GB" dirty="0"/>
          </a:p>
          <a:p>
            <a:pPr marR="0" lvl="1" rtl="0"/>
            <a:r>
              <a:rPr lang="en-GB" dirty="0"/>
              <a:t>Gives the detailed stipulations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4EF082-74D8-45AD-ADA7-0C4335C6D047}"/>
              </a:ext>
            </a:extLst>
          </p:cNvPr>
          <p:cNvGrpSpPr/>
          <p:nvPr/>
        </p:nvGrpSpPr>
        <p:grpSpPr>
          <a:xfrm>
            <a:off x="1595563" y="14288"/>
            <a:ext cx="9124950" cy="6843712"/>
            <a:chOff x="3067051" y="14289"/>
            <a:chExt cx="9124950" cy="6843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66645A-DF3F-4AD7-9201-A90BDF86F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7051" y="14289"/>
              <a:ext cx="9124950" cy="68437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7AB706-F39A-4111-ABFC-33C2C0B1D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647" r="69728" b="76827"/>
            <a:stretch/>
          </p:blipFill>
          <p:spPr>
            <a:xfrm>
              <a:off x="3067051" y="14289"/>
              <a:ext cx="3238499" cy="857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1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3D28-ACFD-41B0-81F3-FB6BA1A8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Deuteronomy detailed stipulations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545A4-7462-4E35-97D9-DB03D27AD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8964" y="1383956"/>
            <a:ext cx="9850020" cy="5474043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How you honour God</a:t>
            </a:r>
          </a:p>
          <a:p>
            <a:r>
              <a:rPr lang="en-GB" dirty="0">
                <a:solidFill>
                  <a:schemeClr val="accent1"/>
                </a:solidFill>
              </a:rPr>
              <a:t>How you celebrate together</a:t>
            </a:r>
          </a:p>
          <a:p>
            <a:r>
              <a:rPr lang="en-GB" dirty="0">
                <a:solidFill>
                  <a:schemeClr val="accent1"/>
                </a:solidFill>
              </a:rPr>
              <a:t>How you do responsible leadership</a:t>
            </a:r>
          </a:p>
          <a:p>
            <a:r>
              <a:rPr lang="en-GB" dirty="0">
                <a:solidFill>
                  <a:schemeClr val="accent1"/>
                </a:solidFill>
              </a:rPr>
              <a:t>How you handle accidents</a:t>
            </a:r>
          </a:p>
          <a:p>
            <a:r>
              <a:rPr lang="en-GB" dirty="0">
                <a:solidFill>
                  <a:schemeClr val="accent1"/>
                </a:solidFill>
              </a:rPr>
              <a:t>How you conduct yourself in battle</a:t>
            </a:r>
          </a:p>
          <a:p>
            <a:r>
              <a:rPr lang="en-GB" dirty="0">
                <a:solidFill>
                  <a:schemeClr val="accent1"/>
                </a:solidFill>
              </a:rPr>
              <a:t>How you deal with families in need</a:t>
            </a:r>
          </a:p>
          <a:p>
            <a:r>
              <a:rPr lang="en-GB" dirty="0">
                <a:solidFill>
                  <a:schemeClr val="accent1"/>
                </a:solidFill>
              </a:rPr>
              <a:t>How you love your neighbour</a:t>
            </a:r>
          </a:p>
          <a:p>
            <a:r>
              <a:rPr lang="en-GB" dirty="0">
                <a:solidFill>
                  <a:schemeClr val="accent1"/>
                </a:solidFill>
              </a:rPr>
              <a:t>How you show love</a:t>
            </a:r>
          </a:p>
          <a:p>
            <a:r>
              <a:rPr lang="en-GB" dirty="0">
                <a:solidFill>
                  <a:schemeClr val="accent1"/>
                </a:solidFill>
              </a:rPr>
              <a:t>How you give every person their basic rights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83B2B-9E1D-462C-BB7F-F611A7D2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02627" y="-12916"/>
            <a:ext cx="1835003" cy="1745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432E7F-F89A-42ED-9922-EF9507647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89817" l="3740" r="94309">
                        <a14:foregroundMark x1="16260" y1="22811" x2="17236" y2="29939"/>
                        <a14:foregroundMark x1="19024" y1="41955" x2="16260" y2="59267"/>
                        <a14:foregroundMark x1="49919" y1="14460" x2="51382" y2="19756"/>
                        <a14:foregroundMark x1="82114" y1="27291" x2="82927" y2="32587"/>
                        <a14:foregroundMark x1="80813" y1="50102" x2="82602" y2="60081"/>
                        <a14:foregroundMark x1="82602" y1="60081" x2="83252" y2="61507"/>
                        <a14:foregroundMark x1="94309" y1="26884" x2="92033" y2="29124"/>
                        <a14:foregroundMark x1="4021" y1="22811" x2="4065" y2="23422"/>
                        <a14:foregroundMark x1="3947" y1="21792" x2="4021" y2="22811"/>
                        <a14:foregroundMark x1="3740" y1="18941" x2="3914" y2="21337"/>
                        <a14:backgroundMark x1="3415" y1="22811" x2="3740" y2="22403"/>
                        <a14:backgroundMark x1="3740" y1="22811" x2="3740" y2="22811"/>
                        <a14:backgroundMark x1="3740" y1="23829" x2="3740" y2="23829"/>
                        <a14:backgroundMark x1="3740" y1="22811" x2="3740" y2="22811"/>
                        <a14:backgroundMark x1="3740" y1="22811" x2="3740" y2="22811"/>
                        <a14:backgroundMark x1="4065" y1="23422" x2="4065" y2="23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51957" y="963248"/>
            <a:ext cx="1792864" cy="143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AA322E-F203-4ADF-941A-5BC9EDFED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9" b="91882" l="6286" r="95571">
                        <a14:foregroundMark x1="11429" y1="21771" x2="14000" y2="58303"/>
                        <a14:foregroundMark x1="14000" y1="58303" x2="12857" y2="73432"/>
                        <a14:foregroundMark x1="12857" y1="73432" x2="15000" y2="75830"/>
                        <a14:foregroundMark x1="27286" y1="25830" x2="29000" y2="24539"/>
                        <a14:foregroundMark x1="32429" y1="20664" x2="32429" y2="20664"/>
                        <a14:foregroundMark x1="33429" y1="19742" x2="26429" y2="25461"/>
                        <a14:foregroundMark x1="91143" y1="45941" x2="91143" y2="49077"/>
                        <a14:foregroundMark x1="91857" y1="53137" x2="92714" y2="55720"/>
                        <a14:foregroundMark x1="95143" y1="52583" x2="95857" y2="55351"/>
                        <a14:foregroundMark x1="64429" y1="36900" x2="65714" y2="39114"/>
                        <a14:foregroundMark x1="16429" y1="29336" x2="21143" y2="50738"/>
                        <a14:foregroundMark x1="21143" y1="50738" x2="22143" y2="61624"/>
                        <a14:foregroundMark x1="22000" y1="65683" x2="23143" y2="87638"/>
                        <a14:foregroundMark x1="16857" y1="76753" x2="15429" y2="92066"/>
                        <a14:foregroundMark x1="22429" y1="41513" x2="27857" y2="42804"/>
                        <a14:foregroundMark x1="27857" y1="42804" x2="37571" y2="41144"/>
                        <a14:foregroundMark x1="6286" y1="20849" x2="6571" y2="24170"/>
                        <a14:foregroundMark x1="40429" y1="12731" x2="40429" y2="12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790948" y="1278016"/>
            <a:ext cx="2254819" cy="17458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2CB9AF-73B1-45F7-80F4-825B0502A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-302627" y="1997623"/>
            <a:ext cx="2415447" cy="14313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B1ADFB-7A35-4901-A678-5B466DDD76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77060" y="3429000"/>
            <a:ext cx="1489574" cy="14895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77BBA4-4DA9-4AF1-A6A5-99F82EBEC0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431649" y="3070244"/>
            <a:ext cx="2614118" cy="1742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4B0EC3-D414-441E-8F30-704E1B42F6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6596" y="5474044"/>
            <a:ext cx="2129084" cy="11192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D23B32-7EF9-4446-AC2E-CE8E1485E6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169225" y="5092568"/>
            <a:ext cx="1155666" cy="11192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4BDBA6-0AF3-4432-96B0-E9ECA0DBE4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0366075" y="491857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9D4A-E335-4F07-B997-F339615A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642D7-9063-4A1B-AC5F-94548AB1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261241"/>
            <a:ext cx="10621099" cy="5344511"/>
          </a:xfrm>
        </p:spPr>
        <p:txBody>
          <a:bodyPr>
            <a:normAutofit/>
          </a:bodyPr>
          <a:lstStyle/>
          <a:p>
            <a:pPr marR="0" lvl="1" rtl="0"/>
            <a:r>
              <a:rPr lang="en-GB" dirty="0"/>
              <a:t>Sets out the context</a:t>
            </a:r>
          </a:p>
          <a:p>
            <a:pPr marR="0" lvl="1" rtl="0"/>
            <a:r>
              <a:rPr lang="en-GB" dirty="0"/>
              <a:t>Gives the general principles</a:t>
            </a:r>
          </a:p>
          <a:p>
            <a:pPr lvl="2"/>
            <a:r>
              <a:rPr lang="en-GB" i="1" dirty="0"/>
              <a:t>God would lead them and help them become a kingdom of priests</a:t>
            </a:r>
            <a:endParaRPr lang="en-GB" dirty="0"/>
          </a:p>
          <a:p>
            <a:pPr marR="0" lvl="1" rtl="0"/>
            <a:r>
              <a:rPr lang="en-GB" dirty="0"/>
              <a:t>Gives the detailed stipulations</a:t>
            </a:r>
          </a:p>
          <a:p>
            <a:pPr marR="0" lvl="1" rtl="0"/>
            <a:r>
              <a:rPr lang="en-GB" dirty="0"/>
              <a:t>Asks for a signature</a:t>
            </a:r>
          </a:p>
          <a:p>
            <a:pPr marR="0" lvl="1" rtl="0"/>
            <a:r>
              <a:rPr lang="en-GB" dirty="0"/>
              <a:t>Details the rewards and penalties</a:t>
            </a:r>
          </a:p>
          <a:p>
            <a:pPr marR="0" lvl="1" rtl="0"/>
            <a:r>
              <a:rPr lang="en-GB" dirty="0"/>
              <a:t>Deals with succession planning</a:t>
            </a:r>
          </a:p>
        </p:txBody>
      </p:sp>
    </p:spTree>
    <p:extLst>
      <p:ext uri="{BB962C8B-B14F-4D97-AF65-F5344CB8AC3E}">
        <p14:creationId xmlns:p14="http://schemas.microsoft.com/office/powerpoint/2010/main" val="31139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unset, outdoor, clouds, flying&#10;&#10;Description automatically generated">
            <a:extLst>
              <a:ext uri="{FF2B5EF4-FFF2-40B4-BE49-F238E27FC236}">
                <a16:creationId xmlns:a16="http://schemas.microsoft.com/office/drawing/2014/main" id="{BC463A00-EED8-4581-833D-B4154790F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939"/>
          <a:stretch/>
        </p:blipFill>
        <p:spPr>
          <a:xfrm>
            <a:off x="1484310" y="1594023"/>
            <a:ext cx="9347457" cy="5263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C79E7-AECE-4861-BA14-8530A81B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 and the deal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B13B9-937A-46A0-A495-EED1C4297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5979" y="1594023"/>
            <a:ext cx="5725788" cy="39239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came to fulfil the Law and make the deal available to ALL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His call was to believe and be baptised</a:t>
            </a:r>
          </a:p>
        </p:txBody>
      </p:sp>
    </p:spTree>
    <p:extLst>
      <p:ext uri="{BB962C8B-B14F-4D97-AF65-F5344CB8AC3E}">
        <p14:creationId xmlns:p14="http://schemas.microsoft.com/office/powerpoint/2010/main" val="18985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dirty="0"/>
              <a:t>Deal or No Deal?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A657F1-42D9-4DA9-8223-E1BA58BEE13C}"/>
              </a:ext>
            </a:extLst>
          </p:cNvPr>
          <p:cNvGrpSpPr/>
          <p:nvPr/>
        </p:nvGrpSpPr>
        <p:grpSpPr>
          <a:xfrm>
            <a:off x="1876097" y="1383956"/>
            <a:ext cx="8831593" cy="5474043"/>
            <a:chOff x="6095999" y="1101436"/>
            <a:chExt cx="5852984" cy="41775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DF249A-77B3-4B85-A6FD-018A974F1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096000" y="1101436"/>
              <a:ext cx="5852983" cy="41775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31E94A-B2CD-43F6-8AA4-460E67F0AF1B}"/>
                </a:ext>
              </a:extLst>
            </p:cNvPr>
            <p:cNvSpPr txBox="1"/>
            <p:nvPr/>
          </p:nvSpPr>
          <p:spPr>
            <a:xfrm>
              <a:off x="6095999" y="1163498"/>
              <a:ext cx="14318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/>
                <a:t>Gerizim </a:t>
              </a:r>
              <a:br>
                <a:rPr lang="en-GB" sz="2400" b="1" dirty="0"/>
              </a:br>
              <a:r>
                <a:rPr lang="en-GB" sz="2400" b="1" dirty="0"/>
                <a:t>(blessing</a:t>
              </a:r>
              <a:r>
                <a:rPr lang="en-GB" dirty="0"/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22D9C3-9C2C-4323-8763-E723BAC5C892}"/>
                </a:ext>
              </a:extLst>
            </p:cNvPr>
            <p:cNvSpPr txBox="1"/>
            <p:nvPr/>
          </p:nvSpPr>
          <p:spPr>
            <a:xfrm>
              <a:off x="10517181" y="1163498"/>
              <a:ext cx="1302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err="1"/>
                <a:t>Ebal</a:t>
              </a:r>
              <a:br>
                <a:rPr lang="en-GB" sz="2400" b="1" dirty="0"/>
              </a:br>
              <a:r>
                <a:rPr lang="en-GB" sz="2400" b="1" dirty="0"/>
                <a:t>(cursing</a:t>
              </a:r>
              <a:r>
                <a:rPr lang="en-GB" dirty="0"/>
                <a:t>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F38C32-B86A-4420-9111-7E7231568764}"/>
                </a:ext>
              </a:extLst>
            </p:cNvPr>
            <p:cNvSpPr txBox="1"/>
            <p:nvPr/>
          </p:nvSpPr>
          <p:spPr>
            <a:xfrm>
              <a:off x="8388714" y="2023728"/>
              <a:ext cx="141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/>
                <a:t>Shechem</a:t>
              </a:r>
              <a:endParaRPr lang="en-GB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0D0F6D4-9B07-4496-97C3-DB1B50EAEC86}"/>
                </a:ext>
              </a:extLst>
            </p:cNvPr>
            <p:cNvCxnSpPr/>
            <p:nvPr/>
          </p:nvCxnSpPr>
          <p:spPr>
            <a:xfrm flipH="1">
              <a:off x="6317673" y="1993996"/>
              <a:ext cx="207818" cy="26056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3C019E3-5230-444A-8CB1-A7AC8A53429D}"/>
                </a:ext>
              </a:extLst>
            </p:cNvPr>
            <p:cNvCxnSpPr/>
            <p:nvPr/>
          </p:nvCxnSpPr>
          <p:spPr>
            <a:xfrm>
              <a:off x="11137181" y="1949983"/>
              <a:ext cx="375376" cy="27395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8F25DE6-0C57-489A-A77B-21BD8BA0A81C}"/>
                </a:ext>
              </a:extLst>
            </p:cNvPr>
            <p:cNvCxnSpPr/>
            <p:nvPr/>
          </p:nvCxnSpPr>
          <p:spPr>
            <a:xfrm flipH="1">
              <a:off x="9098202" y="2502314"/>
              <a:ext cx="1" cy="46731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20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EF88-DFA1-4DAD-8D84-DB1F94BB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Sealing the deal is NOT a single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9604F-9FE3-4075-A5A7-2A5B61B0A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do it by</a:t>
            </a:r>
          </a:p>
          <a:p>
            <a:pPr lvl="1"/>
            <a:r>
              <a:rPr lang="en-GB" dirty="0"/>
              <a:t>Keeping your part</a:t>
            </a:r>
          </a:p>
          <a:p>
            <a:pPr lvl="1"/>
            <a:r>
              <a:rPr lang="en-GB" dirty="0"/>
              <a:t>Participating in the rituals</a:t>
            </a:r>
          </a:p>
          <a:p>
            <a:pPr lvl="1"/>
            <a:r>
              <a:rPr lang="en-GB" dirty="0"/>
              <a:t>Knowing God wants it to work</a:t>
            </a:r>
          </a:p>
          <a:p>
            <a:pPr lvl="1"/>
            <a:r>
              <a:rPr lang="en-GB" dirty="0"/>
              <a:t>Understanding consequences</a:t>
            </a:r>
          </a:p>
          <a:p>
            <a:pPr lvl="1"/>
            <a:r>
              <a:rPr lang="en-GB" dirty="0"/>
              <a:t>Renewing, rehearsing and renewing again</a:t>
            </a:r>
          </a:p>
          <a:p>
            <a:pPr lvl="1"/>
            <a:r>
              <a:rPr lang="en-GB" dirty="0"/>
              <a:t>Continuing to hope</a:t>
            </a:r>
          </a:p>
          <a:p>
            <a:pPr lvl="1"/>
            <a:r>
              <a:rPr lang="en-GB" dirty="0"/>
              <a:t>Knowing your decisions matter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BFCC073-556B-4284-A2F0-B3AD56225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2" t="13564" r="26811" b="16092"/>
          <a:stretch/>
        </p:blipFill>
        <p:spPr>
          <a:xfrm>
            <a:off x="7610685" y="1594023"/>
            <a:ext cx="3959927" cy="33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10817</TotalTime>
  <Words>289</Words>
  <Application>Microsoft Office PowerPoint</Application>
  <PresentationFormat>Widescreen</PresentationFormat>
  <Paragraphs>52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Parallax</vt:lpstr>
      <vt:lpstr>Sealing the Deal</vt:lpstr>
      <vt:lpstr>Making a deal</vt:lpstr>
      <vt:lpstr>Deuteronomy</vt:lpstr>
      <vt:lpstr>Deuteronomy</vt:lpstr>
      <vt:lpstr>Deuteronomy detailed stipulations</vt:lpstr>
      <vt:lpstr>Deuteronomy</vt:lpstr>
      <vt:lpstr>Jesus and the deal</vt:lpstr>
      <vt:lpstr>Deal or No Deal?</vt:lpstr>
      <vt:lpstr> Sealing the deal is NOT a single act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ATC1 Intro The story so far…</dc:title>
  <dc:creator>Ron Day</dc:creator>
  <cp:lastModifiedBy>Ron Day</cp:lastModifiedBy>
  <cp:revision>29</cp:revision>
  <dcterms:created xsi:type="dcterms:W3CDTF">2019-01-01T10:02:05Z</dcterms:created>
  <dcterms:modified xsi:type="dcterms:W3CDTF">2020-01-05T08:47:09Z</dcterms:modified>
</cp:coreProperties>
</file>