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3" r:id="rId2"/>
    <p:sldId id="287" r:id="rId3"/>
    <p:sldId id="286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9498"/>
    <a:srgbClr val="E58C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49" autoAdjust="0"/>
    <p:restoredTop sz="86410" autoAdjust="0"/>
  </p:normalViewPr>
  <p:slideViewPr>
    <p:cSldViewPr snapToGrid="0">
      <p:cViewPr varScale="1">
        <p:scale>
          <a:sx n="30" d="100"/>
          <a:sy n="30" d="100"/>
        </p:scale>
        <p:origin x="96" y="1344"/>
      </p:cViewPr>
      <p:guideLst/>
    </p:cSldViewPr>
  </p:slideViewPr>
  <p:outlineViewPr>
    <p:cViewPr>
      <p:scale>
        <a:sx n="33" d="100"/>
        <a:sy n="33" d="100"/>
      </p:scale>
      <p:origin x="0" y="-171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43795-CBC2-4452-A1DE-E8B6595833B5}" type="datetimeFigureOut">
              <a:rPr lang="en-GB" smtClean="0"/>
              <a:t>27/09/2018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76857A-5C44-4B30-B097-AA9FB2114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9707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EA887-9632-4146-BF21-19F2C729B3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D93AAA-4BBC-418A-A56A-4CEC2B6DE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1836F-A139-4481-BC1C-E8DB74F61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27/09/2018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93A39-0CEF-40CA-9DE7-E801B5B09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431EF-DAC7-43C8-91F8-16640A0E1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975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EAE90-032F-4312-91CB-7B6F486CE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90EEDF-89FE-4E17-81F7-2F9F37EE89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1C9E47-3B70-4971-9B7B-7F3862BB50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3660F7-5947-4785-9835-6559EC2EE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27/09/2018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B0671C-EB21-4EE0-9126-DC3636F89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8745C3-8D1F-4B26-92F8-9E9019CD2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164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215B4-7DD0-4AB4-89FB-77BE13098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50BEB9-5B6B-458C-8117-6F0EBEE46F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404128-7100-49D3-A9EA-C26D374C8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27/09/2018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425DA-48F1-4AE1-920F-A4B28BE10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488F31-3C62-413A-971D-3306650AB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887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A20DC0-A62C-4622-9B1C-DE26305FCF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5D6887-3B84-45A9-86CC-136334FEFB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D3B486-59A1-489C-8DA0-A66DC51E4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27/09/2018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E7506B-39E2-4D8D-8B4E-3E3A0ADA4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A9C32-5F42-412A-80F8-C8B2219B0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134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E1DBA-E873-4A9C-B651-69687319F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7F1C3D-EFFF-4ADE-8B13-D5A581A6E6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>
            <a:lvl1pPr>
              <a:defRPr sz="3600" b="1" i="1"/>
            </a:lvl1pPr>
            <a:lvl2pPr>
              <a:defRPr sz="3200" b="1" i="1"/>
            </a:lvl2pPr>
            <a:lvl3pPr>
              <a:defRPr sz="2800" b="1" i="1"/>
            </a:lvl3pPr>
            <a:lvl4pPr>
              <a:defRPr sz="2400" b="1" i="1"/>
            </a:lvl4pPr>
            <a:lvl5pPr>
              <a:defRPr sz="2400" b="1" i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368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D6C98-F3F0-4AB4-99B8-0DB697E0D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D6268-396A-47F3-96D0-D438992CD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38646"/>
          </a:xfrm>
        </p:spPr>
        <p:txBody>
          <a:bodyPr>
            <a:normAutofit/>
          </a:bodyPr>
          <a:lstStyle>
            <a:lvl1pPr>
              <a:defRPr sz="3600" b="1" i="1"/>
            </a:lvl1pPr>
            <a:lvl2pPr>
              <a:defRPr sz="3200" b="1" i="1"/>
            </a:lvl2pPr>
            <a:lvl3pPr>
              <a:defRPr sz="2800" b="1" i="1"/>
            </a:lvl3pPr>
            <a:lvl4pPr>
              <a:defRPr sz="2400" b="1" i="1"/>
            </a:lvl4pPr>
            <a:lvl5pPr>
              <a:defRPr sz="2400" b="1" i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149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D749C-27AC-413E-8CCC-3228A7DA1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41C211-5229-4D36-94DA-DA5C711C8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26323B-7D05-4F4E-A700-44F8A1745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27/09/2018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C8D00-2EB5-4157-834F-BCBAEF0BB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CF102-61B3-4634-AB38-6E3C50263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97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2936D-F8C6-448E-AA8A-3C90EF635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CD06D-58AE-4242-A5A7-AFD6DB160C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1EE8C4-FD73-4DCF-BEE6-982106F18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8DE93-75EF-4F4E-9B1F-65AED2B21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27/09/2018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C9EB9-C843-46A3-A139-1A7BDFF7E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ECD380-381A-4A5E-A6A9-83FFDECDC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942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C7BD0-C0B7-47AA-BC6D-591A20801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175AA4-C9E7-43DE-A8BD-F9786E3552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3AB059-15A4-430C-AC9B-EB654C911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800085-7961-49B2-B04D-1C22BBA1D6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B540BA-B4E7-4042-942F-71A5CF827B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CF1EA6-26B9-4C43-A4F9-9470E8D24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27/09/2018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C7EFEA-0766-489C-A61F-DD85126A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E632D1-E043-4B13-9718-FA46940A9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48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79329-9745-4460-9BC6-895A10E9D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CD664E-2A73-44C3-A317-4704CC11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27/09/2018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727FB-30F7-4CEB-A6D0-01FD491DD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8AC04A-71C3-4F33-82FA-10F678951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134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1854F1-2D93-4F32-B1CB-F77CA20EA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27/09/2018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81407F-41DC-4653-AD63-C8D200187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EFA19-AD89-4657-9152-BA6FC042D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301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8E7B9-4F6A-40C7-BD4F-178753058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4F0F6-F6E6-49CB-A13B-209F1F38D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2ADD6C-D880-4685-AAB3-9F9CB9F9C1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2F970E-E5F9-4E97-BE61-62F5AA00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27/09/2018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2C3C70-488A-4FBC-8777-B14FEC3B6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D202E1-4B82-426D-B3E0-A7D9D463D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325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D0253E-F671-4F7D-AA13-89D71C1D5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459A6-3FC4-4285-A02F-D980FA6F03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DD082-2FF5-4FDE-B8D0-A8D0443F07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8B9CD-2BBD-4497-BF17-743FD17E900A}" type="datetimeFigureOut">
              <a:rPr lang="en-GB" smtClean="0"/>
              <a:t>27/09/2018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45D27-AA63-4B48-95CA-BBC7FDCE4D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3A65B5-BDC7-473B-9E7E-C83A4ECDAA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5841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blogs.salford.ac.uk/business-school/partnership-management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qlaconsulting.com/tag/transformational-leader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qlaconsulting.com/tag/transformational-leader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alamon.com/shop/services/exceeding-number-of-people/" TargetMode="External"/><Relationship Id="rId3" Type="http://schemas.openxmlformats.org/officeDocument/2006/relationships/hyperlink" Target="https://filandrians.wordpress.com/2012/10/23/27/" TargetMode="External"/><Relationship Id="rId7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laoblogger.com/church-congregation-clipart.html" TargetMode="External"/><Relationship Id="rId5" Type="http://schemas.microsoft.com/office/2007/relationships/hdphoto" Target="../media/hdphoto1.wdp"/><Relationship Id="rId10" Type="http://schemas.openxmlformats.org/officeDocument/2006/relationships/image" Target="../media/image8.jpg"/><Relationship Id="rId4" Type="http://schemas.openxmlformats.org/officeDocument/2006/relationships/image" Target="../media/image5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27F1BA-A3D1-42BB-8404-AD4F2E7B0F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0B2455-3B86-48EF-8ADB-B15C829F92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06486" y="532015"/>
            <a:ext cx="7908175" cy="1269004"/>
          </a:xfrm>
        </p:spPr>
        <p:txBody>
          <a:bodyPr/>
          <a:lstStyle/>
          <a:p>
            <a:r>
              <a:rPr lang="en-GB" i="1" dirty="0">
                <a:latin typeface="+mn-lt"/>
              </a:rPr>
              <a:t>The Leading of the Spirit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B30B25-A6DB-4ECF-89D0-4931EA2DF7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73731" y="2601119"/>
            <a:ext cx="8318269" cy="1655762"/>
          </a:xfrm>
        </p:spPr>
        <p:txBody>
          <a:bodyPr>
            <a:normAutofit/>
          </a:bodyPr>
          <a:lstStyle/>
          <a:p>
            <a:r>
              <a:rPr lang="en-GB" sz="3600" b="1" i="1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14</a:t>
            </a:r>
            <a:r>
              <a:rPr lang="en-GB" sz="3600" b="1" i="1" kern="1200" dirty="0">
                <a:solidFill>
                  <a:schemeClr val="tx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rPr>
              <a:t>. </a:t>
            </a:r>
            <a:r>
              <a:rPr lang="en-GB" sz="3600" b="1" i="1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Inspired to break a winning team</a:t>
            </a:r>
            <a:br>
              <a:rPr lang="en-GB" sz="2400" b="1" i="1" kern="1200" dirty="0">
                <a:solidFill>
                  <a:schemeClr val="tx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en-GB" sz="3600" b="1" i="1" dirty="0"/>
              <a:t>Acts 13:1-3</a:t>
            </a:r>
          </a:p>
        </p:txBody>
      </p:sp>
    </p:spTree>
    <p:extLst>
      <p:ext uri="{BB962C8B-B14F-4D97-AF65-F5344CB8AC3E}">
        <p14:creationId xmlns:p14="http://schemas.microsoft.com/office/powerpoint/2010/main" val="268199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A51B6-4E08-48A3-B72F-B87A6DA26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lvl="0" rtl="0"/>
            <a:r>
              <a:rPr lang="en-GB" dirty="0"/>
              <a:t>An effective leadership team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9E5A1A-8747-41D5-B328-B0E100E8B4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R="0" lvl="1" rtl="0"/>
            <a:r>
              <a:rPr lang="en-GB" dirty="0"/>
              <a:t>They communicate well with each other</a:t>
            </a:r>
          </a:p>
          <a:p>
            <a:pPr marR="0" lvl="1" rtl="0"/>
            <a:r>
              <a:rPr lang="en-GB" dirty="0"/>
              <a:t>They focus on the goals and results</a:t>
            </a:r>
          </a:p>
          <a:p>
            <a:pPr marR="0" lvl="1" rtl="0"/>
            <a:r>
              <a:rPr lang="en-GB" dirty="0"/>
              <a:t>They each contribute their fair share</a:t>
            </a:r>
          </a:p>
          <a:p>
            <a:pPr marR="0" lvl="1" rtl="0"/>
            <a:r>
              <a:rPr lang="en-GB" dirty="0"/>
              <a:t>They offer each other support</a:t>
            </a:r>
          </a:p>
          <a:p>
            <a:pPr marR="0" lvl="1" rtl="0"/>
            <a:r>
              <a:rPr lang="en-GB" dirty="0"/>
              <a:t>They are a diverse group (all unique)</a:t>
            </a:r>
          </a:p>
          <a:p>
            <a:pPr marR="0" lvl="1" rtl="0"/>
            <a:r>
              <a:rPr lang="en-GB" dirty="0"/>
              <a:t>They have a strong leader (Barnabas)</a:t>
            </a:r>
          </a:p>
          <a:p>
            <a:pPr marR="0" lvl="1" rtl="0"/>
            <a:r>
              <a:rPr lang="en-GB" dirty="0"/>
              <a:t>They’re organised</a:t>
            </a:r>
          </a:p>
          <a:p>
            <a:pPr marR="0" lvl="1" rtl="0"/>
            <a:r>
              <a:rPr lang="en-GB" dirty="0"/>
              <a:t>They have fun</a:t>
            </a:r>
          </a:p>
          <a:p>
            <a:pPr marR="0" lvl="0" rtl="0"/>
            <a:r>
              <a:rPr lang="en-GB" dirty="0"/>
              <a:t>You wouldn’t want to mess with that, BUT God does!</a:t>
            </a:r>
          </a:p>
          <a:p>
            <a:pPr marR="0" lvl="1" rtl="0"/>
            <a:r>
              <a:rPr lang="en-GB" dirty="0"/>
              <a:t>It’s not about the team, it’s about the mission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EA5874-4EEB-4210-BE87-868A9C02E3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022566" y="2277374"/>
            <a:ext cx="4169434" cy="3122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69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12768-4A45-405A-BF9F-027E30A8A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uses real people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41D904-C716-486D-9E0A-904AC2C046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401500" y="776378"/>
            <a:ext cx="5790500" cy="416224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DAACC8-3B38-44CF-8686-7817E4AFC7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All inspired by the Holy Spirit</a:t>
            </a:r>
          </a:p>
          <a:p>
            <a:pPr marR="0" lvl="1" rtl="0"/>
            <a:r>
              <a:rPr lang="en-GB" dirty="0"/>
              <a:t>Barnabas</a:t>
            </a:r>
          </a:p>
          <a:p>
            <a:pPr marR="0" lvl="1" rtl="0"/>
            <a:r>
              <a:rPr lang="en-GB" dirty="0"/>
              <a:t>Simeon called Niger </a:t>
            </a:r>
          </a:p>
          <a:p>
            <a:pPr marR="0" lvl="1" rtl="0"/>
            <a:r>
              <a:rPr lang="en-GB" dirty="0"/>
              <a:t>Lucius of Cyrene</a:t>
            </a:r>
          </a:p>
          <a:p>
            <a:pPr marR="0" lvl="1" rtl="0"/>
            <a:r>
              <a:rPr lang="en-GB" dirty="0"/>
              <a:t>Manaen </a:t>
            </a:r>
          </a:p>
          <a:p>
            <a:pPr marR="0" lvl="1" rtl="0"/>
            <a:r>
              <a:rPr lang="en-GB" dirty="0"/>
              <a:t>Saul (Paul)</a:t>
            </a:r>
          </a:p>
          <a:p>
            <a:pPr marR="0" lvl="0" rtl="0"/>
            <a:r>
              <a:rPr lang="en-GB" dirty="0"/>
              <a:t>Prophets and teachers in a team</a:t>
            </a:r>
          </a:p>
          <a:p>
            <a:pPr marR="0" lvl="0" rtl="0"/>
            <a:r>
              <a:rPr lang="en-GB" dirty="0"/>
              <a:t>When you’re led by such a team everyone benefits</a:t>
            </a:r>
          </a:p>
        </p:txBody>
      </p:sp>
    </p:spTree>
    <p:extLst>
      <p:ext uri="{BB962C8B-B14F-4D97-AF65-F5344CB8AC3E}">
        <p14:creationId xmlns:p14="http://schemas.microsoft.com/office/powerpoint/2010/main" val="2305516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6ECD2-8ABF-4953-87D9-945280AAC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speaks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D058B4-C84C-4C1C-8FC1-9201248AE6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To to change things</a:t>
            </a:r>
          </a:p>
          <a:p>
            <a:pPr marR="0" lvl="1" rtl="0"/>
            <a:r>
              <a:rPr lang="en-GB" dirty="0"/>
              <a:t>Change is costly</a:t>
            </a:r>
          </a:p>
          <a:p>
            <a:pPr marR="0" lvl="0" rtl="0"/>
            <a:r>
              <a:rPr lang="en-GB" dirty="0"/>
              <a:t>He also calls</a:t>
            </a:r>
          </a:p>
          <a:p>
            <a:pPr marR="0" lvl="1" rtl="0"/>
            <a:r>
              <a:rPr lang="en-GB" dirty="0"/>
              <a:t>God tells the church, but He has already called Barnabas and Paul for this mission</a:t>
            </a:r>
          </a:p>
          <a:p>
            <a:pPr marR="0" lvl="0" rtl="0"/>
            <a:r>
              <a:rPr lang="en-GB" dirty="0"/>
              <a:t>Not for the church, but for the kingdom of God in Christ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3F8513-ADD7-4DDF-9A88-89E338E5FA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362700" y="0"/>
            <a:ext cx="4400550" cy="316314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4FB5BD3-1C6E-4393-A0F8-984DC12940A5}"/>
              </a:ext>
            </a:extLst>
          </p:cNvPr>
          <p:cNvSpPr/>
          <p:nvPr/>
        </p:nvSpPr>
        <p:spPr>
          <a:xfrm>
            <a:off x="7315200" y="857250"/>
            <a:ext cx="742950" cy="7524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999C3F-52D5-43B5-A851-509A6FD22B46}"/>
              </a:ext>
            </a:extLst>
          </p:cNvPr>
          <p:cNvSpPr/>
          <p:nvPr/>
        </p:nvSpPr>
        <p:spPr>
          <a:xfrm>
            <a:off x="7315200" y="1476374"/>
            <a:ext cx="466725" cy="16867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5185DE2-B6C6-4633-A339-1C18F66897B4}"/>
              </a:ext>
            </a:extLst>
          </p:cNvPr>
          <p:cNvSpPr/>
          <p:nvPr/>
        </p:nvSpPr>
        <p:spPr>
          <a:xfrm>
            <a:off x="8883650" y="1263651"/>
            <a:ext cx="466725" cy="48894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8975A80-90DD-436A-AA05-DE5A2DC6F333}"/>
              </a:ext>
            </a:extLst>
          </p:cNvPr>
          <p:cNvGrpSpPr/>
          <p:nvPr/>
        </p:nvGrpSpPr>
        <p:grpSpPr>
          <a:xfrm>
            <a:off x="9079708" y="1656182"/>
            <a:ext cx="457992" cy="1309103"/>
            <a:chOff x="9079708" y="1656182"/>
            <a:chExt cx="457992" cy="130910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CB59606-937F-478F-8806-056881977EAA}"/>
                </a:ext>
              </a:extLst>
            </p:cNvPr>
            <p:cNvSpPr/>
            <p:nvPr/>
          </p:nvSpPr>
          <p:spPr>
            <a:xfrm>
              <a:off x="9350374" y="1825625"/>
              <a:ext cx="187326" cy="4857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6C2A353-9268-4C8C-8D11-C8FEB3867C57}"/>
                </a:ext>
              </a:extLst>
            </p:cNvPr>
            <p:cNvSpPr/>
            <p:nvPr/>
          </p:nvSpPr>
          <p:spPr>
            <a:xfrm>
              <a:off x="9231311" y="1656182"/>
              <a:ext cx="187326" cy="4857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B0C8A31A-4DAF-4DAD-A44A-F9C7A1E057D5}"/>
                </a:ext>
              </a:extLst>
            </p:cNvPr>
            <p:cNvSpPr/>
            <p:nvPr/>
          </p:nvSpPr>
          <p:spPr>
            <a:xfrm>
              <a:off x="9079708" y="1674227"/>
              <a:ext cx="384174" cy="129105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877961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50570-D2BE-4236-A456-4E173B524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It’s God’s mission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9277F3-BB82-43F0-9612-8BBBBBBC9D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God’s mission for the world needed a church</a:t>
            </a:r>
          </a:p>
          <a:p>
            <a:pPr marR="0" lvl="0" rtl="0"/>
            <a:r>
              <a:rPr lang="en-GB" dirty="0"/>
              <a:t>The church fasted and prayed and sent them off</a:t>
            </a:r>
          </a:p>
          <a:p>
            <a:pPr marR="0" lvl="1" rtl="0"/>
            <a:r>
              <a:rPr lang="en-GB" dirty="0"/>
              <a:t>In Antioch a new era was born</a:t>
            </a:r>
          </a:p>
          <a:p>
            <a:pPr marR="0" lvl="2" rtl="0"/>
            <a:r>
              <a:rPr lang="en-GB" dirty="0"/>
              <a:t>God’s mission had a church…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2F4E80C-8EE1-46EF-8E88-CEDB41132B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5094" y="5207260"/>
            <a:ext cx="3198427" cy="1726657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985E8AF5-7E50-41A0-AF48-CCB9644EB5AD}"/>
              </a:ext>
            </a:extLst>
          </p:cNvPr>
          <p:cNvGrpSpPr/>
          <p:nvPr/>
        </p:nvGrpSpPr>
        <p:grpSpPr>
          <a:xfrm>
            <a:off x="4171888" y="4612137"/>
            <a:ext cx="7195685" cy="2266882"/>
            <a:chOff x="4171888" y="4612137"/>
            <a:chExt cx="7195685" cy="2266882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4183A0B-624F-484D-A1C1-3536AC5BA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33" b="99495" l="2273" r="98788">
                          <a14:foregroundMark x1="11061" y1="77273" x2="11061" y2="77273"/>
                          <a14:foregroundMark x1="92121" y1="83333" x2="92121" y2="83333"/>
                          <a14:foregroundMark x1="92121" y1="66835" x2="92121" y2="66835"/>
                          <a14:foregroundMark x1="98939" y1="81145" x2="98939" y2="81145"/>
                          <a14:foregroundMark x1="88788" y1="96128" x2="88788" y2="96128"/>
                          <a14:foregroundMark x1="93485" y1="97643" x2="93485" y2="97643"/>
                          <a14:foregroundMark x1="13788" y1="83333" x2="13788" y2="83333"/>
                          <a14:foregroundMark x1="12424" y1="78788" x2="12424" y2="78788"/>
                          <a14:foregroundMark x1="25303" y1="99158" x2="25303" y2="99158"/>
                          <a14:foregroundMark x1="33636" y1="98822" x2="33636" y2="98822"/>
                          <a14:foregroundMark x1="58333" y1="99663" x2="58333" y2="99663"/>
                          <a14:foregroundMark x1="23182" y1="99158" x2="23182" y2="99158"/>
                          <a14:foregroundMark x1="11061" y1="64815" x2="11515" y2="84343"/>
                          <a14:foregroundMark x1="6818" y1="75589" x2="2273" y2="80135"/>
                          <a14:backgroundMark x1="44242" y1="87542" x2="44242" y2="87542"/>
                          <a14:backgroundMark x1="38788" y1="85859" x2="38788" y2="85859"/>
                          <a14:backgroundMark x1="43939" y1="67003" x2="43939" y2="67003"/>
                          <a14:backgroundMark x1="57727" y1="80640" x2="57727" y2="806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4171888" y="4612137"/>
              <a:ext cx="6809349" cy="2245862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AB3BE8E-20C4-4834-983C-5FBA2A4B14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rcRect l="80808"/>
            <a:stretch/>
          </p:blipFill>
          <p:spPr>
            <a:xfrm>
              <a:off x="10978779" y="5869858"/>
              <a:ext cx="388794" cy="1009161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83A8286-8C7E-4B93-B9C4-7E96BD8B56FA}"/>
              </a:ext>
            </a:extLst>
          </p:cNvPr>
          <p:cNvSpPr txBox="1"/>
          <p:nvPr/>
        </p:nvSpPr>
        <p:spPr>
          <a:xfrm rot="16200000">
            <a:off x="2457617" y="5393928"/>
            <a:ext cx="2209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Mission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D83BF3F-7FC4-4C9D-AACF-075FF6441A72}"/>
              </a:ext>
            </a:extLst>
          </p:cNvPr>
          <p:cNvSpPr/>
          <p:nvPr/>
        </p:nvSpPr>
        <p:spPr>
          <a:xfrm>
            <a:off x="4324323" y="5329434"/>
            <a:ext cx="122645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/>
                <a:solidFill>
                  <a:schemeClr val="accent3"/>
                </a:solidFill>
              </a:rPr>
              <a:t>M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35E1182-A5BD-4B43-BCA7-5C1FEA6A0AE1}"/>
              </a:ext>
            </a:extLst>
          </p:cNvPr>
          <p:cNvSpPr/>
          <p:nvPr/>
        </p:nvSpPr>
        <p:spPr>
          <a:xfrm>
            <a:off x="5492236" y="5352344"/>
            <a:ext cx="122645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71A984B-0587-4DC8-A3B9-AE02CAE4EDC8}"/>
              </a:ext>
            </a:extLst>
          </p:cNvPr>
          <p:cNvSpPr/>
          <p:nvPr/>
        </p:nvSpPr>
        <p:spPr>
          <a:xfrm rot="2109825">
            <a:off x="6266553" y="5035493"/>
            <a:ext cx="122645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CE83A8E-F99E-479D-B5FE-067EC847C11D}"/>
              </a:ext>
            </a:extLst>
          </p:cNvPr>
          <p:cNvSpPr/>
          <p:nvPr/>
        </p:nvSpPr>
        <p:spPr>
          <a:xfrm rot="19208054">
            <a:off x="6918471" y="5220047"/>
            <a:ext cx="122645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58EBF05-E45B-4AD1-8E7F-7960A6715A55}"/>
              </a:ext>
            </a:extLst>
          </p:cNvPr>
          <p:cNvSpPr/>
          <p:nvPr/>
        </p:nvSpPr>
        <p:spPr>
          <a:xfrm>
            <a:off x="8233976" y="5054652"/>
            <a:ext cx="122645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dirty="0" err="1">
                <a:ln/>
                <a:solidFill>
                  <a:schemeClr val="accent4"/>
                </a:solidFill>
              </a:rPr>
              <a:t>i</a:t>
            </a:r>
            <a:endParaRPr lang="en-US" sz="5400" b="1" dirty="0">
              <a:ln/>
              <a:solidFill>
                <a:schemeClr val="accent4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FE95404-6931-4E6B-AE38-312D9405E45D}"/>
              </a:ext>
            </a:extLst>
          </p:cNvPr>
          <p:cNvSpPr/>
          <p:nvPr/>
        </p:nvSpPr>
        <p:spPr>
          <a:xfrm>
            <a:off x="9738549" y="5352344"/>
            <a:ext cx="122645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o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5A1A050-2BB6-4A9E-9E19-95B31A3EB025}"/>
              </a:ext>
            </a:extLst>
          </p:cNvPr>
          <p:cNvSpPr/>
          <p:nvPr/>
        </p:nvSpPr>
        <p:spPr>
          <a:xfrm>
            <a:off x="10543720" y="5184772"/>
            <a:ext cx="122645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n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3373F5F9-74C6-43AD-80B0-0FF0C85E5A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33" b="99495" l="2273" r="98788">
                        <a14:foregroundMark x1="11061" y1="77273" x2="11061" y2="77273"/>
                        <a14:foregroundMark x1="92121" y1="83333" x2="92121" y2="83333"/>
                        <a14:foregroundMark x1="92121" y1="66835" x2="92121" y2="66835"/>
                        <a14:foregroundMark x1="98939" y1="81145" x2="98939" y2="81145"/>
                        <a14:foregroundMark x1="88788" y1="96128" x2="88788" y2="96128"/>
                        <a14:foregroundMark x1="93485" y1="97643" x2="93485" y2="97643"/>
                        <a14:foregroundMark x1="13788" y1="83333" x2="13788" y2="83333"/>
                        <a14:foregroundMark x1="12424" y1="78788" x2="12424" y2="78788"/>
                        <a14:foregroundMark x1="25303" y1="99158" x2="25303" y2="99158"/>
                        <a14:foregroundMark x1="33636" y1="98822" x2="33636" y2="98822"/>
                        <a14:foregroundMark x1="58333" y1="99663" x2="58333" y2="99663"/>
                        <a14:foregroundMark x1="23182" y1="99158" x2="23182" y2="99158"/>
                        <a14:foregroundMark x1="11061" y1="64815" x2="11515" y2="84343"/>
                        <a14:foregroundMark x1="6818" y1="75589" x2="2273" y2="80135"/>
                        <a14:backgroundMark x1="44242" y1="87542" x2="44242" y2="87542"/>
                        <a14:backgroundMark x1="38788" y1="85859" x2="38788" y2="85859"/>
                        <a14:backgroundMark x1="43939" y1="67003" x2="43939" y2="67003"/>
                        <a14:backgroundMark x1="57727" y1="80640" x2="57727" y2="806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38904" y="3821030"/>
            <a:ext cx="3359399" cy="306262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31E36E3-507D-427B-A089-686F019C292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 l="80808"/>
          <a:stretch/>
        </p:blipFill>
        <p:spPr>
          <a:xfrm>
            <a:off x="1767327" y="5830720"/>
            <a:ext cx="388794" cy="1009161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7914F389-8B53-4EAC-8F3D-9E2D6E5681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84" b="89899" l="5455" r="95909">
                        <a14:foregroundMark x1="50000" y1="6902" x2="50000" y2="14478"/>
                        <a14:foregroundMark x1="49394" y1="1684" x2="50000" y2="2525"/>
                        <a14:foregroundMark x1="5455" y1="52694" x2="5455" y2="52694"/>
                        <a14:foregroundMark x1="95909" y1="55051" x2="95909" y2="55051"/>
                        <a14:backgroundMark x1="5455" y1="75253" x2="33485" y2="75253"/>
                        <a14:backgroundMark x1="33485" y1="75253" x2="70758" y2="71549"/>
                        <a14:backgroundMark x1="70758" y1="71549" x2="95909" y2="76094"/>
                        <a14:backgroundMark x1="11515" y1="71549" x2="11515" y2="85859"/>
                        <a14:backgroundMark x1="89848" y1="78283" x2="89848" y2="895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-38018" y="3669910"/>
            <a:ext cx="3429650" cy="2991223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B538A836-CD16-4B82-B3CF-46A5A2257304}"/>
              </a:ext>
            </a:extLst>
          </p:cNvPr>
          <p:cNvSpPr/>
          <p:nvPr/>
        </p:nvSpPr>
        <p:spPr>
          <a:xfrm>
            <a:off x="2139732" y="3923202"/>
            <a:ext cx="3600286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Antioch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9CC98E4D-14DE-4A6F-8E82-54FA0752384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403" y="4093192"/>
            <a:ext cx="2911854" cy="74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024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500"/>
                            </p:stCondLst>
                            <p:childTnLst>
                              <p:par>
                                <p:cTn id="70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20" grpId="0"/>
      <p:bldP spid="20" grpId="1"/>
      <p:bldP spid="23" grpId="0"/>
      <p:bldP spid="24" grpId="0"/>
      <p:bldP spid="25" grpId="0"/>
      <p:bldP spid="26" grpId="0"/>
      <p:bldP spid="27" grpId="0"/>
      <p:bldP spid="28" grpId="0"/>
      <p:bldP spid="29" grpId="0"/>
      <p:bldP spid="4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6623</TotalTime>
  <Words>205</Words>
  <Application>Microsoft Office PowerPoint</Application>
  <PresentationFormat>Widescreen</PresentationFormat>
  <Paragraphs>42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The Leading of the Spirit</vt:lpstr>
      <vt:lpstr>An effective leadership team</vt:lpstr>
      <vt:lpstr>God uses real people</vt:lpstr>
      <vt:lpstr>God speaks</vt:lpstr>
      <vt:lpstr>It’s God’s mission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 Day</dc:creator>
  <cp:lastModifiedBy>Ron Day</cp:lastModifiedBy>
  <cp:revision>62</cp:revision>
  <dcterms:created xsi:type="dcterms:W3CDTF">2018-05-21T15:17:57Z</dcterms:created>
  <dcterms:modified xsi:type="dcterms:W3CDTF">2018-09-27T19:39:53Z</dcterms:modified>
</cp:coreProperties>
</file>