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handoutMasterIdLst>
    <p:handoutMasterId r:id="rId14"/>
  </p:handoutMasterIdLst>
  <p:sldIdLst>
    <p:sldId id="321" r:id="rId5"/>
    <p:sldId id="327" r:id="rId6"/>
    <p:sldId id="363" r:id="rId7"/>
    <p:sldId id="364" r:id="rId8"/>
    <p:sldId id="365" r:id="rId9"/>
    <p:sldId id="366" r:id="rId10"/>
    <p:sldId id="354" r:id="rId11"/>
    <p:sldId id="361" r:id="rId12"/>
  </p:sldIdLst>
  <p:sldSz cx="12188825" cy="6858000"/>
  <p:notesSz cx="6858000" cy="9144000"/>
  <p:custDataLst>
    <p:tags r:id="rId1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 showGuides="1">
      <p:cViewPr varScale="1">
        <p:scale>
          <a:sx n="50" d="100"/>
          <a:sy n="50" d="100"/>
        </p:scale>
        <p:origin x="72" y="648"/>
      </p:cViewPr>
      <p:guideLst>
        <p:guide pos="383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88EAF-6ECA-4616-85EF-35AA19C641F3}" type="datetimeFigureOut">
              <a:rPr lang="en-US"/>
              <a:t>11/19/2017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912AB-2776-42F2-A957-313FC7EFEDB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206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en-US"/>
              <a:t>11/18/2017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76D5BF53-2473-4218-A64E-A2C42E22C4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749396-03E1-4989-8390-D3A960EAEBE5}" type="slidenum">
              <a:rPr lang="en-GB" altLang="en-US"/>
              <a:pPr/>
              <a:t>1</a:t>
            </a:fld>
            <a:endParaRPr lang="en-GB" altLang="en-US"/>
          </a:p>
        </p:txBody>
      </p:sp>
      <p:sp>
        <p:nvSpPr>
          <p:cNvPr id="105474" name="Rectangle 2">
            <a:extLst>
              <a:ext uri="{FF2B5EF4-FFF2-40B4-BE49-F238E27FC236}">
                <a16:creationId xmlns:a16="http://schemas.microsoft.com/office/drawing/2014/main" id="{09B8CAE9-8ED5-4295-80A4-9518A89F50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FD8F0634-EB10-461E-8923-80022FE1D5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717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1" y="2059012"/>
            <a:ext cx="1219249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664" y="2166365"/>
            <a:ext cx="11468578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5998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03" y="3996251"/>
            <a:ext cx="9141619" cy="1309255"/>
          </a:xfrm>
        </p:spPr>
        <p:txBody>
          <a:bodyPr>
            <a:normAutofit/>
          </a:bodyPr>
          <a:lstStyle>
            <a:lvl1pPr marL="0" indent="0" algn="ctr">
              <a:buNone/>
              <a:defRPr sz="19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999"/>
            </a:lvl3pPr>
            <a:lvl4pPr marL="1371189" indent="0" algn="ctr">
              <a:buNone/>
              <a:defRPr sz="1999"/>
            </a:lvl4pPr>
            <a:lvl5pPr marL="1828251" indent="0" algn="ctr">
              <a:buNone/>
              <a:defRPr sz="1999"/>
            </a:lvl5pPr>
            <a:lvl6pPr marL="2285314" indent="0" algn="ctr">
              <a:buNone/>
              <a:defRPr sz="1999"/>
            </a:lvl6pPr>
            <a:lvl7pPr marL="2742377" indent="0" algn="ctr">
              <a:buNone/>
              <a:defRPr sz="1999"/>
            </a:lvl7pPr>
            <a:lvl8pPr marL="3199440" indent="0" algn="ctr">
              <a:buNone/>
              <a:defRPr sz="1999"/>
            </a:lvl8pPr>
            <a:lvl9pPr marL="3656503" indent="0" algn="ctr">
              <a:buNone/>
              <a:defRPr sz="199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11/18/2017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16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850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6963" y="0"/>
            <a:ext cx="2742486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58239" y="274638"/>
            <a:ext cx="2401754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1" y="274638"/>
            <a:ext cx="7971215" cy="589756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7982" y="6422855"/>
            <a:ext cx="2742482" cy="365125"/>
          </a:xfrm>
        </p:spPr>
        <p:txBody>
          <a:bodyPr/>
          <a:lstStyle/>
          <a:p>
            <a:fld id="{03F41C87-7AD9-4845-A077-840E4A0F3F06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5152" y="6422855"/>
            <a:ext cx="427855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0946" y="6422855"/>
            <a:ext cx="879530" cy="365125"/>
          </a:xfrm>
        </p:spPr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94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B6AEC-CE13-485B-A9D1-6A57BB639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F3FD3-9685-4503-A389-32FF07BEC2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1D91EC-ECFD-4EAA-9F56-04C2471C5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BB949-284F-4CEA-8119-3D219AD95F9D}" type="datetimeFigureOut">
              <a:rPr lang="en-GB" smtClean="0"/>
              <a:t>18/11/2017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AD27A1-F944-4821-88BB-36539CB10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195D04-FBE8-45BF-8C81-948C44D5A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3154D-74FF-4AE6-A01E-88FD93A60A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3722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749" y="284176"/>
            <a:ext cx="12071076" cy="150876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764" y="2011680"/>
            <a:ext cx="11665296" cy="4729688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>
                <a:solidFill>
                  <a:schemeClr val="accent1"/>
                </a:solidFill>
              </a:defRPr>
            </a:lvl2pPr>
            <a:lvl3pPr>
              <a:defRPr sz="2800">
                <a:solidFill>
                  <a:schemeClr val="accent3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229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1" y="2059012"/>
            <a:ext cx="12192492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2974" y="2208879"/>
            <a:ext cx="10512862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5998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2974" y="4010335"/>
            <a:ext cx="10512862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1999">
                <a:solidFill>
                  <a:schemeClr val="tx2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F41C87-7AD9-4845-A077-840E4A0F3F06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5605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030" y="2011680"/>
            <a:ext cx="4753642" cy="420624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28768" y="2011680"/>
            <a:ext cx="4753642" cy="420624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84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6694" y="1913470"/>
            <a:ext cx="4753642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6694" y="2656566"/>
            <a:ext cx="4753642" cy="356616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29607" y="1913470"/>
            <a:ext cx="4753642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29607" y="2656564"/>
            <a:ext cx="4753642" cy="3566160"/>
          </a:xfrm>
        </p:spPr>
        <p:txBody>
          <a:bodyPr/>
          <a:lstStyle>
            <a:lvl1pPr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39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04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12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6693" y="2120054"/>
            <a:ext cx="6124885" cy="4114800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6994" y="2147487"/>
            <a:ext cx="3199567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11/18/2017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98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79826" y="2211494"/>
            <a:ext cx="6124885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199">
                <a:solidFill>
                  <a:schemeClr val="tx1">
                    <a:lumMod val="50000"/>
                  </a:schemeClr>
                </a:solidFill>
              </a:defRPr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8659" y="2150621"/>
            <a:ext cx="3199567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pPr/>
              <a:t>11/18/2017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97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5778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606" y="284176"/>
            <a:ext cx="9781532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606" y="2011680"/>
            <a:ext cx="9781532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1953" y="6422855"/>
            <a:ext cx="3000113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03F41C87-7AD9-4845-A077-840E4A0F3F06}" type="datetimeFigureOut">
              <a:rPr lang="en-US" smtClean="0"/>
              <a:pPr/>
              <a:t>11/18/2017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5014" y="6422855"/>
            <a:ext cx="50431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6151" y="6422855"/>
            <a:ext cx="946018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126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126" rtl="0" eaLnBrk="1" latinLnBrk="0" hangingPunct="1">
        <a:lnSpc>
          <a:spcPct val="85000"/>
        </a:lnSpc>
        <a:spcBef>
          <a:spcPct val="0"/>
        </a:spcBef>
        <a:buNone/>
        <a:defRPr sz="3999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25" indent="-182825" algn="l" defTabSz="914126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199" kern="1200">
          <a:solidFill>
            <a:schemeClr val="tx1"/>
          </a:solidFill>
          <a:latin typeface="+mn-lt"/>
          <a:ea typeface="+mn-ea"/>
          <a:cs typeface="+mn-cs"/>
        </a:defRPr>
      </a:lvl1pPr>
      <a:lvl2pPr marL="411357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999" kern="1200">
          <a:solidFill>
            <a:schemeClr val="tx1"/>
          </a:solidFill>
          <a:latin typeface="+mn-lt"/>
          <a:ea typeface="+mn-ea"/>
          <a:cs typeface="+mn-cs"/>
        </a:defRPr>
      </a:lvl2pPr>
      <a:lvl3pPr marL="639888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868419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6951" indent="-182825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215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358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8511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5658" indent="-228531" algn="l" defTabSz="914126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commons.wikimedia.org/wiki/File:Latin_cross_gold.png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betterhealthwhileaging.net/author/leslie-kernisan-md-mph/page/2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commons.wikimedia.org/wiki/File:Latin_cross_gold.png" TargetMode="Externa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BA189E9D-1AA3-42D3-A89F-A5C1E7A9F28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" y="1828800"/>
            <a:ext cx="12188824" cy="2895600"/>
          </a:xfrm>
        </p:spPr>
        <p:txBody>
          <a:bodyPr>
            <a:normAutofit/>
          </a:bodyPr>
          <a:lstStyle/>
          <a:p>
            <a:r>
              <a:rPr lang="en-GB" altLang="en-US" sz="4800" dirty="0"/>
              <a:t>Future Church</a:t>
            </a:r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617A6020-C53E-4B8E-AB8F-09FBFBA831B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49796" y="3996251"/>
            <a:ext cx="10657183" cy="1309255"/>
          </a:xfrm>
        </p:spPr>
        <p:txBody>
          <a:bodyPr>
            <a:normAutofit/>
          </a:bodyPr>
          <a:lstStyle/>
          <a:p>
            <a:r>
              <a:rPr lang="en-GB" altLang="en-US" sz="4400" dirty="0"/>
              <a:t>5: A more considerate people</a:t>
            </a:r>
            <a:br>
              <a:rPr lang="en-GB" altLang="en-US" sz="4400" dirty="0"/>
            </a:br>
            <a:r>
              <a:rPr lang="en-GB" altLang="en-US" sz="4400" dirty="0"/>
              <a:t>1 Timothy 5</a:t>
            </a:r>
          </a:p>
        </p:txBody>
      </p:sp>
    </p:spTree>
    <p:extLst>
      <p:ext uri="{BB962C8B-B14F-4D97-AF65-F5344CB8AC3E}">
        <p14:creationId xmlns:p14="http://schemas.microsoft.com/office/powerpoint/2010/main" val="122236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4"/>
          <p:cNvSpPr/>
          <p:nvPr/>
        </p:nvSpPr>
        <p:spPr>
          <a:xfrm>
            <a:off x="1687596" y="2558678"/>
            <a:ext cx="8256405" cy="4416687"/>
          </a:xfrm>
          <a:custGeom>
            <a:avLst/>
            <a:gdLst>
              <a:gd name="connsiteX0" fmla="*/ 0 w 5562600"/>
              <a:gd name="connsiteY0" fmla="*/ 5334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7" fmla="*/ 0 w 5562600"/>
              <a:gd name="connsiteY7" fmla="*/ 533400 h 2133600"/>
              <a:gd name="connsiteX0" fmla="*/ 0 w 5562600"/>
              <a:gd name="connsiteY0" fmla="*/ 16002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0" fmla="*/ 0 w 5535304"/>
              <a:gd name="connsiteY0" fmla="*/ 1040641 h 2133600"/>
              <a:gd name="connsiteX1" fmla="*/ 4468504 w 5535304"/>
              <a:gd name="connsiteY1" fmla="*/ 533400 h 2133600"/>
              <a:gd name="connsiteX2" fmla="*/ 4468504 w 5535304"/>
              <a:gd name="connsiteY2" fmla="*/ 0 h 2133600"/>
              <a:gd name="connsiteX3" fmla="*/ 5535304 w 5535304"/>
              <a:gd name="connsiteY3" fmla="*/ 1066800 h 2133600"/>
              <a:gd name="connsiteX4" fmla="*/ 4468504 w 5535304"/>
              <a:gd name="connsiteY4" fmla="*/ 2133600 h 2133600"/>
              <a:gd name="connsiteX5" fmla="*/ 4468504 w 5535304"/>
              <a:gd name="connsiteY5" fmla="*/ 1600200 h 2133600"/>
              <a:gd name="connsiteX6" fmla="*/ 0 w 5535304"/>
              <a:gd name="connsiteY6" fmla="*/ 1040641 h 2133600"/>
              <a:gd name="connsiteX0" fmla="*/ 0 w 5577312"/>
              <a:gd name="connsiteY0" fmla="*/ 767421 h 2133600"/>
              <a:gd name="connsiteX1" fmla="*/ 4510512 w 5577312"/>
              <a:gd name="connsiteY1" fmla="*/ 533400 h 2133600"/>
              <a:gd name="connsiteX2" fmla="*/ 4510512 w 5577312"/>
              <a:gd name="connsiteY2" fmla="*/ 0 h 2133600"/>
              <a:gd name="connsiteX3" fmla="*/ 5577312 w 5577312"/>
              <a:gd name="connsiteY3" fmla="*/ 1066800 h 2133600"/>
              <a:gd name="connsiteX4" fmla="*/ 4510512 w 5577312"/>
              <a:gd name="connsiteY4" fmla="*/ 2133600 h 2133600"/>
              <a:gd name="connsiteX5" fmla="*/ 4510512 w 5577312"/>
              <a:gd name="connsiteY5" fmla="*/ 1600200 h 2133600"/>
              <a:gd name="connsiteX6" fmla="*/ 0 w 5577312"/>
              <a:gd name="connsiteY6" fmla="*/ 767421 h 2133600"/>
              <a:gd name="connsiteX0" fmla="*/ 0 w 5602517"/>
              <a:gd name="connsiteY0" fmla="*/ 702842 h 2133600"/>
              <a:gd name="connsiteX1" fmla="*/ 4535717 w 5602517"/>
              <a:gd name="connsiteY1" fmla="*/ 533400 h 2133600"/>
              <a:gd name="connsiteX2" fmla="*/ 4535717 w 5602517"/>
              <a:gd name="connsiteY2" fmla="*/ 0 h 2133600"/>
              <a:gd name="connsiteX3" fmla="*/ 5602517 w 5602517"/>
              <a:gd name="connsiteY3" fmla="*/ 1066800 h 2133600"/>
              <a:gd name="connsiteX4" fmla="*/ 4535717 w 5602517"/>
              <a:gd name="connsiteY4" fmla="*/ 2133600 h 2133600"/>
              <a:gd name="connsiteX5" fmla="*/ 4535717 w 5602517"/>
              <a:gd name="connsiteY5" fmla="*/ 1600200 h 2133600"/>
              <a:gd name="connsiteX6" fmla="*/ 0 w 5602517"/>
              <a:gd name="connsiteY6" fmla="*/ 702842 h 2133600"/>
              <a:gd name="connsiteX0" fmla="*/ 0 w 5804157"/>
              <a:gd name="connsiteY0" fmla="*/ 673036 h 2133600"/>
              <a:gd name="connsiteX1" fmla="*/ 4737357 w 5804157"/>
              <a:gd name="connsiteY1" fmla="*/ 533400 h 2133600"/>
              <a:gd name="connsiteX2" fmla="*/ 4737357 w 5804157"/>
              <a:gd name="connsiteY2" fmla="*/ 0 h 2133600"/>
              <a:gd name="connsiteX3" fmla="*/ 5804157 w 5804157"/>
              <a:gd name="connsiteY3" fmla="*/ 1066800 h 2133600"/>
              <a:gd name="connsiteX4" fmla="*/ 4737357 w 5804157"/>
              <a:gd name="connsiteY4" fmla="*/ 2133600 h 2133600"/>
              <a:gd name="connsiteX5" fmla="*/ 4737357 w 5804157"/>
              <a:gd name="connsiteY5" fmla="*/ 1600200 h 2133600"/>
              <a:gd name="connsiteX6" fmla="*/ 0 w 5804157"/>
              <a:gd name="connsiteY6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14923" h="2133600">
                <a:moveTo>
                  <a:pt x="10766" y="673036"/>
                </a:moveTo>
                <a:lnTo>
                  <a:pt x="4748123" y="533400"/>
                </a:lnTo>
                <a:lnTo>
                  <a:pt x="4748123" y="0"/>
                </a:lnTo>
                <a:lnTo>
                  <a:pt x="5814923" y="1066800"/>
                </a:lnTo>
                <a:lnTo>
                  <a:pt x="4748123" y="2133600"/>
                </a:lnTo>
                <a:lnTo>
                  <a:pt x="4748123" y="1600200"/>
                </a:lnTo>
                <a:cubicBezTo>
                  <a:pt x="3118506" y="1372362"/>
                  <a:pt x="1603230" y="1201727"/>
                  <a:pt x="0" y="989491"/>
                </a:cubicBezTo>
                <a:cubicBezTo>
                  <a:pt x="3589" y="686387"/>
                  <a:pt x="7177" y="929336"/>
                  <a:pt x="10766" y="673036"/>
                </a:cubicBezTo>
                <a:close/>
              </a:path>
            </a:pathLst>
          </a:custGeom>
          <a:gradFill flip="none" rotWithShape="1">
            <a:gsLst>
              <a:gs pos="63000">
                <a:schemeClr val="accent6">
                  <a:lumMod val="75000"/>
                </a:schemeClr>
              </a:gs>
              <a:gs pos="0">
                <a:srgbClr val="FFC000"/>
              </a:gs>
            </a:gsLst>
            <a:lin ang="10800000" scaled="1"/>
            <a:tileRect/>
          </a:gradFill>
          <a:ln>
            <a:noFill/>
          </a:ln>
          <a:scene3d>
            <a:camera prst="orthographicFront">
              <a:rot lat="17222692" lon="18162154" rev="4074046"/>
            </a:camera>
            <a:lightRig rig="threePt" dir="t"/>
          </a:scene3d>
          <a:sp3d extrusionH="254000">
            <a:bevelT w="1905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xfrm>
            <a:off x="189756" y="228599"/>
            <a:ext cx="11999069" cy="1576541"/>
          </a:xfrm>
        </p:spPr>
        <p:txBody>
          <a:bodyPr>
            <a:normAutofit/>
          </a:bodyPr>
          <a:lstStyle/>
          <a:p>
            <a:r>
              <a:rPr lang="en-US" sz="4000" dirty="0"/>
              <a:t>The church in the future will not be the same!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07524" y="3845153"/>
            <a:ext cx="15238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loving community</a:t>
            </a:r>
          </a:p>
        </p:txBody>
      </p:sp>
      <p:grpSp>
        <p:nvGrpSpPr>
          <p:cNvPr id="39" name="Group 38"/>
          <p:cNvGrpSpPr>
            <a:grpSpLocks noChangeAspect="1"/>
          </p:cNvGrpSpPr>
          <p:nvPr/>
        </p:nvGrpSpPr>
        <p:grpSpPr>
          <a:xfrm>
            <a:off x="1656325" y="4767022"/>
            <a:ext cx="683567" cy="710400"/>
            <a:chOff x="6453494" y="2317132"/>
            <a:chExt cx="1969724" cy="2047043"/>
          </a:xfrm>
        </p:grpSpPr>
        <p:sp>
          <p:nvSpPr>
            <p:cNvPr id="40" name="Oval 39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44" name="Group 43"/>
          <p:cNvGrpSpPr>
            <a:grpSpLocks noChangeAspect="1"/>
          </p:cNvGrpSpPr>
          <p:nvPr/>
        </p:nvGrpSpPr>
        <p:grpSpPr>
          <a:xfrm>
            <a:off x="2812170" y="4535604"/>
            <a:ext cx="683567" cy="710400"/>
            <a:chOff x="6453494" y="2317132"/>
            <a:chExt cx="1969724" cy="2047043"/>
          </a:xfrm>
        </p:grpSpPr>
        <p:sp>
          <p:nvSpPr>
            <p:cNvPr id="45" name="Oval 44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7" name="Oval 46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72" name="Group 71"/>
          <p:cNvGrpSpPr>
            <a:grpSpLocks noChangeAspect="1"/>
          </p:cNvGrpSpPr>
          <p:nvPr/>
        </p:nvGrpSpPr>
        <p:grpSpPr>
          <a:xfrm>
            <a:off x="4165395" y="4246652"/>
            <a:ext cx="683567" cy="710400"/>
            <a:chOff x="6453494" y="2317132"/>
            <a:chExt cx="1969724" cy="2047043"/>
          </a:xfrm>
        </p:grpSpPr>
        <p:sp>
          <p:nvSpPr>
            <p:cNvPr id="73" name="Oval 72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75" name="Oval 74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84" name="Oval 83"/>
          <p:cNvSpPr/>
          <p:nvPr/>
        </p:nvSpPr>
        <p:spPr>
          <a:xfrm rot="21109716">
            <a:off x="2077272" y="5611744"/>
            <a:ext cx="6909861" cy="304261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alpha val="93000"/>
                </a:schemeClr>
              </a:gs>
              <a:gs pos="100000">
                <a:sysClr val="window" lastClr="FFFFFF">
                  <a:alpha val="0"/>
                  <a:lumMod val="100000"/>
                </a:sysClr>
              </a:gs>
            </a:gsLst>
            <a:path path="shap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2313F5A-90AE-4E94-AF9D-E878E9A21858}"/>
              </a:ext>
            </a:extLst>
          </p:cNvPr>
          <p:cNvSpPr txBox="1"/>
          <p:nvPr/>
        </p:nvSpPr>
        <p:spPr>
          <a:xfrm>
            <a:off x="2377070" y="3413308"/>
            <a:ext cx="15937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worshipful community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1A3C26-9E95-4934-9A40-9C81ACEAE994}"/>
              </a:ext>
            </a:extLst>
          </p:cNvPr>
          <p:cNvSpPr txBox="1"/>
          <p:nvPr/>
        </p:nvSpPr>
        <p:spPr>
          <a:xfrm>
            <a:off x="3801914" y="2988552"/>
            <a:ext cx="14630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aspiring community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278AE2-6B01-47B9-B068-FC39725988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30" y="4868094"/>
            <a:ext cx="1335366" cy="1370419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9B49875A-49C8-49DD-BA66-33B2ED5AA699}"/>
              </a:ext>
            </a:extLst>
          </p:cNvPr>
          <p:cNvSpPr txBox="1"/>
          <p:nvPr/>
        </p:nvSpPr>
        <p:spPr>
          <a:xfrm>
            <a:off x="38065" y="6249115"/>
            <a:ext cx="1523896" cy="608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57CFDD12-3746-4F30-A9DA-CC45A339AF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573" y="2169196"/>
            <a:ext cx="1955422" cy="2006751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8028382F-3960-44C0-8C50-637D3A94D652}"/>
              </a:ext>
            </a:extLst>
          </p:cNvPr>
          <p:cNvSpPr txBox="1"/>
          <p:nvPr/>
        </p:nvSpPr>
        <p:spPr>
          <a:xfrm>
            <a:off x="10139559" y="4265597"/>
            <a:ext cx="19244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 with Jesus as King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059F4BB-AE30-40E5-85E7-5FD901F610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470594" y="2010540"/>
            <a:ext cx="1231380" cy="1544657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2ADBD8CC-D562-408B-9A52-55611EB4FFD1}"/>
              </a:ext>
            </a:extLst>
          </p:cNvPr>
          <p:cNvGrpSpPr>
            <a:grpSpLocks noChangeAspect="1"/>
          </p:cNvGrpSpPr>
          <p:nvPr/>
        </p:nvGrpSpPr>
        <p:grpSpPr>
          <a:xfrm>
            <a:off x="5451946" y="3915319"/>
            <a:ext cx="683567" cy="710400"/>
            <a:chOff x="6453494" y="2317132"/>
            <a:chExt cx="1969724" cy="2047043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E412541-A999-4D8E-AB32-BBC1AAC81CF3}"/>
                </a:ext>
              </a:extLst>
            </p:cNvPr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3630B0F-8D18-41E1-8EC7-81DE528A5EB6}"/>
                </a:ext>
              </a:extLst>
            </p:cNvPr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444F9DE-989A-451B-A8B8-981F7FD64CF9}"/>
                </a:ext>
              </a:extLst>
            </p:cNvPr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158C652-045B-4351-9EEB-C27B56845E0F}"/>
              </a:ext>
            </a:extLst>
          </p:cNvPr>
          <p:cNvSpPr txBox="1"/>
          <p:nvPr/>
        </p:nvSpPr>
        <p:spPr>
          <a:xfrm>
            <a:off x="5019783" y="2563796"/>
            <a:ext cx="154789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appreciative community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BAB9B07-CA4C-4EC6-B10F-CF35E9D77CC7}"/>
              </a:ext>
            </a:extLst>
          </p:cNvPr>
          <p:cNvSpPr txBox="1"/>
          <p:nvPr/>
        </p:nvSpPr>
        <p:spPr>
          <a:xfrm>
            <a:off x="6589966" y="2334789"/>
            <a:ext cx="157866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considerate community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B9D1554-C540-4E7B-BAF7-33D8F2FC9027}"/>
              </a:ext>
            </a:extLst>
          </p:cNvPr>
          <p:cNvGrpSpPr>
            <a:grpSpLocks noChangeAspect="1"/>
          </p:cNvGrpSpPr>
          <p:nvPr/>
        </p:nvGrpSpPr>
        <p:grpSpPr>
          <a:xfrm>
            <a:off x="7037284" y="3564682"/>
            <a:ext cx="683567" cy="710400"/>
            <a:chOff x="6453494" y="2317132"/>
            <a:chExt cx="1969724" cy="2047043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DF550E9-5C13-4E26-AEDD-232DBB0862CB}"/>
                </a:ext>
              </a:extLst>
            </p:cNvPr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C8BF105B-CC2A-49F0-BF04-48B05ED77E2B}"/>
                </a:ext>
              </a:extLst>
            </p:cNvPr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95D5A6-BE0B-4365-9558-7C23F1A0318C}"/>
                </a:ext>
              </a:extLst>
            </p:cNvPr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CF95405B-B02A-4F32-90E6-2945632F0C30}"/>
              </a:ext>
            </a:extLst>
          </p:cNvPr>
          <p:cNvSpPr txBox="1"/>
          <p:nvPr/>
        </p:nvSpPr>
        <p:spPr>
          <a:xfrm>
            <a:off x="1124673" y="3245808"/>
            <a:ext cx="1523896" cy="352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rgbClr val="FFFF00"/>
                </a:solidFill>
              </a:rPr>
              <a:t>Chapter 1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BE1C631-6CF3-452C-9C1F-23AAF98F2A17}"/>
              </a:ext>
            </a:extLst>
          </p:cNvPr>
          <p:cNvSpPr txBox="1"/>
          <p:nvPr/>
        </p:nvSpPr>
        <p:spPr>
          <a:xfrm>
            <a:off x="2346918" y="2948960"/>
            <a:ext cx="1523896" cy="352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rgbClr val="FFFF00"/>
                </a:solidFill>
              </a:rPr>
              <a:t>Chapter 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A38CBCB-AD86-4973-9205-EF8AB0ED5A33}"/>
              </a:ext>
            </a:extLst>
          </p:cNvPr>
          <p:cNvSpPr txBox="1"/>
          <p:nvPr/>
        </p:nvSpPr>
        <p:spPr>
          <a:xfrm>
            <a:off x="3648901" y="2567778"/>
            <a:ext cx="1523896" cy="352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rgbClr val="FFFF00"/>
                </a:solidFill>
              </a:rPr>
              <a:t>Chapter 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CB63E48-F1F4-4E64-8C60-AA2F190558BC}"/>
              </a:ext>
            </a:extLst>
          </p:cNvPr>
          <p:cNvSpPr txBox="1"/>
          <p:nvPr/>
        </p:nvSpPr>
        <p:spPr>
          <a:xfrm>
            <a:off x="4983784" y="2171452"/>
            <a:ext cx="1523896" cy="352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rgbClr val="FFFF00"/>
                </a:solidFill>
              </a:rPr>
              <a:t>Chapter 4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FBD3FF7-01C3-41EB-BDA5-1D3924C1FFC6}"/>
              </a:ext>
            </a:extLst>
          </p:cNvPr>
          <p:cNvSpPr txBox="1"/>
          <p:nvPr/>
        </p:nvSpPr>
        <p:spPr>
          <a:xfrm>
            <a:off x="6648759" y="1948658"/>
            <a:ext cx="1523896" cy="352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rgbClr val="FFFF00"/>
                </a:solidFill>
              </a:rPr>
              <a:t>Chapter 5</a:t>
            </a:r>
          </a:p>
        </p:txBody>
      </p:sp>
      <p:sp>
        <p:nvSpPr>
          <p:cNvPr id="2" name="Star: 4 Points 1">
            <a:extLst>
              <a:ext uri="{FF2B5EF4-FFF2-40B4-BE49-F238E27FC236}">
                <a16:creationId xmlns:a16="http://schemas.microsoft.com/office/drawing/2014/main" id="{681BD428-2F68-473C-9903-ADA534A23FF0}"/>
              </a:ext>
            </a:extLst>
          </p:cNvPr>
          <p:cNvSpPr/>
          <p:nvPr/>
        </p:nvSpPr>
        <p:spPr>
          <a:xfrm>
            <a:off x="6111784" y="3353778"/>
            <a:ext cx="914400" cy="914400"/>
          </a:xfrm>
          <a:prstGeom prst="star4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endParaRPr lang="en-GB" b="1">
              <a:ln/>
              <a:solidFill>
                <a:schemeClr val="accent3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4A607E5-23A2-4DA3-8015-DF295DC6D9E0}"/>
              </a:ext>
            </a:extLst>
          </p:cNvPr>
          <p:cNvSpPr txBox="1"/>
          <p:nvPr/>
        </p:nvSpPr>
        <p:spPr>
          <a:xfrm>
            <a:off x="5886811" y="5803421"/>
            <a:ext cx="1523896" cy="60888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Your Part in this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BABA9120-538E-4613-9179-B3E4EE7D843C}"/>
              </a:ext>
            </a:extLst>
          </p:cNvPr>
          <p:cNvSpPr/>
          <p:nvPr/>
        </p:nvSpPr>
        <p:spPr>
          <a:xfrm rot="10800000">
            <a:off x="6327237" y="5122221"/>
            <a:ext cx="529604" cy="569254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1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6" grpId="0"/>
      <p:bldP spid="28" grpId="0"/>
      <p:bldP spid="84" grpId="0" animBg="1"/>
      <p:bldP spid="33" grpId="0"/>
      <p:bldP spid="34" grpId="0"/>
      <p:bldP spid="51" grpId="0"/>
      <p:bldP spid="53" grpId="0"/>
      <p:bldP spid="31" grpId="0"/>
      <p:bldP spid="32" grpId="0"/>
      <p:bldP spid="43" grpId="0"/>
      <p:bldP spid="48" grpId="0"/>
      <p:bldP spid="49" grpId="0"/>
      <p:bldP spid="50" grpId="0"/>
      <p:bldP spid="54" grpId="0"/>
      <p:bldP spid="2" grpId="0" animBg="1"/>
      <p:bldP spid="55" grpId="0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32069-AC6E-4828-B510-EC20F1000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748" y="284176"/>
            <a:ext cx="11737304" cy="1508760"/>
          </a:xfrm>
        </p:spPr>
        <p:txBody>
          <a:bodyPr/>
          <a:lstStyle/>
          <a:p>
            <a:r>
              <a:rPr lang="en-GB" sz="4000" dirty="0"/>
              <a:t>God wants you to treat other </a:t>
            </a:r>
            <a:br>
              <a:rPr lang="en-GB" sz="4000" dirty="0"/>
            </a:br>
            <a:r>
              <a:rPr lang="en-GB" sz="4000" dirty="0"/>
              <a:t>Christians as family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DB82B0-EA8B-48D9-877C-7C606DAD6B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3852" y="2011680"/>
            <a:ext cx="10801200" cy="4562144"/>
          </a:xfrm>
        </p:spPr>
        <p:txBody>
          <a:bodyPr>
            <a:normAutofit/>
          </a:bodyPr>
          <a:lstStyle/>
          <a:p>
            <a:r>
              <a:rPr lang="en-GB" sz="4000" b="1" dirty="0"/>
              <a:t>Don’t dismiss the older generation</a:t>
            </a:r>
          </a:p>
          <a:p>
            <a:pPr lvl="1"/>
            <a:r>
              <a:rPr lang="en-GB" sz="3600" b="1" dirty="0">
                <a:solidFill>
                  <a:srgbClr val="FFFF00"/>
                </a:solidFill>
              </a:rPr>
              <a:t>Treat them like you would a father or a mother</a:t>
            </a:r>
          </a:p>
          <a:p>
            <a:r>
              <a:rPr lang="en-GB" sz="4000" b="1" dirty="0"/>
              <a:t>Treat your peers like siblings</a:t>
            </a:r>
          </a:p>
          <a:p>
            <a:r>
              <a:rPr lang="en-GB" sz="4000" b="1" dirty="0"/>
              <a:t>Look after widows</a:t>
            </a:r>
          </a:p>
          <a:p>
            <a:pPr lvl="1"/>
            <a:r>
              <a:rPr lang="en-GB" sz="3600" b="1" dirty="0">
                <a:solidFill>
                  <a:srgbClr val="FFFF00"/>
                </a:solidFill>
              </a:rPr>
              <a:t>Give the widows a role</a:t>
            </a:r>
          </a:p>
        </p:txBody>
      </p:sp>
      <p:pic>
        <p:nvPicPr>
          <p:cNvPr id="4" name="Picture 5" descr="j0343551">
            <a:extLst>
              <a:ext uri="{FF2B5EF4-FFF2-40B4-BE49-F238E27FC236}">
                <a16:creationId xmlns:a16="http://schemas.microsoft.com/office/drawing/2014/main" id="{A6827E67-D459-494C-B543-C5EBB21E53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48" y="4998244"/>
            <a:ext cx="1608138" cy="1935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j0343549">
            <a:extLst>
              <a:ext uri="{FF2B5EF4-FFF2-40B4-BE49-F238E27FC236}">
                <a16:creationId xmlns:a16="http://schemas.microsoft.com/office/drawing/2014/main" id="{DE2C4D44-32E7-4CBA-9657-6D0DEE365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140" y="5206405"/>
            <a:ext cx="1474788" cy="178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j0343525">
            <a:extLst>
              <a:ext uri="{FF2B5EF4-FFF2-40B4-BE49-F238E27FC236}">
                <a16:creationId xmlns:a16="http://schemas.microsoft.com/office/drawing/2014/main" id="{AB876C7B-1CE4-4B1B-A2F7-FFA7F5009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266" y="3842492"/>
            <a:ext cx="5449672" cy="295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463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2F0B7C0-51C2-4CBA-83D6-439FFCAEC6CD}"/>
              </a:ext>
            </a:extLst>
          </p:cNvPr>
          <p:cNvSpPr/>
          <p:nvPr/>
        </p:nvSpPr>
        <p:spPr>
          <a:xfrm>
            <a:off x="16246" y="0"/>
            <a:ext cx="12188825" cy="6837680"/>
          </a:xfrm>
          <a:prstGeom prst="rect">
            <a:avLst/>
          </a:prstGeom>
          <a:blipFill dpi="0" rotWithShape="1">
            <a:blip r:embed="rId2">
              <a:alphaModFix amt="69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250122-B0CF-4270-8CDA-B8CFBA861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God wants people to have a purpose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D1CDA8-35FC-4340-9311-12ECD86BB7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1764" y="2011680"/>
            <a:ext cx="11377264" cy="4826000"/>
          </a:xfrm>
        </p:spPr>
        <p:txBody>
          <a:bodyPr>
            <a:noAutofit/>
          </a:bodyPr>
          <a:lstStyle/>
          <a:p>
            <a:r>
              <a:rPr lang="en-GB" sz="4000" b="1" dirty="0"/>
              <a:t>For most that can be found in faith and work and families</a:t>
            </a:r>
          </a:p>
          <a:p>
            <a:r>
              <a:rPr lang="en-GB" sz="4000" b="1" dirty="0"/>
              <a:t>For the bereaved (widows) that could be starting a new family or being devoted to God’s family</a:t>
            </a:r>
          </a:p>
          <a:p>
            <a:r>
              <a:rPr lang="en-GB" sz="4000" b="1" dirty="0"/>
              <a:t>For older people</a:t>
            </a:r>
          </a:p>
          <a:p>
            <a:pPr lvl="1"/>
            <a:r>
              <a:rPr lang="en-GB" sz="3600" b="1" dirty="0">
                <a:solidFill>
                  <a:srgbClr val="FFFF00"/>
                </a:solidFill>
              </a:rPr>
              <a:t>God does NOT have a scrap heap</a:t>
            </a:r>
          </a:p>
        </p:txBody>
      </p:sp>
    </p:spTree>
    <p:extLst>
      <p:ext uri="{BB962C8B-B14F-4D97-AF65-F5344CB8AC3E}">
        <p14:creationId xmlns:p14="http://schemas.microsoft.com/office/powerpoint/2010/main" val="1704727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2EFD7-6BFC-4B25-A5D7-6A1AB54B1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56" y="284176"/>
            <a:ext cx="11593288" cy="1508760"/>
          </a:xfrm>
        </p:spPr>
        <p:txBody>
          <a:bodyPr/>
          <a:lstStyle/>
          <a:p>
            <a:r>
              <a:rPr lang="en-GB" sz="4000" dirty="0"/>
              <a:t>God wants you to take your role seriously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095381-CB06-4873-A683-514298AC3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1804" y="2011680"/>
            <a:ext cx="10362334" cy="4846320"/>
          </a:xfrm>
        </p:spPr>
        <p:txBody>
          <a:bodyPr>
            <a:noAutofit/>
          </a:bodyPr>
          <a:lstStyle/>
          <a:p>
            <a:r>
              <a:rPr lang="en-GB" sz="4000" b="1" dirty="0"/>
              <a:t>Elders and older people</a:t>
            </a:r>
          </a:p>
          <a:p>
            <a:r>
              <a:rPr lang="en-GB" sz="4000" b="1" dirty="0"/>
              <a:t>Widows</a:t>
            </a:r>
          </a:p>
          <a:p>
            <a:r>
              <a:rPr lang="en-GB" sz="4000" b="1" dirty="0"/>
              <a:t>Timothy, the leader</a:t>
            </a:r>
          </a:p>
          <a:p>
            <a:pPr lvl="1"/>
            <a:r>
              <a:rPr lang="en-GB" sz="3600" b="1" dirty="0">
                <a:solidFill>
                  <a:srgbClr val="FFFF00"/>
                </a:solidFill>
              </a:rPr>
              <a:t>Don’t show partiality to any group</a:t>
            </a:r>
          </a:p>
          <a:p>
            <a:pPr lvl="1"/>
            <a:r>
              <a:rPr lang="en-GB" sz="3600" b="1" dirty="0">
                <a:solidFill>
                  <a:srgbClr val="FFFF00"/>
                </a:solidFill>
              </a:rPr>
              <a:t>Don’t go for obvious answers</a:t>
            </a:r>
          </a:p>
          <a:p>
            <a:pPr lvl="1"/>
            <a:r>
              <a:rPr lang="en-GB" sz="3600" b="1" dirty="0">
                <a:solidFill>
                  <a:srgbClr val="FFFF00"/>
                </a:solidFill>
              </a:rPr>
              <a:t>Keep your standards high</a:t>
            </a:r>
          </a:p>
          <a:p>
            <a:pPr lvl="1"/>
            <a:r>
              <a:rPr lang="en-GB" sz="3600" b="1" dirty="0">
                <a:solidFill>
                  <a:srgbClr val="FFFF00"/>
                </a:solidFill>
              </a:rPr>
              <a:t>Lighten up on yourself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915687-D8D6-4D1D-9554-D16C5F2FECA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7813" r="39875"/>
          <a:stretch/>
        </p:blipFill>
        <p:spPr>
          <a:xfrm>
            <a:off x="9315815" y="2011680"/>
            <a:ext cx="2467229" cy="31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09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51197-7792-4534-BE74-4B79B9D8E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God wants you to appreciate people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78B4E2-238E-4EBD-BF02-2FFA45F81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3772" y="2011680"/>
            <a:ext cx="11377264" cy="4846320"/>
          </a:xfrm>
        </p:spPr>
        <p:txBody>
          <a:bodyPr>
            <a:noAutofit/>
          </a:bodyPr>
          <a:lstStyle/>
          <a:p>
            <a:r>
              <a:rPr lang="en-GB" sz="4000" b="1" dirty="0"/>
              <a:t>Especially Christians</a:t>
            </a:r>
          </a:p>
          <a:p>
            <a:r>
              <a:rPr lang="en-GB" sz="4000" b="1" dirty="0"/>
              <a:t>Especially the elderly</a:t>
            </a:r>
          </a:p>
          <a:p>
            <a:r>
              <a:rPr lang="en-GB" sz="4000" b="1" dirty="0"/>
              <a:t>Especially yourself!</a:t>
            </a:r>
          </a:p>
          <a:p>
            <a:pPr lvl="1"/>
            <a:r>
              <a:rPr lang="en-GB" sz="3600" b="1" dirty="0">
                <a:solidFill>
                  <a:srgbClr val="FFFF00"/>
                </a:solidFill>
              </a:rPr>
              <a:t>Becoming a considerate people is not found in our promises and our words, but in our attitudes to others – especially the elderly and people NOT like us</a:t>
            </a:r>
          </a:p>
        </p:txBody>
      </p:sp>
    </p:spTree>
    <p:extLst>
      <p:ext uri="{BB962C8B-B14F-4D97-AF65-F5344CB8AC3E}">
        <p14:creationId xmlns:p14="http://schemas.microsoft.com/office/powerpoint/2010/main" val="1900493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608A4-AD25-4B8E-947A-DEFDB5E18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DE292-F31B-4908-BC09-3DF0C4D56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159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Arrow 4"/>
          <p:cNvSpPr/>
          <p:nvPr/>
        </p:nvSpPr>
        <p:spPr>
          <a:xfrm>
            <a:off x="1687596" y="2558678"/>
            <a:ext cx="8256405" cy="4416687"/>
          </a:xfrm>
          <a:custGeom>
            <a:avLst/>
            <a:gdLst>
              <a:gd name="connsiteX0" fmla="*/ 0 w 5562600"/>
              <a:gd name="connsiteY0" fmla="*/ 5334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7" fmla="*/ 0 w 5562600"/>
              <a:gd name="connsiteY7" fmla="*/ 533400 h 2133600"/>
              <a:gd name="connsiteX0" fmla="*/ 0 w 5562600"/>
              <a:gd name="connsiteY0" fmla="*/ 1600200 h 2133600"/>
              <a:gd name="connsiteX1" fmla="*/ 4495800 w 5562600"/>
              <a:gd name="connsiteY1" fmla="*/ 533400 h 2133600"/>
              <a:gd name="connsiteX2" fmla="*/ 4495800 w 5562600"/>
              <a:gd name="connsiteY2" fmla="*/ 0 h 2133600"/>
              <a:gd name="connsiteX3" fmla="*/ 5562600 w 5562600"/>
              <a:gd name="connsiteY3" fmla="*/ 1066800 h 2133600"/>
              <a:gd name="connsiteX4" fmla="*/ 4495800 w 5562600"/>
              <a:gd name="connsiteY4" fmla="*/ 2133600 h 2133600"/>
              <a:gd name="connsiteX5" fmla="*/ 4495800 w 5562600"/>
              <a:gd name="connsiteY5" fmla="*/ 1600200 h 2133600"/>
              <a:gd name="connsiteX6" fmla="*/ 0 w 5562600"/>
              <a:gd name="connsiteY6" fmla="*/ 1600200 h 2133600"/>
              <a:gd name="connsiteX0" fmla="*/ 0 w 5535304"/>
              <a:gd name="connsiteY0" fmla="*/ 1040641 h 2133600"/>
              <a:gd name="connsiteX1" fmla="*/ 4468504 w 5535304"/>
              <a:gd name="connsiteY1" fmla="*/ 533400 h 2133600"/>
              <a:gd name="connsiteX2" fmla="*/ 4468504 w 5535304"/>
              <a:gd name="connsiteY2" fmla="*/ 0 h 2133600"/>
              <a:gd name="connsiteX3" fmla="*/ 5535304 w 5535304"/>
              <a:gd name="connsiteY3" fmla="*/ 1066800 h 2133600"/>
              <a:gd name="connsiteX4" fmla="*/ 4468504 w 5535304"/>
              <a:gd name="connsiteY4" fmla="*/ 2133600 h 2133600"/>
              <a:gd name="connsiteX5" fmla="*/ 4468504 w 5535304"/>
              <a:gd name="connsiteY5" fmla="*/ 1600200 h 2133600"/>
              <a:gd name="connsiteX6" fmla="*/ 0 w 5535304"/>
              <a:gd name="connsiteY6" fmla="*/ 1040641 h 2133600"/>
              <a:gd name="connsiteX0" fmla="*/ 0 w 5577312"/>
              <a:gd name="connsiteY0" fmla="*/ 767421 h 2133600"/>
              <a:gd name="connsiteX1" fmla="*/ 4510512 w 5577312"/>
              <a:gd name="connsiteY1" fmla="*/ 533400 h 2133600"/>
              <a:gd name="connsiteX2" fmla="*/ 4510512 w 5577312"/>
              <a:gd name="connsiteY2" fmla="*/ 0 h 2133600"/>
              <a:gd name="connsiteX3" fmla="*/ 5577312 w 5577312"/>
              <a:gd name="connsiteY3" fmla="*/ 1066800 h 2133600"/>
              <a:gd name="connsiteX4" fmla="*/ 4510512 w 5577312"/>
              <a:gd name="connsiteY4" fmla="*/ 2133600 h 2133600"/>
              <a:gd name="connsiteX5" fmla="*/ 4510512 w 5577312"/>
              <a:gd name="connsiteY5" fmla="*/ 1600200 h 2133600"/>
              <a:gd name="connsiteX6" fmla="*/ 0 w 5577312"/>
              <a:gd name="connsiteY6" fmla="*/ 767421 h 2133600"/>
              <a:gd name="connsiteX0" fmla="*/ 0 w 5602517"/>
              <a:gd name="connsiteY0" fmla="*/ 702842 h 2133600"/>
              <a:gd name="connsiteX1" fmla="*/ 4535717 w 5602517"/>
              <a:gd name="connsiteY1" fmla="*/ 533400 h 2133600"/>
              <a:gd name="connsiteX2" fmla="*/ 4535717 w 5602517"/>
              <a:gd name="connsiteY2" fmla="*/ 0 h 2133600"/>
              <a:gd name="connsiteX3" fmla="*/ 5602517 w 5602517"/>
              <a:gd name="connsiteY3" fmla="*/ 1066800 h 2133600"/>
              <a:gd name="connsiteX4" fmla="*/ 4535717 w 5602517"/>
              <a:gd name="connsiteY4" fmla="*/ 2133600 h 2133600"/>
              <a:gd name="connsiteX5" fmla="*/ 4535717 w 5602517"/>
              <a:gd name="connsiteY5" fmla="*/ 1600200 h 2133600"/>
              <a:gd name="connsiteX6" fmla="*/ 0 w 5602517"/>
              <a:gd name="connsiteY6" fmla="*/ 702842 h 2133600"/>
              <a:gd name="connsiteX0" fmla="*/ 0 w 5804157"/>
              <a:gd name="connsiteY0" fmla="*/ 673036 h 2133600"/>
              <a:gd name="connsiteX1" fmla="*/ 4737357 w 5804157"/>
              <a:gd name="connsiteY1" fmla="*/ 533400 h 2133600"/>
              <a:gd name="connsiteX2" fmla="*/ 4737357 w 5804157"/>
              <a:gd name="connsiteY2" fmla="*/ 0 h 2133600"/>
              <a:gd name="connsiteX3" fmla="*/ 5804157 w 5804157"/>
              <a:gd name="connsiteY3" fmla="*/ 1066800 h 2133600"/>
              <a:gd name="connsiteX4" fmla="*/ 4737357 w 5804157"/>
              <a:gd name="connsiteY4" fmla="*/ 2133600 h 2133600"/>
              <a:gd name="connsiteX5" fmla="*/ 4737357 w 5804157"/>
              <a:gd name="connsiteY5" fmla="*/ 1600200 h 2133600"/>
              <a:gd name="connsiteX6" fmla="*/ 0 w 5804157"/>
              <a:gd name="connsiteY6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  <a:gd name="connsiteX0" fmla="*/ 10766 w 5814923"/>
              <a:gd name="connsiteY0" fmla="*/ 673036 h 2133600"/>
              <a:gd name="connsiteX1" fmla="*/ 4748123 w 5814923"/>
              <a:gd name="connsiteY1" fmla="*/ 533400 h 2133600"/>
              <a:gd name="connsiteX2" fmla="*/ 4748123 w 5814923"/>
              <a:gd name="connsiteY2" fmla="*/ 0 h 2133600"/>
              <a:gd name="connsiteX3" fmla="*/ 5814923 w 5814923"/>
              <a:gd name="connsiteY3" fmla="*/ 1066800 h 2133600"/>
              <a:gd name="connsiteX4" fmla="*/ 4748123 w 5814923"/>
              <a:gd name="connsiteY4" fmla="*/ 2133600 h 2133600"/>
              <a:gd name="connsiteX5" fmla="*/ 4748123 w 5814923"/>
              <a:gd name="connsiteY5" fmla="*/ 1600200 h 2133600"/>
              <a:gd name="connsiteX6" fmla="*/ 0 w 5814923"/>
              <a:gd name="connsiteY6" fmla="*/ 989491 h 2133600"/>
              <a:gd name="connsiteX7" fmla="*/ 10766 w 5814923"/>
              <a:gd name="connsiteY7" fmla="*/ 673036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14923" h="2133600">
                <a:moveTo>
                  <a:pt x="10766" y="673036"/>
                </a:moveTo>
                <a:lnTo>
                  <a:pt x="4748123" y="533400"/>
                </a:lnTo>
                <a:lnTo>
                  <a:pt x="4748123" y="0"/>
                </a:lnTo>
                <a:lnTo>
                  <a:pt x="5814923" y="1066800"/>
                </a:lnTo>
                <a:lnTo>
                  <a:pt x="4748123" y="2133600"/>
                </a:lnTo>
                <a:lnTo>
                  <a:pt x="4748123" y="1600200"/>
                </a:lnTo>
                <a:cubicBezTo>
                  <a:pt x="3118506" y="1372362"/>
                  <a:pt x="1603230" y="1201727"/>
                  <a:pt x="0" y="989491"/>
                </a:cubicBezTo>
                <a:cubicBezTo>
                  <a:pt x="3589" y="686387"/>
                  <a:pt x="7177" y="929336"/>
                  <a:pt x="10766" y="673036"/>
                </a:cubicBezTo>
                <a:close/>
              </a:path>
            </a:pathLst>
          </a:custGeom>
          <a:gradFill flip="none" rotWithShape="1">
            <a:gsLst>
              <a:gs pos="63000">
                <a:schemeClr val="accent6">
                  <a:lumMod val="75000"/>
                </a:schemeClr>
              </a:gs>
              <a:gs pos="0">
                <a:srgbClr val="FFC000"/>
              </a:gs>
            </a:gsLst>
            <a:lin ang="10800000" scaled="1"/>
            <a:tileRect/>
          </a:gradFill>
          <a:ln>
            <a:noFill/>
          </a:ln>
          <a:scene3d>
            <a:camera prst="orthographicFront">
              <a:rot lat="17222692" lon="18162154" rev="4074046"/>
            </a:camera>
            <a:lightRig rig="threePt" dir="t"/>
          </a:scene3d>
          <a:sp3d extrusionH="254000">
            <a:bevelT w="1905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>
          <a:xfrm>
            <a:off x="189756" y="228599"/>
            <a:ext cx="11999069" cy="1576541"/>
          </a:xfrm>
        </p:spPr>
        <p:txBody>
          <a:bodyPr>
            <a:normAutofit/>
          </a:bodyPr>
          <a:lstStyle/>
          <a:p>
            <a:r>
              <a:rPr lang="en-US" sz="4000" dirty="0"/>
              <a:t>The church in the future will not be the same!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07524" y="3845153"/>
            <a:ext cx="15238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loving community</a:t>
            </a:r>
          </a:p>
        </p:txBody>
      </p:sp>
      <p:grpSp>
        <p:nvGrpSpPr>
          <p:cNvPr id="39" name="Group 38"/>
          <p:cNvGrpSpPr>
            <a:grpSpLocks noChangeAspect="1"/>
          </p:cNvGrpSpPr>
          <p:nvPr/>
        </p:nvGrpSpPr>
        <p:grpSpPr>
          <a:xfrm>
            <a:off x="1656325" y="4767022"/>
            <a:ext cx="683567" cy="710400"/>
            <a:chOff x="6453494" y="2317132"/>
            <a:chExt cx="1969724" cy="2047043"/>
          </a:xfrm>
        </p:grpSpPr>
        <p:sp>
          <p:nvSpPr>
            <p:cNvPr id="40" name="Oval 39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44" name="Group 43"/>
          <p:cNvGrpSpPr>
            <a:grpSpLocks noChangeAspect="1"/>
          </p:cNvGrpSpPr>
          <p:nvPr/>
        </p:nvGrpSpPr>
        <p:grpSpPr>
          <a:xfrm>
            <a:off x="2922905" y="4503440"/>
            <a:ext cx="683567" cy="710400"/>
            <a:chOff x="6453494" y="2317132"/>
            <a:chExt cx="1969724" cy="2047043"/>
          </a:xfrm>
        </p:grpSpPr>
        <p:sp>
          <p:nvSpPr>
            <p:cNvPr id="45" name="Oval 44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7" name="Oval 46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72" name="Group 71"/>
          <p:cNvGrpSpPr>
            <a:grpSpLocks noChangeAspect="1"/>
          </p:cNvGrpSpPr>
          <p:nvPr/>
        </p:nvGrpSpPr>
        <p:grpSpPr>
          <a:xfrm>
            <a:off x="4291919" y="4198640"/>
            <a:ext cx="683567" cy="710400"/>
            <a:chOff x="6453494" y="2317132"/>
            <a:chExt cx="1969724" cy="2047043"/>
          </a:xfrm>
        </p:grpSpPr>
        <p:sp>
          <p:nvSpPr>
            <p:cNvPr id="73" name="Oval 72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75" name="Oval 74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76" name="Group 75"/>
          <p:cNvGrpSpPr>
            <a:grpSpLocks noChangeAspect="1"/>
          </p:cNvGrpSpPr>
          <p:nvPr/>
        </p:nvGrpSpPr>
        <p:grpSpPr>
          <a:xfrm>
            <a:off x="5690451" y="3874817"/>
            <a:ext cx="683567" cy="710400"/>
            <a:chOff x="6453494" y="2317132"/>
            <a:chExt cx="1969724" cy="2047043"/>
          </a:xfrm>
        </p:grpSpPr>
        <p:sp>
          <p:nvSpPr>
            <p:cNvPr id="77" name="Oval 76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79" name="Oval 78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grpSp>
        <p:nvGrpSpPr>
          <p:cNvPr id="80" name="Group 79"/>
          <p:cNvGrpSpPr>
            <a:grpSpLocks noChangeAspect="1"/>
          </p:cNvGrpSpPr>
          <p:nvPr/>
        </p:nvGrpSpPr>
        <p:grpSpPr>
          <a:xfrm>
            <a:off x="8390020" y="3083329"/>
            <a:ext cx="1000811" cy="1040097"/>
            <a:chOff x="6453494" y="2317132"/>
            <a:chExt cx="1969724" cy="2047043"/>
          </a:xfrm>
        </p:grpSpPr>
        <p:sp>
          <p:nvSpPr>
            <p:cNvPr id="81" name="Oval 80"/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/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83" name="Oval 82"/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84" name="Oval 83"/>
          <p:cNvSpPr/>
          <p:nvPr/>
        </p:nvSpPr>
        <p:spPr>
          <a:xfrm rot="21109716">
            <a:off x="2077272" y="5611744"/>
            <a:ext cx="6909861" cy="304261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alpha val="93000"/>
                </a:schemeClr>
              </a:gs>
              <a:gs pos="100000">
                <a:sysClr val="window" lastClr="FFFFFF">
                  <a:alpha val="0"/>
                  <a:lumMod val="100000"/>
                </a:sysClr>
              </a:gs>
            </a:gsLst>
            <a:path path="shap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2313F5A-90AE-4E94-AF9D-E878E9A21858}"/>
              </a:ext>
            </a:extLst>
          </p:cNvPr>
          <p:cNvSpPr txBox="1"/>
          <p:nvPr/>
        </p:nvSpPr>
        <p:spPr>
          <a:xfrm>
            <a:off x="2487805" y="3381144"/>
            <a:ext cx="159375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worshipful community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E1A3C26-9E95-4934-9A40-9C81ACEAE994}"/>
              </a:ext>
            </a:extLst>
          </p:cNvPr>
          <p:cNvSpPr txBox="1"/>
          <p:nvPr/>
        </p:nvSpPr>
        <p:spPr>
          <a:xfrm>
            <a:off x="3906288" y="3100538"/>
            <a:ext cx="14630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aspiring community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CE58DE1-A7F1-44F1-BDF3-20D801D87DF1}"/>
              </a:ext>
            </a:extLst>
          </p:cNvPr>
          <p:cNvSpPr txBox="1"/>
          <p:nvPr/>
        </p:nvSpPr>
        <p:spPr>
          <a:xfrm>
            <a:off x="5264979" y="2759119"/>
            <a:ext cx="154789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appreciative community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E8EBBF9-5D0E-43D2-851E-83CDC1A5EE9D}"/>
              </a:ext>
            </a:extLst>
          </p:cNvPr>
          <p:cNvSpPr txBox="1"/>
          <p:nvPr/>
        </p:nvSpPr>
        <p:spPr>
          <a:xfrm>
            <a:off x="6683210" y="2388666"/>
            <a:ext cx="157866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considerate community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7E535FF-6340-47E6-85CE-B1F317424BCB}"/>
              </a:ext>
            </a:extLst>
          </p:cNvPr>
          <p:cNvGrpSpPr>
            <a:grpSpLocks noChangeAspect="1"/>
          </p:cNvGrpSpPr>
          <p:nvPr/>
        </p:nvGrpSpPr>
        <p:grpSpPr>
          <a:xfrm>
            <a:off x="7004946" y="3555197"/>
            <a:ext cx="683567" cy="710400"/>
            <a:chOff x="6453494" y="2317132"/>
            <a:chExt cx="1969724" cy="2047043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6E755E09-C0AA-449A-9E4F-DBC1C5507B45}"/>
                </a:ext>
              </a:extLst>
            </p:cNvPr>
            <p:cNvSpPr/>
            <p:nvPr/>
          </p:nvSpPr>
          <p:spPr>
            <a:xfrm>
              <a:off x="6453494" y="3671628"/>
              <a:ext cx="1969724" cy="69254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0"/>
                  </a:schemeClr>
                </a:gs>
                <a:gs pos="100000">
                  <a:schemeClr val="bg1">
                    <a:alpha val="0"/>
                    <a:lumMod val="0"/>
                    <a:lumOff val="10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7493273-93F2-47BB-A916-90078FBFE089}"/>
                </a:ext>
              </a:extLst>
            </p:cNvPr>
            <p:cNvSpPr/>
            <p:nvPr/>
          </p:nvSpPr>
          <p:spPr>
            <a:xfrm>
              <a:off x="6581146" y="2317132"/>
              <a:ext cx="1741714" cy="1741714"/>
            </a:xfrm>
            <a:prstGeom prst="ellipse">
              <a:avLst/>
            </a:prstGeom>
            <a:gradFill>
              <a:gsLst>
                <a:gs pos="13000">
                  <a:srgbClr val="0070C0"/>
                </a:gs>
                <a:gs pos="71000">
                  <a:srgbClr val="00B0F0"/>
                </a:gs>
              </a:gsLst>
              <a:lin ang="5400000" scaled="1"/>
            </a:gradFill>
            <a:ln w="12700" cap="flat" cmpd="sng" algn="ctr">
              <a:solidFill>
                <a:srgbClr val="00206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9E84B375-6170-473D-903A-DFB808EFEC9E}"/>
                </a:ext>
              </a:extLst>
            </p:cNvPr>
            <p:cNvSpPr/>
            <p:nvPr/>
          </p:nvSpPr>
          <p:spPr>
            <a:xfrm>
              <a:off x="6766204" y="2374552"/>
              <a:ext cx="1371601" cy="1206005"/>
            </a:xfrm>
            <a:prstGeom prst="ellipse">
              <a:avLst/>
            </a:prstGeom>
            <a:gradFill>
              <a:gsLst>
                <a:gs pos="0">
                  <a:sysClr val="window" lastClr="FFFFFF">
                    <a:lumMod val="100000"/>
                    <a:alpha val="80000"/>
                  </a:sysClr>
                </a:gs>
                <a:gs pos="100000">
                  <a:sysClr val="window" lastClr="FFFFFF">
                    <a:alpha val="0"/>
                  </a:sysClr>
                </a:gs>
              </a:gsLst>
              <a:lin ang="5400000" scaled="1"/>
            </a:gradFill>
            <a:ln w="127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50D15662-1E44-414C-9E79-E8BF2E0A209B}"/>
              </a:ext>
            </a:extLst>
          </p:cNvPr>
          <p:cNvSpPr txBox="1"/>
          <p:nvPr/>
        </p:nvSpPr>
        <p:spPr>
          <a:xfrm>
            <a:off x="8166884" y="2051543"/>
            <a:ext cx="150701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more trustworthy community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278AE2-6B01-47B9-B068-FC39725988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30" y="4868094"/>
            <a:ext cx="1335366" cy="1370419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9B49875A-49C8-49DD-BA66-33B2ED5AA699}"/>
              </a:ext>
            </a:extLst>
          </p:cNvPr>
          <p:cNvSpPr txBox="1"/>
          <p:nvPr/>
        </p:nvSpPr>
        <p:spPr>
          <a:xfrm>
            <a:off x="38065" y="6249115"/>
            <a:ext cx="1523896" cy="608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57CFDD12-3746-4F30-A9DA-CC45A339AF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573" y="2169196"/>
            <a:ext cx="1955422" cy="2006751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8028382F-3960-44C0-8C50-637D3A94D652}"/>
              </a:ext>
            </a:extLst>
          </p:cNvPr>
          <p:cNvSpPr txBox="1"/>
          <p:nvPr/>
        </p:nvSpPr>
        <p:spPr>
          <a:xfrm>
            <a:off x="10139559" y="4265597"/>
            <a:ext cx="19244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church at Ephesus with Jesus as King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059F4BB-AE30-40E5-85E7-5FD901F610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0470594" y="2010540"/>
            <a:ext cx="1231380" cy="154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04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6" grpId="0"/>
      <p:bldP spid="28" grpId="0"/>
      <p:bldP spid="84" grpId="0" animBg="1"/>
      <p:bldP spid="33" grpId="0"/>
      <p:bldP spid="34" grpId="0"/>
      <p:bldP spid="35" grpId="0"/>
      <p:bldP spid="36" grpId="0"/>
      <p:bldP spid="49" grpId="0"/>
      <p:bldP spid="51" grpId="0"/>
      <p:bldP spid="5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true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1564227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Take your audience through a digital tunnel where they'll  burst through to the other side and see the information you want to present. Show them lists, charts, tables, SmartArt,  and pictures using a variety of layouts in widescreen (16X9) format. This design works well for subjects on science and technology, computers, communication, and more.   
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2012-05-11T02:04:00+00:00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2029-01-01T08:00:00+00:00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TP102895246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835483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REDMOND\v-vaddu</DisplayName>
        <AccountId>2567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15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0E41224-0370-4595-877C-23316CD80004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4873beb7-5857-4685-be1f-d57550cc96cc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4228E6B-D70C-44BB-A81F-A245495F612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2CCB507-0646-4A50-A4F7-7F385079D5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18468</TotalTime>
  <Words>274</Words>
  <Application>Microsoft Office PowerPoint</Application>
  <PresentationFormat>Custom</PresentationFormat>
  <Paragraphs>50</Paragraphs>
  <Slides>8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Corbel</vt:lpstr>
      <vt:lpstr>Wingdings</vt:lpstr>
      <vt:lpstr>Banded</vt:lpstr>
      <vt:lpstr>Future Church</vt:lpstr>
      <vt:lpstr>The church in the future will not be the same!</vt:lpstr>
      <vt:lpstr>God wants you to treat other  Christians as family</vt:lpstr>
      <vt:lpstr>God wants people to have a purpose</vt:lpstr>
      <vt:lpstr>God wants you to take your role seriously</vt:lpstr>
      <vt:lpstr>God wants you to appreciate people</vt:lpstr>
      <vt:lpstr>PowerPoint Presentation</vt:lpstr>
      <vt:lpstr>The church in the future will not be the same!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Church with Christ at the centre</dc:title>
  <dc:creator>Ron Day</dc:creator>
  <cp:lastModifiedBy>Ron Day</cp:lastModifiedBy>
  <cp:revision>75</cp:revision>
  <dcterms:created xsi:type="dcterms:W3CDTF">2017-08-29T10:17:16Z</dcterms:created>
  <dcterms:modified xsi:type="dcterms:W3CDTF">2017-11-19T09:00:33Z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