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264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258" y="54"/>
      </p:cViewPr>
      <p:guideLst/>
    </p:cSldViewPr>
  </p:slideViewPr>
  <p:outlineViewPr>
    <p:cViewPr>
      <p:scale>
        <a:sx n="33" d="100"/>
        <a:sy n="33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294EE-8898-4BF3-9DAC-76FFFBA74A4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86BB-75CC-444D-A6EC-9621DE0C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86BB-75CC-444D-A6EC-9621DE0CF0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3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86BB-75CC-444D-A6EC-9621DE0CF0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8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86BB-75CC-444D-A6EC-9621DE0CF0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6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3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4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0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8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4699-59EB-4AFC-81FC-8B109DE7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764373"/>
            <a:ext cx="9111343" cy="1293028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0AB7-BEA5-434E-8E97-0FCB2972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200">
                <a:solidFill>
                  <a:srgbClr val="92D050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BAD8-77A0-4F9F-93DB-00DEC4A3BF1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6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Sing_It!_(TV_series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://comicsalvajes.blogspot.com/2012/01/dibujos-para-face-2-face-theatre.html" TargetMode="External"/><Relationship Id="rId10" Type="http://schemas.openxmlformats.org/officeDocument/2006/relationships/hyperlink" Target="http://musicaselvatge.blogspot.com/2014/02/la-veu-preparem-la-prova.html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BU_University_Choir_and_Orchestra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Jay_Treaty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xabay.com/en/curvy-road-road-curvy-journey-2710893/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qJxuy_Qj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5F25-0700-4BC0-A8B1-1317EF39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FB393-BF5A-4769-B296-C44D4D85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EF900-96B9-4CE5-90A7-24C6DAF9F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433ABF24-2192-4422-B980-055DE566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Succession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Sharing the Covenant</a:t>
            </a:r>
          </a:p>
        </p:txBody>
      </p:sp>
    </p:spTree>
    <p:extLst>
      <p:ext uri="{BB962C8B-B14F-4D97-AF65-F5344CB8AC3E}">
        <p14:creationId xmlns:p14="http://schemas.microsoft.com/office/powerpoint/2010/main" val="8645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Sing!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Deuteronomy 32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B8EE13-D4CF-4612-AD74-28AC0CB2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772" y1="28472" x2="16772" y2="28472"/>
                        <a14:foregroundMark x1="23629" y1="13294" x2="23629" y2="13294"/>
                        <a14:foregroundMark x1="32911" y1="20337" x2="35759" y2="27381"/>
                        <a14:foregroundMark x1="38291" y1="60714" x2="38291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49010" y="2779009"/>
            <a:ext cx="3663652" cy="3895529"/>
          </a:xfrm>
          <a:prstGeom prst="rect">
            <a:avLst/>
          </a:prstGeom>
        </p:spPr>
      </p:pic>
      <p:pic>
        <p:nvPicPr>
          <p:cNvPr id="10" name="Picture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F61FD6C-504D-4A5E-9527-5A119569D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99503" y="521584"/>
            <a:ext cx="4010025" cy="225742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C0FCF3-6518-4C03-8B04-36C8202A9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96000">
                        <a14:foregroundMark x1="28000" y1="23111" x2="29333" y2="69333"/>
                        <a14:foregroundMark x1="29333" y1="69333" x2="29333" y2="69333"/>
                        <a14:foregroundMark x1="18667" y1="32444" x2="20000" y2="71556"/>
                        <a14:foregroundMark x1="5778" y1="42667" x2="8444" y2="55556"/>
                        <a14:foregroundMark x1="8444" y1="55556" x2="8444" y2="55556"/>
                        <a14:foregroundMark x1="8000" y1="55111" x2="0" y2="55111"/>
                        <a14:foregroundMark x1="96000" y1="67111" x2="94667" y2="67111"/>
                        <a14:backgroundMark x1="45333" y1="50667" x2="45333" y2="50667"/>
                        <a14:backgroundMark x1="4889" y1="32000" x2="2222" y2="38222"/>
                        <a14:backgroundMark x1="4889" y1="65333" x2="0" y2="63556"/>
                        <a14:backgroundMark x1="46667" y1="47111" x2="47556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411302" y="49103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CFDD-32EC-4EAB-9033-185C141C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Singing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EC86-302D-452B-B786-DCDA7564A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Not songs about us, but songs about God</a:t>
            </a:r>
          </a:p>
          <a:p>
            <a:pPr marR="0" lvl="1" rtl="0"/>
            <a:r>
              <a:rPr lang="en-GB" dirty="0"/>
              <a:t>We raise our eyes from the problem to Him who is above all</a:t>
            </a:r>
          </a:p>
          <a:p>
            <a:pPr marR="0" lvl="0" rtl="0"/>
            <a:r>
              <a:rPr lang="en-GB" dirty="0"/>
              <a:t>Telling the story</a:t>
            </a:r>
          </a:p>
          <a:p>
            <a:pPr marR="0" lvl="1" rtl="0"/>
            <a:r>
              <a:rPr lang="en-GB" dirty="0"/>
              <a:t>of what God has done in the past</a:t>
            </a:r>
          </a:p>
          <a:p>
            <a:pPr marR="0" lvl="1" rtl="0"/>
            <a:r>
              <a:rPr lang="en-GB" dirty="0"/>
              <a:t>of who God is to us</a:t>
            </a:r>
          </a:p>
          <a:p>
            <a:pPr marR="0" lvl="1" rtl="0"/>
            <a:r>
              <a:rPr lang="en-GB" dirty="0"/>
              <a:t>of what He has done for us</a:t>
            </a:r>
          </a:p>
          <a:p>
            <a:pPr lvl="2"/>
            <a:r>
              <a:rPr lang="en-GB" dirty="0"/>
              <a:t>It’s in telling the story that we affirm it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42BADDC-BE47-4F7A-9679-D1FD6C83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3101609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C7E68-E107-4A01-8C2E-8660B783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145A-99C9-400A-A111-55D31E1D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59" y="2194560"/>
            <a:ext cx="7821771" cy="42941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/>
            <a:r>
              <a:rPr lang="en-US" sz="2800" dirty="0">
                <a:solidFill>
                  <a:schemeClr val="tx1"/>
                </a:solidFill>
              </a:rPr>
              <a:t>This song follows the pattern of Ancient Near East treaties </a:t>
            </a:r>
            <a:r>
              <a:rPr lang="en-US" sz="2800" dirty="0">
                <a:solidFill>
                  <a:schemeClr val="accent2"/>
                </a:solidFill>
              </a:rPr>
              <a:t>but</a:t>
            </a:r>
            <a:r>
              <a:rPr lang="en-US" sz="2800" dirty="0">
                <a:solidFill>
                  <a:schemeClr val="tx1"/>
                </a:solidFill>
              </a:rPr>
              <a:t> it is unusual in that it is part of the original treaty</a:t>
            </a:r>
          </a:p>
          <a:p>
            <a:pPr marR="0" lvl="1"/>
            <a:r>
              <a:rPr lang="en-US" sz="2800" dirty="0">
                <a:solidFill>
                  <a:schemeClr val="accent2"/>
                </a:solidFill>
              </a:rPr>
              <a:t>This would be in the letter sent after the treaty was broken</a:t>
            </a:r>
          </a:p>
          <a:p>
            <a:pPr marR="0" lvl="0"/>
            <a:r>
              <a:rPr lang="en-US" sz="2800" dirty="0">
                <a:solidFill>
                  <a:schemeClr val="tx1"/>
                </a:solidFill>
              </a:rPr>
              <a:t>It teaches us about the nature of the God we know and the consequences of unfaithfulness</a:t>
            </a:r>
          </a:p>
          <a:p>
            <a:pPr marR="0" lvl="1"/>
            <a:r>
              <a:rPr lang="en-US" sz="2800" dirty="0">
                <a:solidFill>
                  <a:schemeClr val="accent2"/>
                </a:solidFill>
              </a:rPr>
              <a:t>This is not the unfaithfulness of the world, but unfaithfulness of those who signed up</a:t>
            </a: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F8069100-D734-462D-9E7C-9344BA51A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43200" y="764373"/>
            <a:ext cx="3347130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ED22-3E4F-48E2-A7E4-FCE762AE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Our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F7A29-4648-435C-8C49-841786D06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4617720" cy="437083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 rock (4)</a:t>
            </a:r>
          </a:p>
          <a:p>
            <a:pPr lvl="0"/>
            <a:r>
              <a:rPr lang="en-GB" dirty="0"/>
              <a:t>A faithful God (4)</a:t>
            </a:r>
          </a:p>
          <a:p>
            <a:pPr lvl="0"/>
            <a:r>
              <a:rPr lang="en-GB" dirty="0"/>
              <a:t>A Father (6)</a:t>
            </a:r>
          </a:p>
          <a:p>
            <a:pPr lvl="0"/>
            <a:r>
              <a:rPr lang="en-GB" dirty="0"/>
              <a:t>Creator (6)</a:t>
            </a:r>
          </a:p>
          <a:p>
            <a:pPr lvl="0"/>
            <a:r>
              <a:rPr lang="en-GB" dirty="0"/>
              <a:t>Wants us (9)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A4C14-56D3-498E-9649-6409D47B1FF3}"/>
              </a:ext>
            </a:extLst>
          </p:cNvPr>
          <p:cNvSpPr/>
          <p:nvPr/>
        </p:nvSpPr>
        <p:spPr>
          <a:xfrm>
            <a:off x="5303520" y="2194560"/>
            <a:ext cx="620268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</a:rPr>
              <a:t>Finds His people (10)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</a:rPr>
              <a:t>Shields His people (10)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</a:rPr>
              <a:t>Cares for His people (10)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</a:rPr>
              <a:t>Leads His people (12)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3"/>
                </a:solidFill>
              </a:rPr>
              <a:t>Feeds His people (13-14)</a:t>
            </a:r>
          </a:p>
        </p:txBody>
      </p:sp>
    </p:spTree>
    <p:extLst>
      <p:ext uri="{BB962C8B-B14F-4D97-AF65-F5344CB8AC3E}">
        <p14:creationId xmlns:p14="http://schemas.microsoft.com/office/powerpoint/2010/main" val="4893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C7DBA-64B7-4A12-9E0C-8F76A633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4373"/>
            <a:ext cx="68770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dirty="0"/>
              <a:t>Our journey with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F8DAB-CD23-4892-B772-EECBE925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61" y="2057401"/>
            <a:ext cx="6257290" cy="46634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/>
            <a:r>
              <a:rPr lang="en-US" sz="2800" dirty="0">
                <a:solidFill>
                  <a:schemeClr val="accent2"/>
                </a:solidFill>
              </a:rPr>
              <a:t>Is not all good:</a:t>
            </a:r>
          </a:p>
          <a:p>
            <a:pPr marR="0" lvl="1"/>
            <a:r>
              <a:rPr lang="en-US" sz="2800" dirty="0"/>
              <a:t>Disobedience</a:t>
            </a:r>
          </a:p>
          <a:p>
            <a:pPr marR="0" lvl="1"/>
            <a:r>
              <a:rPr lang="en-US" sz="2800" dirty="0"/>
              <a:t>Abandoning God</a:t>
            </a:r>
          </a:p>
          <a:p>
            <a:pPr marR="0" lvl="1"/>
            <a:r>
              <a:rPr lang="en-US" sz="2800" dirty="0"/>
              <a:t>Unfaithfulness</a:t>
            </a:r>
          </a:p>
          <a:p>
            <a:pPr marR="0" lvl="0"/>
            <a:r>
              <a:rPr lang="en-US" sz="2800" dirty="0">
                <a:solidFill>
                  <a:schemeClr val="accent2"/>
                </a:solidFill>
              </a:rPr>
              <a:t>God’s reply is to let us reap the reward of our actions</a:t>
            </a:r>
          </a:p>
          <a:p>
            <a:pPr marR="0" lvl="1"/>
            <a:r>
              <a:rPr lang="en-US" sz="2800" dirty="0"/>
              <a:t>We can say ‘God is a loving, redeeming God, even in this mess’</a:t>
            </a:r>
          </a:p>
          <a:p>
            <a:pPr marR="0" lvl="2"/>
            <a:r>
              <a:rPr lang="en-US" sz="2800" dirty="0">
                <a:solidFill>
                  <a:schemeClr val="accent4"/>
                </a:solidFill>
              </a:rPr>
              <a:t>He knows what mess is</a:t>
            </a:r>
          </a:p>
          <a:p>
            <a:pPr marR="0" lvl="2"/>
            <a:r>
              <a:rPr lang="en-US" sz="2800" dirty="0">
                <a:solidFill>
                  <a:schemeClr val="accent4"/>
                </a:solidFill>
              </a:rPr>
              <a:t>He triumphs over mess 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ountain, grass, river, green&#10;&#10;Description automatically generated">
            <a:extLst>
              <a:ext uri="{FF2B5EF4-FFF2-40B4-BE49-F238E27FC236}">
                <a16:creationId xmlns:a16="http://schemas.microsoft.com/office/drawing/2014/main" id="{98394319-908C-4F2B-85CA-C4C752E32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97" r="12836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 at sunset&#10;&#10;Description automatically generated">
            <a:extLst>
              <a:ext uri="{FF2B5EF4-FFF2-40B4-BE49-F238E27FC236}">
                <a16:creationId xmlns:a16="http://schemas.microsoft.com/office/drawing/2014/main" id="{A3E6F840-A7FF-467E-9D00-C22C32D5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6AB18-0464-4316-801D-80CD347D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450766"/>
            <a:ext cx="9111343" cy="1293028"/>
          </a:xfrm>
        </p:spPr>
        <p:txBody>
          <a:bodyPr/>
          <a:lstStyle/>
          <a:p>
            <a:pPr marR="0" rtl="0"/>
            <a:r>
              <a:rPr lang="en-GB" dirty="0"/>
              <a:t>God’s response to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038B0-E864-4848-B2E1-6D1098BED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will be done</a:t>
            </a:r>
          </a:p>
          <a:p>
            <a:pPr marR="0" lvl="0" rtl="0"/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 will be made</a:t>
            </a:r>
          </a:p>
          <a:p>
            <a:pPr marR="0" lvl="1" rtl="0"/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know the extent of that atonement</a:t>
            </a:r>
          </a:p>
          <a:p>
            <a:pPr marR="0" lvl="2" rtl="0"/>
            <a:r>
              <a:rPr lang="en-GB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doesn’t fix everything, but it does deal with things on an individual level</a:t>
            </a:r>
          </a:p>
          <a:p>
            <a:pPr marR="0" lvl="3" rtl="0"/>
            <a:r>
              <a:rPr lang="en-GB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sin can be atoned for</a:t>
            </a:r>
          </a:p>
          <a:p>
            <a:pPr marR="0" lvl="3" rtl="0"/>
            <a:r>
              <a:rPr lang="en-GB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history can be redeemed</a:t>
            </a:r>
          </a:p>
          <a:p>
            <a:pPr marR="0" lvl="2" rtl="0"/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Christ redemption is total and personal</a:t>
            </a:r>
          </a:p>
          <a:p>
            <a:pPr lvl="3"/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we can SING!</a:t>
            </a:r>
          </a:p>
        </p:txBody>
      </p:sp>
    </p:spTree>
    <p:extLst>
      <p:ext uri="{BB962C8B-B14F-4D97-AF65-F5344CB8AC3E}">
        <p14:creationId xmlns:p14="http://schemas.microsoft.com/office/powerpoint/2010/main" val="14922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305</Words>
  <Application>Microsoft Office PowerPoint</Application>
  <PresentationFormat>Widescreen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PowerPoint Presentation</vt:lpstr>
      <vt:lpstr>Succession Planning</vt:lpstr>
      <vt:lpstr>3. Sing!</vt:lpstr>
      <vt:lpstr>Singing</vt:lpstr>
      <vt:lpstr>Background</vt:lpstr>
      <vt:lpstr>Our God</vt:lpstr>
      <vt:lpstr>Our journey with God</vt:lpstr>
      <vt:lpstr>God’s response to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</dc:title>
  <dc:creator>Ron Day</dc:creator>
  <cp:lastModifiedBy>Ron Day</cp:lastModifiedBy>
  <cp:revision>4</cp:revision>
  <dcterms:created xsi:type="dcterms:W3CDTF">2020-03-21T21:19:12Z</dcterms:created>
  <dcterms:modified xsi:type="dcterms:W3CDTF">2020-03-22T09:35:26Z</dcterms:modified>
</cp:coreProperties>
</file>