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73" r:id="rId3"/>
    <p:sldId id="272" r:id="rId4"/>
    <p:sldId id="258" r:id="rId5"/>
    <p:sldId id="259" r:id="rId6"/>
    <p:sldId id="274" r:id="rId7"/>
    <p:sldId id="275" r:id="rId8"/>
    <p:sldId id="276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56" d="100"/>
          <a:sy n="56" d="100"/>
        </p:scale>
        <p:origin x="90" y="792"/>
      </p:cViewPr>
      <p:guideLst/>
    </p:cSldViewPr>
  </p:slideViewPr>
  <p:outlineViewPr>
    <p:cViewPr>
      <p:scale>
        <a:sx n="33" d="100"/>
        <a:sy n="33" d="100"/>
      </p:scale>
      <p:origin x="0" y="-6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02/09/2018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ixshark.com/god-is-in-control-of-my-life.ht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partpanda.com/categories/mess-clip-art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802.11junk.com/jeffl/pics/office/slides/office-mess-02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iveminer.com/Tags/mess,unorganized" TargetMode="Externa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802.11junk.com/jeffl/pics/office/slides/office-mess-02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802.11junk.com/jeffl/pics/office/slides/office-mess-02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bc.com/2017/08/31/hurricane-harvey-likely-most-expensive-natural-disaster-in-us-history-accuweather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1067" y="2176942"/>
            <a:ext cx="8983593" cy="1655762"/>
          </a:xfrm>
        </p:spPr>
        <p:txBody>
          <a:bodyPr>
            <a:normAutofit/>
          </a:bodyPr>
          <a:lstStyle/>
          <a:p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12. Inspiration to endure hard times</a:t>
            </a:r>
            <a:endParaRPr lang="en-GB" sz="3600" b="1" i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600" b="1" i="1" dirty="0"/>
              <a:t>Acts 11:19-30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A28E8-37DA-4733-9F06-9F158E8B0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944B6-B8B7-4EB2-A77E-38FF888FD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101113-FA0A-406F-9185-222183D71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33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7840AC-0F88-4AD6-B79D-60C9392AD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86300" y="0"/>
            <a:ext cx="75057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389DB9-6799-4AF8-A3C8-6B2F3540F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400" y="365125"/>
            <a:ext cx="10515600" cy="1325563"/>
          </a:xfrm>
        </p:spPr>
        <p:txBody>
          <a:bodyPr/>
          <a:lstStyle/>
          <a:p>
            <a:pPr marR="0" rtl="0"/>
            <a:r>
              <a:rPr lang="en-GB" dirty="0"/>
              <a:t>When things settle down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CA1B3-F8CD-49EC-B8BD-7630DE474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5342"/>
            <a:ext cx="6743700" cy="4562657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God comes to us where we are and offers us His presence in the mess of life</a:t>
            </a:r>
          </a:p>
        </p:txBody>
      </p:sp>
    </p:spTree>
    <p:extLst>
      <p:ext uri="{BB962C8B-B14F-4D97-AF65-F5344CB8AC3E}">
        <p14:creationId xmlns:p14="http://schemas.microsoft.com/office/powerpoint/2010/main" val="183157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24F21-B230-4188-B471-FB1778E5C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771900" cy="1325563"/>
          </a:xfrm>
        </p:spPr>
        <p:txBody>
          <a:bodyPr>
            <a:normAutofit fontScale="90000"/>
          </a:bodyPr>
          <a:lstStyle/>
          <a:p>
            <a:pPr marR="0" rtl="0"/>
            <a:r>
              <a:rPr lang="en-GB" dirty="0"/>
              <a:t>God’s call is to walk in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73A961-3A88-4C42-8025-72EFFBE91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4414480" cy="5032375"/>
          </a:xfrm>
        </p:spPr>
        <p:txBody>
          <a:bodyPr/>
          <a:lstStyle/>
          <a:p>
            <a:r>
              <a:rPr lang="en-GB" dirty="0"/>
              <a:t>Not to solve every problem</a:t>
            </a:r>
          </a:p>
          <a:p>
            <a:pPr marR="0" lvl="0" rtl="0"/>
            <a:r>
              <a:rPr lang="en-GB" dirty="0"/>
              <a:t>To be a part of the solution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B1BE67-1EFB-4BDF-A4D6-3FF8A980B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52680" y="-3179"/>
            <a:ext cx="9144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AB6AA5-0043-4AAE-A099-53DF1C88B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252680" y="-1590"/>
            <a:ext cx="6939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9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958191-C5E0-44F4-8471-EC3065A36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52A0EF-AEE7-454A-BC18-B8BD1B3F1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971"/>
            <a:ext cx="10515600" cy="1325563"/>
          </a:xfrm>
        </p:spPr>
        <p:txBody>
          <a:bodyPr/>
          <a:lstStyle/>
          <a:p>
            <a:pPr marR="0" rtl="0"/>
            <a:r>
              <a:rPr lang="en-GB" dirty="0"/>
              <a:t>God is in the middle of it all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814DC-E81F-425C-A6B9-DEA190D37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8534"/>
            <a:ext cx="10992556" cy="5469466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highlight>
                  <a:srgbClr val="FFFF00"/>
                </a:highlight>
              </a:rPr>
              <a:t>Luke picks up the story from 8:1</a:t>
            </a:r>
          </a:p>
          <a:p>
            <a:pPr lvl="1"/>
            <a:r>
              <a:rPr lang="en-GB" dirty="0">
                <a:highlight>
                  <a:srgbClr val="FFFF00"/>
                </a:highlight>
              </a:rPr>
              <a:t>Phoenicia, Cyprus &amp; Antioch had large Jewish populations</a:t>
            </a:r>
          </a:p>
          <a:p>
            <a:pPr lvl="2"/>
            <a:r>
              <a:rPr lang="en-GB" dirty="0">
                <a:highlight>
                  <a:srgbClr val="FFFF00"/>
                </a:highlight>
              </a:rPr>
              <a:t>The witness of the church went into them</a:t>
            </a:r>
          </a:p>
          <a:p>
            <a:r>
              <a:rPr lang="en-GB" dirty="0">
                <a:highlight>
                  <a:srgbClr val="FFFF00"/>
                </a:highlight>
              </a:rPr>
              <a:t>Jews were being shown that Jesus was the Christ</a:t>
            </a:r>
          </a:p>
          <a:p>
            <a:r>
              <a:rPr lang="en-GB" dirty="0">
                <a:highlight>
                  <a:srgbClr val="FFFF00"/>
                </a:highlight>
              </a:rPr>
              <a:t>‘And also the gentiles’ (18)</a:t>
            </a:r>
          </a:p>
          <a:p>
            <a:r>
              <a:rPr lang="en-GB" dirty="0">
                <a:highlight>
                  <a:srgbClr val="FFFF00"/>
                </a:highlight>
              </a:rPr>
              <a:t>‘And also the Greeks’ (20)</a:t>
            </a:r>
          </a:p>
        </p:txBody>
      </p:sp>
    </p:spTree>
    <p:extLst>
      <p:ext uri="{BB962C8B-B14F-4D97-AF65-F5344CB8AC3E}">
        <p14:creationId xmlns:p14="http://schemas.microsoft.com/office/powerpoint/2010/main" val="2947908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46CE4-AF1B-451E-B2E1-29A935F48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9C0B2-E3A0-438B-BC35-4FF8EE8BB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606BDE-B7A5-4330-ABF9-68BCC3694E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325"/>
          <a:stretch/>
        </p:blipFill>
        <p:spPr>
          <a:xfrm>
            <a:off x="0" y="0"/>
            <a:ext cx="6544564" cy="7021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671481-D954-4933-846D-7AD6AF3BA120}"/>
              </a:ext>
            </a:extLst>
          </p:cNvPr>
          <p:cNvSpPr txBox="1"/>
          <p:nvPr/>
        </p:nvSpPr>
        <p:spPr>
          <a:xfrm>
            <a:off x="6805430" y="330200"/>
            <a:ext cx="1944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Tarsus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21F8888-A502-4084-9546-AF12DBA08438}"/>
              </a:ext>
            </a:extLst>
          </p:cNvPr>
          <p:cNvCxnSpPr>
            <a:cxnSpLocks/>
          </p:cNvCxnSpPr>
          <p:nvPr/>
        </p:nvCxnSpPr>
        <p:spPr>
          <a:xfrm flipH="1">
            <a:off x="4425088" y="623660"/>
            <a:ext cx="246742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A14078-1815-4C12-9586-4A5310DC2800}"/>
              </a:ext>
            </a:extLst>
          </p:cNvPr>
          <p:cNvCxnSpPr>
            <a:cxnSpLocks/>
          </p:cNvCxnSpPr>
          <p:nvPr/>
        </p:nvCxnSpPr>
        <p:spPr>
          <a:xfrm flipH="1">
            <a:off x="5766708" y="1625146"/>
            <a:ext cx="112580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601D76D-3DE7-4E50-A11B-DE27FB77776D}"/>
              </a:ext>
            </a:extLst>
          </p:cNvPr>
          <p:cNvSpPr txBox="1"/>
          <p:nvPr/>
        </p:nvSpPr>
        <p:spPr>
          <a:xfrm>
            <a:off x="6892516" y="1341996"/>
            <a:ext cx="2885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Syrian Antioch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7EDA6C-226E-4EBD-8532-392A7558DBB1}"/>
              </a:ext>
            </a:extLst>
          </p:cNvPr>
          <p:cNvSpPr txBox="1"/>
          <p:nvPr/>
        </p:nvSpPr>
        <p:spPr>
          <a:xfrm>
            <a:off x="6892515" y="2375171"/>
            <a:ext cx="3736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Phoenicia (region)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ECD065-8770-4981-8ED5-1B6003B56688}"/>
              </a:ext>
            </a:extLst>
          </p:cNvPr>
          <p:cNvSpPr/>
          <p:nvPr/>
        </p:nvSpPr>
        <p:spPr>
          <a:xfrm>
            <a:off x="5307692" y="1916460"/>
            <a:ext cx="981529" cy="175520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8BF340-B998-456D-976D-BB08FFD4590E}"/>
              </a:ext>
            </a:extLst>
          </p:cNvPr>
          <p:cNvCxnSpPr>
            <a:cxnSpLocks/>
          </p:cNvCxnSpPr>
          <p:nvPr/>
        </p:nvCxnSpPr>
        <p:spPr>
          <a:xfrm flipH="1">
            <a:off x="6289221" y="2684689"/>
            <a:ext cx="603295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7A46EB1-D1A8-44F2-8A1D-47F2A7809315}"/>
              </a:ext>
            </a:extLst>
          </p:cNvPr>
          <p:cNvSpPr txBox="1"/>
          <p:nvPr/>
        </p:nvSpPr>
        <p:spPr>
          <a:xfrm>
            <a:off x="1801376" y="2786446"/>
            <a:ext cx="1470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FF00"/>
                </a:solidFill>
              </a:rPr>
              <a:t>Cyprus</a:t>
            </a:r>
          </a:p>
        </p:txBody>
      </p:sp>
    </p:spTree>
    <p:extLst>
      <p:ext uri="{BB962C8B-B14F-4D97-AF65-F5344CB8AC3E}">
        <p14:creationId xmlns:p14="http://schemas.microsoft.com/office/powerpoint/2010/main" val="111025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4" grpId="0"/>
      <p:bldP spid="15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9BF2828-5A59-482B-80BF-A7D5D6A7B429}"/>
              </a:ext>
            </a:extLst>
          </p:cNvPr>
          <p:cNvGrpSpPr/>
          <p:nvPr/>
        </p:nvGrpSpPr>
        <p:grpSpPr>
          <a:xfrm>
            <a:off x="484877" y="228555"/>
            <a:ext cx="7056408" cy="6400890"/>
            <a:chOff x="484877" y="228555"/>
            <a:chExt cx="7056408" cy="640089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1AF1CAF-CBED-4D28-B5D8-A5C524FE9517}"/>
                </a:ext>
              </a:extLst>
            </p:cNvPr>
            <p:cNvSpPr/>
            <p:nvPr/>
          </p:nvSpPr>
          <p:spPr>
            <a:xfrm>
              <a:off x="484877" y="228555"/>
              <a:ext cx="7056408" cy="64008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04F2B74-6E11-46F0-A3B1-60C6AC064D80}"/>
                </a:ext>
              </a:extLst>
            </p:cNvPr>
            <p:cNvSpPr txBox="1"/>
            <p:nvPr/>
          </p:nvSpPr>
          <p:spPr>
            <a:xfrm>
              <a:off x="2156876" y="611739"/>
              <a:ext cx="39391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rgbClr val="FFFF00"/>
                  </a:solidFill>
                </a:rPr>
                <a:t>Greeks who liked Jews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CFCA0CB-BC39-4A74-B755-5948E907B012}"/>
              </a:ext>
            </a:extLst>
          </p:cNvPr>
          <p:cNvGrpSpPr/>
          <p:nvPr/>
        </p:nvGrpSpPr>
        <p:grpSpPr>
          <a:xfrm>
            <a:off x="1633268" y="1148801"/>
            <a:ext cx="4759624" cy="4838647"/>
            <a:chOff x="1633269" y="1460086"/>
            <a:chExt cx="4759624" cy="483864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58FD30-E9E5-4DF7-B415-820101167E4F}"/>
                </a:ext>
              </a:extLst>
            </p:cNvPr>
            <p:cNvSpPr/>
            <p:nvPr/>
          </p:nvSpPr>
          <p:spPr>
            <a:xfrm>
              <a:off x="1633269" y="1460086"/>
              <a:ext cx="4759624" cy="483864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B14A67-E8B2-414E-8B05-E3C184EBE7B1}"/>
                </a:ext>
              </a:extLst>
            </p:cNvPr>
            <p:cNvSpPr txBox="1"/>
            <p:nvPr/>
          </p:nvSpPr>
          <p:spPr>
            <a:xfrm>
              <a:off x="2693378" y="1629107"/>
              <a:ext cx="263940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</a:rPr>
                <a:t>Becoming Jews</a:t>
              </a: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43FC4AFC-E50D-4FFE-B509-9DB1C37A1EFE}"/>
              </a:ext>
            </a:extLst>
          </p:cNvPr>
          <p:cNvSpPr/>
          <p:nvPr/>
        </p:nvSpPr>
        <p:spPr>
          <a:xfrm>
            <a:off x="3029668" y="2591317"/>
            <a:ext cx="1966823" cy="20013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Jews by birth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24D403-1CD0-4DA1-89FA-04360CD5B5E9}"/>
              </a:ext>
            </a:extLst>
          </p:cNvPr>
          <p:cNvSpPr txBox="1"/>
          <p:nvPr/>
        </p:nvSpPr>
        <p:spPr>
          <a:xfrm>
            <a:off x="8190690" y="2890391"/>
            <a:ext cx="30544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Jesus is the Christ/Messiah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E49853-48CC-494B-92C7-91054C2E8536}"/>
              </a:ext>
            </a:extLst>
          </p:cNvPr>
          <p:cNvSpPr txBox="1"/>
          <p:nvPr/>
        </p:nvSpPr>
        <p:spPr>
          <a:xfrm>
            <a:off x="8190690" y="1514099"/>
            <a:ext cx="30544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1"/>
                </a:solidFill>
              </a:rPr>
              <a:t>Jesus is the Christ/Messiah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E76779-1E87-4894-8893-8F79044FF999}"/>
              </a:ext>
            </a:extLst>
          </p:cNvPr>
          <p:cNvSpPr txBox="1"/>
          <p:nvPr/>
        </p:nvSpPr>
        <p:spPr>
          <a:xfrm>
            <a:off x="8190690" y="698296"/>
            <a:ext cx="2582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6">
                    <a:lumMod val="75000"/>
                  </a:schemeClr>
                </a:solidFill>
              </a:rPr>
              <a:t>Jesus is Lord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0F0340-8FD5-410B-9699-097397A0BFEF}"/>
              </a:ext>
            </a:extLst>
          </p:cNvPr>
          <p:cNvSpPr txBox="1"/>
          <p:nvPr/>
        </p:nvSpPr>
        <p:spPr>
          <a:xfrm>
            <a:off x="8663053" y="5343901"/>
            <a:ext cx="230974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Jesus is Lord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62F52C7-825B-46DC-A169-AA6F439C0664}"/>
              </a:ext>
            </a:extLst>
          </p:cNvPr>
          <p:cNvCxnSpPr>
            <a:cxnSpLocks/>
          </p:cNvCxnSpPr>
          <p:nvPr/>
        </p:nvCxnSpPr>
        <p:spPr>
          <a:xfrm flipH="1">
            <a:off x="4996491" y="3429000"/>
            <a:ext cx="31942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ADE2801-72B9-40E9-8B18-40AA2DBECFBC}"/>
              </a:ext>
            </a:extLst>
          </p:cNvPr>
          <p:cNvCxnSpPr>
            <a:cxnSpLocks/>
            <a:endCxn id="6" idx="7"/>
          </p:cNvCxnSpPr>
          <p:nvPr/>
        </p:nvCxnSpPr>
        <p:spPr>
          <a:xfrm flipH="1" flipV="1">
            <a:off x="5695861" y="1857404"/>
            <a:ext cx="2494830" cy="3892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B8C3486-E1CD-4A2D-A036-E0061709E6FE}"/>
              </a:ext>
            </a:extLst>
          </p:cNvPr>
          <p:cNvCxnSpPr>
            <a:cxnSpLocks/>
          </p:cNvCxnSpPr>
          <p:nvPr/>
        </p:nvCxnSpPr>
        <p:spPr>
          <a:xfrm flipH="1">
            <a:off x="6293871" y="970751"/>
            <a:ext cx="1896820" cy="1993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32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2" grpId="0"/>
      <p:bldP spid="13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958191-C5E0-44F4-8471-EC3065A36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52A0EF-AEE7-454A-BC18-B8BD1B3F1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971"/>
            <a:ext cx="10515600" cy="1325563"/>
          </a:xfrm>
        </p:spPr>
        <p:txBody>
          <a:bodyPr/>
          <a:lstStyle/>
          <a:p>
            <a:pPr marR="0" rtl="0"/>
            <a:r>
              <a:rPr lang="en-GB" dirty="0"/>
              <a:t>God is in the middle of it all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814DC-E81F-425C-A6B9-DEA190D37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8534"/>
            <a:ext cx="10992556" cy="5469466"/>
          </a:xfrm>
        </p:spPr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>
                <a:highlight>
                  <a:srgbClr val="FFFF00"/>
                </a:highlight>
              </a:rPr>
              <a:t>Luke picks up the story from 8:1</a:t>
            </a:r>
          </a:p>
          <a:p>
            <a:pPr lvl="1"/>
            <a:r>
              <a:rPr lang="en-GB" dirty="0">
                <a:highlight>
                  <a:srgbClr val="FFFF00"/>
                </a:highlight>
              </a:rPr>
              <a:t>Phoenicia, Cyprus &amp; Antioch had large Jewish populations</a:t>
            </a:r>
          </a:p>
          <a:p>
            <a:pPr lvl="2"/>
            <a:r>
              <a:rPr lang="en-GB" dirty="0">
                <a:highlight>
                  <a:srgbClr val="FFFF00"/>
                </a:highlight>
              </a:rPr>
              <a:t>The witness of the church went into them</a:t>
            </a:r>
          </a:p>
          <a:p>
            <a:r>
              <a:rPr lang="en-GB" dirty="0">
                <a:highlight>
                  <a:srgbClr val="FFFF00"/>
                </a:highlight>
              </a:rPr>
              <a:t>Jews were being shown that Jesus was the Christ</a:t>
            </a:r>
          </a:p>
          <a:p>
            <a:r>
              <a:rPr lang="en-GB" dirty="0">
                <a:highlight>
                  <a:srgbClr val="FFFF00"/>
                </a:highlight>
              </a:rPr>
              <a:t>‘And also the gentiles’ (18)</a:t>
            </a:r>
          </a:p>
          <a:p>
            <a:r>
              <a:rPr lang="en-GB" dirty="0">
                <a:highlight>
                  <a:srgbClr val="FFFF00"/>
                </a:highlight>
              </a:rPr>
              <a:t>‘And also the Greeks’ (20)</a:t>
            </a:r>
          </a:p>
          <a:p>
            <a:pPr lvl="1"/>
            <a:r>
              <a:rPr lang="en-GB" dirty="0">
                <a:highlight>
                  <a:srgbClr val="FFFF00"/>
                </a:highlight>
              </a:rPr>
              <a:t>The boundary for evangelism was put out even further</a:t>
            </a:r>
          </a:p>
          <a:p>
            <a:pPr lvl="2"/>
            <a:r>
              <a:rPr lang="en-GB" dirty="0">
                <a:highlight>
                  <a:srgbClr val="FFFF00"/>
                </a:highlight>
              </a:rPr>
              <a:t>For that they changed their language</a:t>
            </a:r>
          </a:p>
          <a:p>
            <a:pPr lvl="3"/>
            <a:r>
              <a:rPr lang="en-GB" dirty="0">
                <a:highlight>
                  <a:srgbClr val="FFFF00"/>
                </a:highlight>
              </a:rPr>
              <a:t>From ‘Jesus is the Christ/Messiah’ to ‘Jesus is the Lord’</a:t>
            </a:r>
          </a:p>
          <a:p>
            <a:r>
              <a:rPr lang="en-GB" dirty="0">
                <a:highlight>
                  <a:srgbClr val="FFFF00"/>
                </a:highlight>
              </a:rPr>
              <a:t>This worried the church in Jerusalem</a:t>
            </a: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They sent Barnabas who sees God at work and grace being lived out </a:t>
            </a:r>
          </a:p>
          <a:p>
            <a:pPr marR="0" lvl="0" rtl="0"/>
            <a:r>
              <a:rPr lang="en-GB" dirty="0">
                <a:highlight>
                  <a:srgbClr val="FFFF00"/>
                </a:highlight>
              </a:rPr>
              <a:t>God’s mission to the world is more urgent than the church’s theological understanding</a:t>
            </a:r>
          </a:p>
        </p:txBody>
      </p:sp>
    </p:spTree>
    <p:extLst>
      <p:ext uri="{BB962C8B-B14F-4D97-AF65-F5344CB8AC3E}">
        <p14:creationId xmlns:p14="http://schemas.microsoft.com/office/powerpoint/2010/main" val="127924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B6CD8E2-7885-414B-8651-EC4AB133B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A6BBA9-1757-4349-93BD-B74347A50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0058400" cy="1325563"/>
          </a:xfrm>
        </p:spPr>
        <p:txBody>
          <a:bodyPr>
            <a:normAutofit fontScale="90000"/>
          </a:bodyPr>
          <a:lstStyle/>
          <a:p>
            <a:pPr marR="0" rtl="0"/>
            <a:r>
              <a:rPr lang="en-GB" dirty="0">
                <a:solidFill>
                  <a:srgbClr val="FFFF00"/>
                </a:solidFill>
              </a:rPr>
              <a:t>God does not exempt Christians from world suffering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63CEC5-F8FD-466C-ADA9-C9C3AD35D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could save Christians from all natural disasters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He doesn’t</a:t>
            </a:r>
          </a:p>
          <a:p>
            <a:pPr marR="0" lvl="0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response of the church was some practical help to get them through it</a:t>
            </a:r>
          </a:p>
        </p:txBody>
      </p:sp>
    </p:spTree>
    <p:extLst>
      <p:ext uri="{BB962C8B-B14F-4D97-AF65-F5344CB8AC3E}">
        <p14:creationId xmlns:p14="http://schemas.microsoft.com/office/powerpoint/2010/main" val="1821234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13790</TotalTime>
  <Words>303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The Leading of the Spirit</vt:lpstr>
      <vt:lpstr>PowerPoint Presentation</vt:lpstr>
      <vt:lpstr>When things settle down</vt:lpstr>
      <vt:lpstr>God’s call is to walk in faith</vt:lpstr>
      <vt:lpstr>God is in the middle of it all</vt:lpstr>
      <vt:lpstr>PowerPoint Presentation</vt:lpstr>
      <vt:lpstr>PowerPoint Presentation</vt:lpstr>
      <vt:lpstr>God is in the middle of it all</vt:lpstr>
      <vt:lpstr>God does not exempt Christians from world suffering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105</cp:revision>
  <dcterms:created xsi:type="dcterms:W3CDTF">2018-05-21T15:17:57Z</dcterms:created>
  <dcterms:modified xsi:type="dcterms:W3CDTF">2018-09-02T12:44:05Z</dcterms:modified>
</cp:coreProperties>
</file>