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</p:sldMasterIdLst>
  <p:notesMasterIdLst>
    <p:notesMasterId r:id="rId12"/>
  </p:notesMasterIdLst>
  <p:sldIdLst>
    <p:sldId id="259" r:id="rId5"/>
    <p:sldId id="257" r:id="rId6"/>
    <p:sldId id="258" r:id="rId7"/>
    <p:sldId id="311" r:id="rId8"/>
    <p:sldId id="309" r:id="rId9"/>
    <p:sldId id="310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18" d="100"/>
          <a:sy n="18" d="100"/>
        </p:scale>
        <p:origin x="54" y="1656"/>
      </p:cViewPr>
      <p:guideLst/>
    </p:cSldViewPr>
  </p:slideViewPr>
  <p:outlineViewPr>
    <p:cViewPr>
      <p:scale>
        <a:sx n="33" d="100"/>
        <a:sy n="33" d="100"/>
      </p:scale>
      <p:origin x="0" y="-558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C664F-5BEA-48CC-A4D3-EBC57995E737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731057-88E3-4F5F-A3C8-447831ACC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005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323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42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471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264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508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555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9460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7349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03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2E739DB-1CD2-4982-B0FE-54707C5D32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35" y="0"/>
            <a:ext cx="1217036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0B8449-0243-4074-8BE2-918967061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0"/>
            <a:ext cx="10983685" cy="1456267"/>
          </a:xfrm>
        </p:spPr>
        <p:txBody>
          <a:bodyPr>
            <a:normAutofit/>
          </a:bodyPr>
          <a:lstStyle>
            <a:lvl1pPr>
              <a:defRPr sz="4800" b="1"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9A1FC8-1C09-4202-A05E-8F1BB865F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456267"/>
            <a:ext cx="10983685" cy="5165759"/>
          </a:xfrm>
        </p:spPr>
        <p:txBody>
          <a:bodyPr>
            <a:normAutofit/>
          </a:bodyPr>
          <a:lstStyle>
            <a:lvl1pPr>
              <a:defRPr sz="4400" b="1">
                <a:solidFill>
                  <a:schemeClr val="accent2">
                    <a:lumMod val="75000"/>
                  </a:schemeClr>
                </a:solidFill>
              </a:defRPr>
            </a:lvl1pPr>
            <a:lvl2pPr>
              <a:defRPr sz="4000" b="1">
                <a:solidFill>
                  <a:schemeClr val="accent5">
                    <a:lumMod val="75000"/>
                  </a:schemeClr>
                </a:solidFill>
              </a:defRPr>
            </a:lvl2pPr>
            <a:lvl3pPr>
              <a:defRPr sz="3600" b="1">
                <a:solidFill>
                  <a:schemeClr val="bg1"/>
                </a:solidFill>
              </a:defRPr>
            </a:lvl3pPr>
            <a:lvl4pPr>
              <a:defRPr sz="3200" b="1">
                <a:solidFill>
                  <a:srgbClr val="FF0000"/>
                </a:solidFill>
              </a:defRPr>
            </a:lvl4pPr>
            <a:lvl5pPr>
              <a:defRPr sz="32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282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13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0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1655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32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25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13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2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2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B66D9F-59AA-4CFD-A8B5-CC604C261418}" type="datetimeFigureOut">
              <a:rPr lang="en-GB" smtClean="0"/>
              <a:t>04/07/2020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124E41-105F-4A34-8AF9-DB1506BDE6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8598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nspiringbetterlife.blogspot.com/2014/04/two-degrees-of-wisdom.html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reyeonthefuture.wordpress.com/tag/wisdom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thegoodheart.blogspot.com/2011/05/wisdoms-wisdom.html" TargetMode="Externa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nappyirides.deviantart.com/art/The-Wisdom-of-the-Owl-382303867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youreyeonthefuture.wordpress.com/tag/wisdom/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s://en.wikipedia.org/wiki/Worth_It_(TV_series)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4EE844B-0A48-41BA-8C83-18D11550AC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78" b="94737" l="5402" r="95568">
                        <a14:foregroundMark x1="8310" y1="13573" x2="5402" y2="28532"/>
                        <a14:foregroundMark x1="5402" y1="28532" x2="13296" y2="29917"/>
                        <a14:foregroundMark x1="8310" y1="14681" x2="24238" y2="9418"/>
                        <a14:foregroundMark x1="24238" y1="9418" x2="33518" y2="9972"/>
                        <a14:foregroundMark x1="40859" y1="12188" x2="48753" y2="6925"/>
                        <a14:foregroundMark x1="48753" y1="6925" x2="57341" y2="6094"/>
                        <a14:foregroundMark x1="57341" y1="6094" x2="74654" y2="8310"/>
                        <a14:foregroundMark x1="74654" y1="8310" x2="87535" y2="27701"/>
                        <a14:foregroundMark x1="87535" y1="27701" x2="92244" y2="21607"/>
                        <a14:foregroundMark x1="49446" y1="18837" x2="42659" y2="25762"/>
                        <a14:foregroundMark x1="42659" y1="25762" x2="40166" y2="41274"/>
                        <a14:foregroundMark x1="40166" y1="41274" x2="40305" y2="72299"/>
                        <a14:foregroundMark x1="40305" y1="72299" x2="41413" y2="80332"/>
                        <a14:foregroundMark x1="53601" y1="94183" x2="62327" y2="94737"/>
                        <a14:foregroundMark x1="62327" y1="94737" x2="65651" y2="92798"/>
                        <a14:foregroundMark x1="52632" y1="2493" x2="60249" y2="4986"/>
                        <a14:foregroundMark x1="60249" y1="4986" x2="68283" y2="3324"/>
                        <a14:foregroundMark x1="68283" y1="3324" x2="60388" y2="1662"/>
                        <a14:foregroundMark x1="60388" y1="1662" x2="52632" y2="4155"/>
                        <a14:foregroundMark x1="52632" y1="4155" x2="52632" y2="4432"/>
                        <a14:foregroundMark x1="95568" y1="24654" x2="95568" y2="24654"/>
                      </a14:backgroundRemoval>
                    </a14:imgEffect>
                  </a14:imgLayer>
                </a14:imgProps>
              </a:ext>
            </a:extLst>
          </a:blip>
          <a:srcRect l="11358" t="277"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DC997E-91E8-45E5-B29D-7BB363396F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29E3F1F7-82C5-44BF-9A2E-4F4DA1D590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FE24DEC4-3935-490A-9B9A-82FDAFBE1D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A40999-08A6-49CD-96F1-AD05CCF07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46333" y="4851399"/>
            <a:ext cx="4513792" cy="154362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000" cap="none" dirty="0"/>
              <a:t>The Letter Of James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10 Wisdom matters</a:t>
            </a:r>
          </a:p>
          <a:p>
            <a:pPr>
              <a:lnSpc>
                <a:spcPct val="90000"/>
              </a:lnSpc>
            </a:pPr>
            <a:r>
              <a:rPr lang="en-GB" sz="2000" cap="none" dirty="0"/>
              <a:t>3:13-4:12</a:t>
            </a:r>
            <a:endParaRPr lang="en-GB" sz="4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380512-9822-4A78-8402-B9F4B767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6333" y="2032000"/>
            <a:ext cx="4513792" cy="2819398"/>
          </a:xfrm>
        </p:spPr>
        <p:txBody>
          <a:bodyPr>
            <a:normAutofit/>
          </a:bodyPr>
          <a:lstStyle/>
          <a:p>
            <a:r>
              <a:rPr lang="en-GB" b="1" dirty="0"/>
              <a:t>Faith in the Pressure Cooker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C153385-0067-47AC-A00C-A183959AA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BA0F6A4-EC3D-4375-8369-A49E77621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08CC9D2-5AE5-4D4A-991A-63FAD7FC0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B3562A48-04C8-4BB7-BFCF-B7AA157E0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B131643E-A75C-42ED-B1F2-3EFC380818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30D0823-7666-43E4-BABF-0FF80EAB3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17EFD38-C60C-47FB-9ED6-95F9ADE505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E6389FC-4D09-4711-8354-194B1FA58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A9DCEE3-0437-406A-982D-C4FCDBF5BD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DC2FB4E-25B6-4288-9678-80F0A5A29D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C45991C-A12F-4FF2-BCB7-EE206CDE4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FCFDFAA-1BD3-44D8-B9BA-666D12A7A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3BCED90-9A4B-4ACD-BEC9-6D36A10D3F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F2C3D01-DEF7-4329-A23A-C52039B361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0F93DAEB-4AE2-4D1C-A5AD-31F3BBCF65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2459156-1128-46A2-80D8-3CC3CF8A1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7FC30E3E-7FEE-47C8-988E-6CDBC4E8A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B2514B95-2033-41DE-B4DA-5859CFA3AA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10192DC-9396-44CC-9EC7-CA64103CC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7A3434C-163A-474C-9A1E-C0575F8341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1EC8EF0-1030-4EE1-A9D2-41318351F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C2D3842-C6C1-4129-AB5F-FDE8EF93DF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2AABE55-A01B-4E66-AE60-FD6965DA8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1D5443D6-B8B7-40A0-A7C2-B9CBD29DCF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91C6E73-4505-42EF-B2C2-0B50FFC5C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28D720D-6D18-40FA-826B-38A5C856DB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27EE5E0-C500-4B7A-B0DD-48FAA6F6FA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5E42D86-C838-4F07-BC43-C2DD34772C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92B9C60C-0A6E-4D4A-A0F0-E84D2AEB6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C9DA465-8E22-44EF-B531-94C2D662D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89C6E86-D7FC-40AD-AEBF-AF5C27934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DA234AE-AF17-458E-AA17-53BE56D835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660918D-5E0F-45A9-9FD0-89C5CA62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EB037C6-E924-48EF-A4F4-790C510A0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40141FE-DC47-4AA9-90E7-103F5151F0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07470D1-2E5F-4183-BF28-44DCBBD2AF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FDEC70A-D277-486F-A1CC-85AEB6887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C13BAA4-A9CB-4A59-9834-7D1310C90A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B1BE7AF-CF4C-49EF-ACE0-5883791ED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22C78C90-96A9-4ECC-9766-72AB4F0E2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910ABB31-0D18-4DCB-B062-564E7536F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E7194C73-387B-4358-B0BA-ECA1E857C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4CD1E86B-7922-4B39-A82F-256496F93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B8A26D4-67E3-4523-B093-084F26D01D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65D1457-3E82-4A4F-97DC-15CD6DFFC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4D2E2B16-7FF9-4A07-8BDA-C4BF36A67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37D2EB84-4F9A-4C93-99C8-696BF21B1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D4E3C0B3-2D77-447B-9E45-010513619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F228495-2087-440A-94A3-4A5DDF9E7C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FF25DC1-A788-4DAF-99B2-B961B12DF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25E50650-AC5D-4F3D-B199-B6F4B76228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53CE8F62-78D6-49C0-A23B-5EB2ED97E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D203418E-8DE8-4DD9-8605-5198B3939C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54435AE3-219D-4D75-B571-053BE7B96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29C1BDBB-87E1-4859-BEAB-508988BC2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491A7E33-C441-4FD9-80D5-1F1FCBAD4F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21C4928-A592-4D20-A610-B17CF33CC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2E21C953-1D10-493B-9600-F4583FEA3D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9B176B6-0CAB-4B72-9AE3-0ED9C43147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A2D07DA-64DF-4558-A731-76395C4248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1D995C63-8837-4236-85A5-47F461981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EC568555-5771-4448-ACF6-C46680422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ED65886C-2A54-451E-846F-D601007391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EB6E7526-C1A6-4B3D-80BB-CD1035662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34A816D2-51DD-4010-A8AB-ACCA64727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5BDE9860-8624-4A18-963D-0D7B72F5F9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2F8B616-93E7-4D70-BB6D-AFEEB6ABD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2865103C-E649-4090-9F77-FA1450BBF9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30B127E-DDF0-43D6-BCF0-A34A129F2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763DEC76-6D7C-4EC9-9479-9BA303084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91046006-1F08-48FC-8C33-1FBCD746B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112BC848-F852-4821-BD39-74F23CB24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40B830F-4B37-432C-9692-37355683E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328E0FD5-DAEC-4B0C-B621-AF398EADB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EB8132E2-62A8-4DE4-A739-1E92E44CB6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3188611A-1619-4045-8F90-A26CEF90F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AF955B63-217E-4A90-A91D-BF4C1CEB58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1D0A22D7-81E4-45C0-AA4A-F7FE2D2EE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AD7859E1-230D-4E63-BE0C-CE9C28F9C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71042F79-8B39-429B-8777-B7A975455BB7}"/>
              </a:ext>
            </a:extLst>
          </p:cNvPr>
          <p:cNvSpPr/>
          <p:nvPr/>
        </p:nvSpPr>
        <p:spPr>
          <a:xfrm>
            <a:off x="-68560" y="6171717"/>
            <a:ext cx="12191980" cy="664584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 lIns="91440" tIns="45720" rIns="91440" bIns="45720">
            <a:normAutofit/>
            <a:scene3d>
              <a:camera prst="isometricOffAxis1Right"/>
              <a:lightRig rig="threePt" dir="t"/>
            </a:scene3d>
          </a:bodyPr>
          <a:lstStyle/>
          <a:p>
            <a:pPr algn="ctr">
              <a:spcAft>
                <a:spcPts val="600"/>
              </a:spcAft>
            </a:pPr>
            <a:r>
              <a:rPr lang="en-US" sz="1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FF0000">
                      <a:alpha val="40000"/>
                    </a:srgbClr>
                  </a:glow>
                </a:effectLst>
              </a:rPr>
              <a:t>Faith</a:t>
            </a:r>
          </a:p>
        </p:txBody>
      </p:sp>
    </p:spTree>
    <p:extLst>
      <p:ext uri="{BB962C8B-B14F-4D97-AF65-F5344CB8AC3E}">
        <p14:creationId xmlns:p14="http://schemas.microsoft.com/office/powerpoint/2010/main" val="131792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91768-C140-40F5-9193-452E3F821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What have the following got in common?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4C0C5-D10B-4594-A2FD-6140478ED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456267"/>
            <a:ext cx="12192000" cy="5401733"/>
          </a:xfrm>
        </p:spPr>
        <p:txBody>
          <a:bodyPr>
            <a:normAutofit/>
          </a:bodyPr>
          <a:lstStyle/>
          <a:p>
            <a:pPr marR="0" lvl="0" rtl="0"/>
            <a:r>
              <a:rPr lang="en-GB" sz="2800" dirty="0"/>
              <a:t>Lemons Bananas Mangos Onions</a:t>
            </a:r>
          </a:p>
          <a:p>
            <a:pPr marR="0" lvl="0" rtl="0"/>
            <a:r>
              <a:rPr lang="en-GB" sz="2800" dirty="0"/>
              <a:t>Cotton Balls soaked in Violet oil </a:t>
            </a:r>
          </a:p>
          <a:p>
            <a:pPr marR="0" lvl="0" rtl="0"/>
            <a:r>
              <a:rPr lang="en-GB" sz="2800" dirty="0"/>
              <a:t>A Greek hand cream</a:t>
            </a:r>
          </a:p>
          <a:p>
            <a:pPr marR="0" lvl="0" rtl="0"/>
            <a:r>
              <a:rPr lang="en-GB" sz="2800" dirty="0"/>
              <a:t>Colloidal silver solution</a:t>
            </a:r>
          </a:p>
          <a:p>
            <a:pPr marR="0" lvl="0" rtl="0"/>
            <a:r>
              <a:rPr lang="en-GB" sz="2800" dirty="0"/>
              <a:t>A herbal drink from Sri Lanka</a:t>
            </a:r>
          </a:p>
          <a:p>
            <a:pPr marR="0" lvl="0" rtl="0"/>
            <a:r>
              <a:rPr lang="en-GB" sz="2800" dirty="0"/>
              <a:t>Sap from </a:t>
            </a:r>
            <a:r>
              <a:rPr lang="en-GB" sz="2800" dirty="0" err="1"/>
              <a:t>Makabuhay</a:t>
            </a:r>
            <a:r>
              <a:rPr lang="en-GB" sz="2800" dirty="0"/>
              <a:t> plants</a:t>
            </a:r>
          </a:p>
          <a:p>
            <a:pPr marR="0" lvl="1" rtl="0"/>
            <a:r>
              <a:rPr lang="en-GB" dirty="0"/>
              <a:t>The source of your wisdom matters</a:t>
            </a:r>
          </a:p>
          <a:p>
            <a:pPr marR="0" lvl="2" rtl="0"/>
            <a:r>
              <a:rPr lang="en-GB" dirty="0"/>
              <a:t>Your wisdom dictates your behaviour, your attitudes and your values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A41860C-9D55-46CB-9205-D740D3D3CF3D}"/>
              </a:ext>
            </a:extLst>
          </p:cNvPr>
          <p:cNvSpPr txBox="1">
            <a:spLocks/>
          </p:cNvSpPr>
          <p:nvPr/>
        </p:nvSpPr>
        <p:spPr>
          <a:xfrm>
            <a:off x="6546273" y="1226127"/>
            <a:ext cx="5645728" cy="3740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4400" b="1" kern="1200" cap="none">
                <a:solidFill>
                  <a:schemeClr val="accent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4000" b="1" kern="1200" cap="none">
                <a:solidFill>
                  <a:schemeClr val="accent5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3600" b="1" kern="1200" cap="none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3200" b="1" kern="1200" cap="none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3200" b="1" kern="1200" cap="none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/>
              <a:t>Ice cream and frozen foods</a:t>
            </a:r>
          </a:p>
          <a:p>
            <a:r>
              <a:rPr lang="en-GB" sz="2800" dirty="0"/>
              <a:t>Camel Urine</a:t>
            </a:r>
          </a:p>
          <a:p>
            <a:r>
              <a:rPr lang="en-GB" sz="2800" dirty="0"/>
              <a:t>A herbal drink from Madagascar </a:t>
            </a:r>
          </a:p>
          <a:p>
            <a:r>
              <a:rPr lang="en-GB" sz="2800" dirty="0"/>
              <a:t>Cow urine</a:t>
            </a:r>
          </a:p>
          <a:p>
            <a:r>
              <a:rPr lang="en-GB" sz="3000" dirty="0"/>
              <a:t>A mixture of chloroquine and hydroxychloroquine</a:t>
            </a:r>
          </a:p>
        </p:txBody>
      </p:sp>
    </p:spTree>
    <p:extLst>
      <p:ext uri="{BB962C8B-B14F-4D97-AF65-F5344CB8AC3E}">
        <p14:creationId xmlns:p14="http://schemas.microsoft.com/office/powerpoint/2010/main" val="228009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02EAE-DCCD-472F-9715-1A2055D01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Wisdom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CAA838-A473-43CB-ABA0-E0206337D0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GB" dirty="0"/>
              <a:t>Is a wonderful thing</a:t>
            </a:r>
          </a:p>
          <a:p>
            <a:pPr lvl="2"/>
            <a:r>
              <a:rPr lang="en-GB" dirty="0"/>
              <a:t>Mentioned 222 times in the OT</a:t>
            </a:r>
          </a:p>
          <a:p>
            <a:pPr lvl="3"/>
            <a:r>
              <a:rPr lang="en-GB" dirty="0"/>
              <a:t>We are urged to get it</a:t>
            </a:r>
          </a:p>
          <a:p>
            <a:pPr marR="0" lvl="0" rtl="0"/>
            <a:r>
              <a:rPr lang="en-GB" dirty="0"/>
              <a:t>Wisdom is the application of knowledge</a:t>
            </a:r>
          </a:p>
          <a:p>
            <a:pPr marR="0" lvl="0" rtl="0"/>
            <a:r>
              <a:rPr lang="en-GB" dirty="0"/>
              <a:t>Wisdom is about people</a:t>
            </a:r>
          </a:p>
          <a:p>
            <a:pPr marR="0" lvl="1" rtl="0"/>
            <a:r>
              <a:rPr lang="en-GB" dirty="0"/>
              <a:t>Some people don’t have a lot</a:t>
            </a:r>
          </a:p>
          <a:p>
            <a:pPr marR="0" lvl="0" rtl="0"/>
            <a:r>
              <a:rPr lang="en-GB" dirty="0"/>
              <a:t>Talmud: a wise person is one who can see the future</a:t>
            </a:r>
          </a:p>
        </p:txBody>
      </p:sp>
      <p:pic>
        <p:nvPicPr>
          <p:cNvPr id="14" name="Picture 13" descr="A picture containing table, cake&#10;&#10;Description automatically generated">
            <a:extLst>
              <a:ext uri="{FF2B5EF4-FFF2-40B4-BE49-F238E27FC236}">
                <a16:creationId xmlns:a16="http://schemas.microsoft.com/office/drawing/2014/main" id="{50BFBBF4-CBC0-4265-B0FF-560EDACEE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819043" y="0"/>
            <a:ext cx="3268717" cy="216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20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86430-9EF0-40A0-BBC3-547F777CE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rtl="0"/>
            <a:r>
              <a:rPr lang="en-GB" dirty="0"/>
              <a:t>James: the two sources of wisdom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2B731-8F7E-4979-9471-3F56A0CAF2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/>
              <a:t>Heaven</a:t>
            </a:r>
          </a:p>
          <a:p>
            <a:pPr lvl="1"/>
            <a:r>
              <a:rPr lang="en-GB" dirty="0"/>
              <a:t>Elsewhere </a:t>
            </a:r>
          </a:p>
          <a:p>
            <a:r>
              <a:rPr lang="en-GB" dirty="0"/>
              <a:t>Two sources from which you can predict the future</a:t>
            </a:r>
          </a:p>
          <a:p>
            <a:pPr marR="0" lvl="1" rtl="0"/>
            <a:r>
              <a:rPr lang="en-GB" dirty="0"/>
              <a:t>One turns you into a lovely human being</a:t>
            </a:r>
          </a:p>
          <a:p>
            <a:pPr marR="0" lvl="0" rtl="0"/>
            <a:r>
              <a:rPr lang="en-GB" dirty="0"/>
              <a:t>Your source of wisdom matters!</a:t>
            </a:r>
          </a:p>
        </p:txBody>
      </p:sp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E0DEC77C-1272-4B16-9044-B9810BBBF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247794" y="1456267"/>
            <a:ext cx="2449593" cy="1837195"/>
          </a:xfrm>
          <a:prstGeom prst="rect">
            <a:avLst/>
          </a:prstGeom>
        </p:spPr>
      </p:pic>
      <p:pic>
        <p:nvPicPr>
          <p:cNvPr id="5" name="Picture 4" descr="A close up of a painted wall&#10;&#10;Description automatically generated">
            <a:extLst>
              <a:ext uri="{FF2B5EF4-FFF2-40B4-BE49-F238E27FC236}">
                <a16:creationId xmlns:a16="http://schemas.microsoft.com/office/drawing/2014/main" id="{ED277145-ED48-4F6D-AD55-E02EB9E164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878104" y="1456267"/>
            <a:ext cx="2449594" cy="183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90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D689D-2659-4F2B-87C2-F54CF63C8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wisdom is different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AA6D7-4EED-46F9-9FC3-32C9DEBCCC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R="0" lvl="0" rtl="0"/>
            <a:r>
              <a:rPr lang="en-GB" dirty="0"/>
              <a:t>First: it’s pure!</a:t>
            </a:r>
          </a:p>
          <a:p>
            <a:pPr marR="0" lvl="1" rtl="0"/>
            <a:r>
              <a:rPr lang="en-GB" dirty="0"/>
              <a:t>It is not contaminated</a:t>
            </a:r>
          </a:p>
          <a:p>
            <a:pPr marR="0" lvl="0" rtl="0"/>
            <a:r>
              <a:rPr lang="en-GB" dirty="0"/>
              <a:t>Then it follows lines of justice, mercy and grace</a:t>
            </a:r>
          </a:p>
          <a:p>
            <a:pPr marR="0" lvl="1" rtl="0"/>
            <a:r>
              <a:rPr lang="en-GB" dirty="0"/>
              <a:t>It’s peaceable</a:t>
            </a:r>
          </a:p>
          <a:p>
            <a:pPr marR="0" lvl="1" rtl="0"/>
            <a:r>
              <a:rPr lang="en-GB" dirty="0"/>
              <a:t>It’s forbearing</a:t>
            </a:r>
          </a:p>
          <a:p>
            <a:pPr marR="0" lvl="1" rtl="0"/>
            <a:r>
              <a:rPr lang="en-GB" dirty="0"/>
              <a:t>It’s compliant</a:t>
            </a:r>
          </a:p>
          <a:p>
            <a:pPr marR="0" lvl="1" rtl="0"/>
            <a:r>
              <a:rPr lang="en-GB" dirty="0"/>
              <a:t>It’s merciful</a:t>
            </a:r>
          </a:p>
          <a:p>
            <a:pPr marR="0" lvl="1" rtl="0"/>
            <a:r>
              <a:rPr lang="en-GB" dirty="0"/>
              <a:t>It produces good fruits</a:t>
            </a:r>
          </a:p>
          <a:p>
            <a:pPr marR="0" lvl="1" rtl="0"/>
            <a:r>
              <a:rPr lang="en-GB" dirty="0"/>
              <a:t>It is without uncertainty</a:t>
            </a:r>
          </a:p>
          <a:p>
            <a:pPr marR="0" lvl="1" rtl="0"/>
            <a:r>
              <a:rPr lang="en-GB" dirty="0"/>
              <a:t>It is without hypocrisy</a:t>
            </a:r>
          </a:p>
        </p:txBody>
      </p:sp>
      <p:pic>
        <p:nvPicPr>
          <p:cNvPr id="4" name="Picture 3" descr="A picture containing owl, raptor, bird, animal&#10;&#10;Description automatically generated">
            <a:extLst>
              <a:ext uri="{FF2B5EF4-FFF2-40B4-BE49-F238E27FC236}">
                <a16:creationId xmlns:a16="http://schemas.microsoft.com/office/drawing/2014/main" id="{16A56679-3167-446E-86CF-A1FA8978C0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6338"/>
          <a:stretch/>
        </p:blipFill>
        <p:spPr>
          <a:xfrm>
            <a:off x="6177643" y="3470457"/>
            <a:ext cx="3109057" cy="280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719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45FB3-0EF1-4286-9612-BAF520A5D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wisdom is available to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59EEB4-B1E3-491C-8F8B-A6A54253AE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marR="0" lvl="0" rtl="0"/>
            <a:r>
              <a:rPr lang="en-GB" dirty="0"/>
              <a:t>James says you have to ask for it</a:t>
            </a:r>
          </a:p>
          <a:p>
            <a:pPr marR="0" lvl="0" rtl="0"/>
            <a:r>
              <a:rPr lang="en-GB" dirty="0"/>
              <a:t>It’s free, but there is a price to pay:</a:t>
            </a:r>
          </a:p>
          <a:p>
            <a:pPr marR="0" lvl="1" rtl="0"/>
            <a:r>
              <a:rPr lang="en-GB" dirty="0"/>
              <a:t>Submit</a:t>
            </a:r>
          </a:p>
          <a:p>
            <a:pPr marR="0" lvl="1" rtl="0"/>
            <a:r>
              <a:rPr lang="en-GB" dirty="0"/>
              <a:t>Flee</a:t>
            </a:r>
          </a:p>
          <a:p>
            <a:pPr marR="0" lvl="1" rtl="0"/>
            <a:r>
              <a:rPr lang="en-GB" dirty="0"/>
              <a:t>Wash</a:t>
            </a:r>
          </a:p>
          <a:p>
            <a:pPr marR="0" lvl="1" rtl="0"/>
            <a:r>
              <a:rPr lang="en-GB" dirty="0"/>
              <a:t>Purify</a:t>
            </a:r>
          </a:p>
          <a:p>
            <a:pPr marR="0" lvl="1" rtl="0"/>
            <a:r>
              <a:rPr lang="en-GB" dirty="0"/>
              <a:t>Yearn</a:t>
            </a:r>
          </a:p>
          <a:p>
            <a:pPr marR="0" lvl="1" rtl="0"/>
            <a:r>
              <a:rPr lang="en-GB" dirty="0"/>
              <a:t>Humble yourself</a:t>
            </a:r>
          </a:p>
          <a:p>
            <a:pPr marR="0" lvl="1" rtl="0"/>
            <a:r>
              <a:rPr lang="en-GB" dirty="0"/>
              <a:t>Use your mouth for good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33CB492-0E4F-4758-92EC-FDEB77DD5174}"/>
              </a:ext>
            </a:extLst>
          </p:cNvPr>
          <p:cNvGrpSpPr/>
          <p:nvPr/>
        </p:nvGrpSpPr>
        <p:grpSpPr>
          <a:xfrm>
            <a:off x="1883893" y="497134"/>
            <a:ext cx="2877293" cy="6237333"/>
            <a:chOff x="1883893" y="497134"/>
            <a:chExt cx="2877293" cy="62373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A6A3F95-3678-45E0-BAC0-6DA42BADCF79}"/>
                </a:ext>
              </a:extLst>
            </p:cNvPr>
            <p:cNvSpPr/>
            <p:nvPr/>
          </p:nvSpPr>
          <p:spPr>
            <a:xfrm rot="18746082">
              <a:off x="562397" y="3137266"/>
              <a:ext cx="4918697" cy="2275706"/>
            </a:xfrm>
            <a:prstGeom prst="rect">
              <a:avLst/>
            </a:prstGeom>
            <a:blipFill dpi="0" rotWithShape="1">
              <a:blip r:embed="rId2">
                <a:alphaModFix amt="46000"/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0000" b="90000" l="4706" r="95882">
                            <a14:foregroundMark x1="5294" y1="38824" x2="5294" y2="59412"/>
                            <a14:foregroundMark x1="5294" y1="59412" x2="5882" y2="61176"/>
                            <a14:foregroundMark x1="90000" y1="44118" x2="91176" y2="54706"/>
                            <a14:foregroundMark x1="91176" y1="54706" x2="88235" y2="56471"/>
                            <a14:foregroundMark x1="95882" y1="47059" x2="95294" y2="52941"/>
                            <a14:foregroundMark x1="6471" y1="45882" x2="53529" y2="39412"/>
                            <a14:foregroundMark x1="53529" y1="39412" x2="64706" y2="40000"/>
                            <a14:foregroundMark x1="64706" y1="40000" x2="87059" y2="46471"/>
                            <a14:foregroundMark x1="87059" y1="46471" x2="73529" y2="50588"/>
                            <a14:foregroundMark x1="73529" y1="50588" x2="9412" y2="49412"/>
                            <a14:foregroundMark x1="9412" y1="49412" x2="41765" y2="58235"/>
                            <a14:foregroundMark x1="41765" y1="58235" x2="55294" y2="60000"/>
                            <a14:foregroundMark x1="55294" y1="60000" x2="75882" y2="54706"/>
                            <a14:foregroundMark x1="75882" y1="54706" x2="82353" y2="54706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  <a:ext uri="{837473B0-CC2E-450A-ABE3-18F120FF3D39}">
                    <a1611:picAttrSrcUrl xmlns:a1611="http://schemas.microsoft.com/office/drawing/2016/11/main" r:id="rId4"/>
                  </a:ext>
                </a:extLst>
              </a:blip>
              <a:srcRect/>
              <a:stretch>
                <a:fillRect t="-76166" b="-79349"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5246CAE-CE23-4BEE-AC9A-E574E4543C7F}"/>
                </a:ext>
              </a:extLst>
            </p:cNvPr>
            <p:cNvSpPr/>
            <p:nvPr/>
          </p:nvSpPr>
          <p:spPr>
            <a:xfrm>
              <a:off x="3531475" y="497134"/>
              <a:ext cx="630621" cy="518617"/>
            </a:xfrm>
            <a:custGeom>
              <a:avLst/>
              <a:gdLst>
                <a:gd name="connsiteX0" fmla="*/ 0 w 378373"/>
                <a:gd name="connsiteY0" fmla="*/ 34496 h 470604"/>
                <a:gd name="connsiteX1" fmla="*/ 315311 w 378373"/>
                <a:gd name="connsiteY1" fmla="*/ 34496 h 470604"/>
                <a:gd name="connsiteX2" fmla="*/ 378373 w 378373"/>
                <a:gd name="connsiteY2" fmla="*/ 223682 h 470604"/>
                <a:gd name="connsiteX3" fmla="*/ 346842 w 378373"/>
                <a:gd name="connsiteY3" fmla="*/ 412868 h 470604"/>
                <a:gd name="connsiteX4" fmla="*/ 126124 w 378373"/>
                <a:gd name="connsiteY4" fmla="*/ 381337 h 470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8373" h="470604">
                  <a:moveTo>
                    <a:pt x="0" y="34496"/>
                  </a:moveTo>
                  <a:cubicBezTo>
                    <a:pt x="70069" y="20482"/>
                    <a:pt x="245242" y="-35573"/>
                    <a:pt x="315311" y="34496"/>
                  </a:cubicBezTo>
                  <a:cubicBezTo>
                    <a:pt x="362315" y="81500"/>
                    <a:pt x="378373" y="223682"/>
                    <a:pt x="378373" y="223682"/>
                  </a:cubicBezTo>
                  <a:cubicBezTo>
                    <a:pt x="367863" y="286744"/>
                    <a:pt x="388448" y="364327"/>
                    <a:pt x="346842" y="412868"/>
                  </a:cubicBezTo>
                  <a:cubicBezTo>
                    <a:pt x="243380" y="533573"/>
                    <a:pt x="180851" y="436064"/>
                    <a:pt x="126124" y="381337"/>
                  </a:cubicBezTo>
                </a:path>
              </a:pathLst>
            </a:custGeom>
            <a:ln w="15240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42DC26-10EF-4582-80DA-86727961272E}"/>
                </a:ext>
              </a:extLst>
            </p:cNvPr>
            <p:cNvSpPr/>
            <p:nvPr/>
          </p:nvSpPr>
          <p:spPr>
            <a:xfrm>
              <a:off x="4130566" y="977462"/>
              <a:ext cx="630620" cy="1743070"/>
            </a:xfrm>
            <a:custGeom>
              <a:avLst/>
              <a:gdLst>
                <a:gd name="connsiteX0" fmla="*/ 0 w 630620"/>
                <a:gd name="connsiteY0" fmla="*/ 0 h 1743070"/>
                <a:gd name="connsiteX1" fmla="*/ 157655 w 630620"/>
                <a:gd name="connsiteY1" fmla="*/ 126124 h 1743070"/>
                <a:gd name="connsiteX2" fmla="*/ 252248 w 630620"/>
                <a:gd name="connsiteY2" fmla="*/ 189186 h 1743070"/>
                <a:gd name="connsiteX3" fmla="*/ 315310 w 630620"/>
                <a:gd name="connsiteY3" fmla="*/ 283779 h 1743070"/>
                <a:gd name="connsiteX4" fmla="*/ 409903 w 630620"/>
                <a:gd name="connsiteY4" fmla="*/ 346841 h 1743070"/>
                <a:gd name="connsiteX5" fmla="*/ 599089 w 630620"/>
                <a:gd name="connsiteY5" fmla="*/ 599090 h 1743070"/>
                <a:gd name="connsiteX6" fmla="*/ 630620 w 630620"/>
                <a:gd name="connsiteY6" fmla="*/ 693683 h 1743070"/>
                <a:gd name="connsiteX7" fmla="*/ 599089 w 630620"/>
                <a:gd name="connsiteY7" fmla="*/ 1324304 h 1743070"/>
                <a:gd name="connsiteX8" fmla="*/ 536027 w 630620"/>
                <a:gd name="connsiteY8" fmla="*/ 1418897 h 1743070"/>
                <a:gd name="connsiteX9" fmla="*/ 441434 w 630620"/>
                <a:gd name="connsiteY9" fmla="*/ 1450428 h 1743070"/>
                <a:gd name="connsiteX10" fmla="*/ 409903 w 630620"/>
                <a:gd name="connsiteY10" fmla="*/ 1545021 h 1743070"/>
                <a:gd name="connsiteX11" fmla="*/ 283779 w 630620"/>
                <a:gd name="connsiteY11" fmla="*/ 1734207 h 1743070"/>
                <a:gd name="connsiteX12" fmla="*/ 346841 w 630620"/>
                <a:gd name="connsiteY12" fmla="*/ 1734207 h 174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0620" h="1743070">
                  <a:moveTo>
                    <a:pt x="0" y="0"/>
                  </a:moveTo>
                  <a:cubicBezTo>
                    <a:pt x="52552" y="42041"/>
                    <a:pt x="103816" y="85745"/>
                    <a:pt x="157655" y="126124"/>
                  </a:cubicBezTo>
                  <a:cubicBezTo>
                    <a:pt x="187971" y="148861"/>
                    <a:pt x="225452" y="162390"/>
                    <a:pt x="252248" y="189186"/>
                  </a:cubicBezTo>
                  <a:cubicBezTo>
                    <a:pt x="279044" y="215982"/>
                    <a:pt x="288514" y="256983"/>
                    <a:pt x="315310" y="283779"/>
                  </a:cubicBezTo>
                  <a:cubicBezTo>
                    <a:pt x="342106" y="310575"/>
                    <a:pt x="380312" y="323168"/>
                    <a:pt x="409903" y="346841"/>
                  </a:cubicBezTo>
                  <a:cubicBezTo>
                    <a:pt x="477812" y="401168"/>
                    <a:pt x="580751" y="544075"/>
                    <a:pt x="599089" y="599090"/>
                  </a:cubicBezTo>
                  <a:lnTo>
                    <a:pt x="630620" y="693683"/>
                  </a:lnTo>
                  <a:cubicBezTo>
                    <a:pt x="620110" y="903890"/>
                    <a:pt x="626311" y="1115602"/>
                    <a:pt x="599089" y="1324304"/>
                  </a:cubicBezTo>
                  <a:cubicBezTo>
                    <a:pt x="594188" y="1361881"/>
                    <a:pt x="565618" y="1395224"/>
                    <a:pt x="536027" y="1418897"/>
                  </a:cubicBezTo>
                  <a:cubicBezTo>
                    <a:pt x="510074" y="1439660"/>
                    <a:pt x="472965" y="1439918"/>
                    <a:pt x="441434" y="1450428"/>
                  </a:cubicBezTo>
                  <a:cubicBezTo>
                    <a:pt x="430924" y="1481959"/>
                    <a:pt x="428339" y="1517366"/>
                    <a:pt x="409903" y="1545021"/>
                  </a:cubicBezTo>
                  <a:cubicBezTo>
                    <a:pt x="386559" y="1580037"/>
                    <a:pt x="258788" y="1659234"/>
                    <a:pt x="283779" y="1734207"/>
                  </a:cubicBezTo>
                  <a:cubicBezTo>
                    <a:pt x="290426" y="1754149"/>
                    <a:pt x="325820" y="1734207"/>
                    <a:pt x="346841" y="1734207"/>
                  </a:cubicBezTo>
                </a:path>
              </a:pathLst>
            </a:custGeom>
            <a:ln w="152400"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02A22720-D4A3-4E50-A74C-E9AB7FA4C2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5909032" y="3120551"/>
            <a:ext cx="3041576" cy="228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7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42F9-2548-4EC3-8320-04A243293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4982" y="0"/>
            <a:ext cx="7424503" cy="1456267"/>
          </a:xfrm>
        </p:spPr>
        <p:txBody>
          <a:bodyPr/>
          <a:lstStyle/>
          <a:p>
            <a:pPr marR="0" rtl="0"/>
            <a:r>
              <a:rPr lang="en-GB" dirty="0"/>
              <a:t>Challenge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A42BEF-F4BF-49F9-AAB9-C60C191AFF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1" y="1795777"/>
            <a:ext cx="10983685" cy="4826249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Listen</a:t>
            </a:r>
            <a:r>
              <a:rPr lang="en-GB" baseline="0" dirty="0"/>
              <a:t> to your own words this week</a:t>
            </a:r>
          </a:p>
          <a:p>
            <a:pPr marR="0" lvl="1" rtl="0"/>
            <a:r>
              <a:rPr lang="en-GB" dirty="0"/>
              <a:t>Where did you get that</a:t>
            </a:r>
            <a:r>
              <a:rPr lang="en-GB" baseline="0" dirty="0"/>
              <a:t> from?</a:t>
            </a:r>
          </a:p>
          <a:p>
            <a:r>
              <a:rPr lang="en-GB" dirty="0"/>
              <a:t>Ask ‘what is the wise thing to do here’?</a:t>
            </a:r>
          </a:p>
        </p:txBody>
      </p:sp>
    </p:spTree>
    <p:extLst>
      <p:ext uri="{BB962C8B-B14F-4D97-AF65-F5344CB8AC3E}">
        <p14:creationId xmlns:p14="http://schemas.microsoft.com/office/powerpoint/2010/main" val="202926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3F296A"/>
      </a:dk2>
      <a:lt2>
        <a:srgbClr val="EBEBEB"/>
      </a:lt2>
      <a:accent1>
        <a:srgbClr val="E84574"/>
      </a:accent1>
      <a:accent2>
        <a:srgbClr val="798FF2"/>
      </a:accent2>
      <a:accent3>
        <a:srgbClr val="95C369"/>
      </a:accent3>
      <a:accent4>
        <a:srgbClr val="EE875A"/>
      </a:accent4>
      <a:accent5>
        <a:srgbClr val="C363E8"/>
      </a:accent5>
      <a:accent6>
        <a:srgbClr val="6AADC8"/>
      </a:accent6>
      <a:hlink>
        <a:srgbClr val="FE80C7"/>
      </a:hlink>
      <a:folHlink>
        <a:srgbClr val="FBA3EC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61DDDE80-2DFA-4F2A-B66F-72059846BD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FB7E4770CEB74E89C35A83EC60864B" ma:contentTypeVersion="11" ma:contentTypeDescription="Create a new document." ma:contentTypeScope="" ma:versionID="b79287c30e63b5c38d4ca27f0b177624">
  <xsd:schema xmlns:xsd="http://www.w3.org/2001/XMLSchema" xmlns:xs="http://www.w3.org/2001/XMLSchema" xmlns:p="http://schemas.microsoft.com/office/2006/metadata/properties" xmlns:ns2="017a7a6c-9d6d-4da9-96c6-a7ac3f4dbe24" xmlns:ns3="a21c5093-fd84-4293-8bbb-ab83699aa8dc" targetNamespace="http://schemas.microsoft.com/office/2006/metadata/properties" ma:root="true" ma:fieldsID="371326fb25ce99b7cfe2ef19b04ac1e8" ns2:_="" ns3:_="">
    <xsd:import namespace="017a7a6c-9d6d-4da9-96c6-a7ac3f4dbe24"/>
    <xsd:import namespace="a21c5093-fd84-4293-8bbb-ab83699aa8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Sunday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7a7a6c-9d6d-4da9-96c6-a7ac3f4dbe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Sunday" ma:index="15" nillable="true" ma:displayName="Sunday" ma:format="DateOnly" ma:internalName="Sunday">
      <xsd:simpleType>
        <xsd:restriction base="dms:DateTim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c5093-fd84-4293-8bbb-ab83699aa8d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unday xmlns="017a7a6c-9d6d-4da9-96c6-a7ac3f4dbe24" xsi:nil="true"/>
  </documentManagement>
</p:properties>
</file>

<file path=customXml/itemProps1.xml><?xml version="1.0" encoding="utf-8"?>
<ds:datastoreItem xmlns:ds="http://schemas.openxmlformats.org/officeDocument/2006/customXml" ds:itemID="{ED33CFF5-6BE1-4257-8152-E6466A66E8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1AE988-00CF-4338-BCA3-ABFCC59E1F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7a7a6c-9d6d-4da9-96c6-a7ac3f4dbe24"/>
    <ds:schemaRef ds:uri="a21c5093-fd84-4293-8bbb-ab83699aa8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677E1F6-EE83-4C73-B02F-41E14BA38927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017a7a6c-9d6d-4da9-96c6-a7ac3f4dbe24"/>
    <ds:schemaRef ds:uri="http://schemas.openxmlformats.org/package/2006/metadata/core-properties"/>
    <ds:schemaRef ds:uri="a21c5093-fd84-4293-8bbb-ab83699aa8d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2151</TotalTime>
  <Words>269</Words>
  <Application>Microsoft Office PowerPoint</Application>
  <PresentationFormat>Widescreen</PresentationFormat>
  <Paragraphs>58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Celestial</vt:lpstr>
      <vt:lpstr>Faith in the Pressure Cooker</vt:lpstr>
      <vt:lpstr>What have the following got in common?</vt:lpstr>
      <vt:lpstr>Wisdom</vt:lpstr>
      <vt:lpstr>James: the two sources of wisdom</vt:lpstr>
      <vt:lpstr>God’s wisdom is different</vt:lpstr>
      <vt:lpstr>God’s wisdom is available to you</vt:lpstr>
      <vt:lpstr>Challenge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Faith in the Pressure Cooker</dc:title>
  <dc:creator>Ron Day</dc:creator>
  <cp:lastModifiedBy>Ron Day</cp:lastModifiedBy>
  <cp:revision>65</cp:revision>
  <dcterms:created xsi:type="dcterms:W3CDTF">2020-05-02T08:57:44Z</dcterms:created>
  <dcterms:modified xsi:type="dcterms:W3CDTF">2020-07-04T13:18:40Z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0x010100ECFB7E4770CEB74E89C35A83EC60864B</vt:lpwstr>
  </property>
</Properties>
</file>