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0"/>
  </p:notesMasterIdLst>
  <p:sldIdLst>
    <p:sldId id="262" r:id="rId2"/>
    <p:sldId id="329" r:id="rId3"/>
    <p:sldId id="330" r:id="rId4"/>
    <p:sldId id="334" r:id="rId5"/>
    <p:sldId id="335" r:id="rId6"/>
    <p:sldId id="336" r:id="rId7"/>
    <p:sldId id="337" r:id="rId8"/>
    <p:sldId id="338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2" autoAdjust="0"/>
    <p:restoredTop sz="86410" autoAdjust="0"/>
  </p:normalViewPr>
  <p:slideViewPr>
    <p:cSldViewPr>
      <p:cViewPr varScale="1">
        <p:scale>
          <a:sx n="73" d="100"/>
          <a:sy n="73" d="100"/>
        </p:scale>
        <p:origin x="84" y="5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235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71C89-DD67-46E9-92F1-E6A3FC57CB49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CBBDB-A18E-4F98-A87C-957293B61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590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CBBDB-A18E-4F98-A87C-957293B6123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1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928662" y="1446603"/>
            <a:ext cx="7172348" cy="1102519"/>
          </a:xfrm>
        </p:spPr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1371600" y="2732486"/>
            <a:ext cx="6400800" cy="9644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dirty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8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671514" y="205978"/>
            <a:ext cx="7829576" cy="758417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71514" y="964395"/>
            <a:ext cx="7829576" cy="3268289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43702" y="214298"/>
            <a:ext cx="1785950" cy="4174348"/>
          </a:xfrm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chemeClr val="tx1">
                        <a:tint val="65000"/>
                      </a:schemeClr>
                    </a:gs>
                    <a:gs pos="49900">
                      <a:schemeClr val="tx1">
                        <a:tint val="95000"/>
                      </a:schemeClr>
                    </a:gs>
                    <a:gs pos="50000">
                      <a:schemeClr val="tx1"/>
                    </a:gs>
                    <a:gs pos="100000">
                      <a:schemeClr val="tx1">
                        <a:tint val="95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42910" y="205980"/>
            <a:ext cx="5834090" cy="4187440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652450" y="4767263"/>
            <a:ext cx="2133600" cy="273844"/>
          </a:xfrm>
        </p:spPr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6286512" y="4767263"/>
            <a:ext cx="2133600" cy="273844"/>
          </a:xfrm>
        </p:spPr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919572" y="188664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1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2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535574" y="187772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766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3415"/>
            <a:ext cx="9649072" cy="3443"/>
            <a:chOff x="-252536" y="184329"/>
            <a:chExt cx="9649072" cy="3443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cxnSpLocks/>
            </p:cNvCxnSpPr>
            <p:nvPr/>
          </p:nvCxnSpPr>
          <p:spPr>
            <a:xfrm flipV="1">
              <a:off x="5919572" y="184329"/>
              <a:ext cx="1836216" cy="3443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7754591" y="184329"/>
              <a:ext cx="20178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13" descr="Magnifying Glass Vector Set - Free Vector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43902" y="431756"/>
            <a:ext cx="550161" cy="59201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7486050" y="-155743"/>
            <a:ext cx="1108013" cy="1155879"/>
          </a:xfrm>
          <a:prstGeom prst="rect">
            <a:avLst/>
          </a:prstGeom>
          <a:blipFill dpi="0" rotWithShape="1">
            <a:blip r:embed="rId4">
              <a:alphaModFix amt="5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06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252536" y="12347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7145681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6535574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7145680" y="124370"/>
            <a:ext cx="61010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000101" y="3536163"/>
            <a:ext cx="7215239" cy="6465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1000101" y="2143122"/>
            <a:ext cx="7215238" cy="133946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671646" y="3429006"/>
            <a:ext cx="6400816" cy="69651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575050" y="1071553"/>
            <a:ext cx="5111750" cy="35230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792288" y="3761185"/>
            <a:ext cx="5486400" cy="310763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正方形/長方形 2"/>
          <p:cNvSpPr>
            <a:spLocks noGrp="1"/>
          </p:cNvSpPr>
          <p:nvPr>
            <p:ph type="pic" idx="1"/>
          </p:nvPr>
        </p:nvSpPr>
        <p:spPr>
          <a:xfrm>
            <a:off x="1792288" y="557220"/>
            <a:ext cx="5486400" cy="3086100"/>
          </a:xfrm>
          <a:prstGeom prst="rect">
            <a:avLst/>
          </a:prstGeom>
          <a:noFill/>
          <a:ln w="50800" cap="sq">
            <a:solidFill>
              <a:schemeClr val="tx1"/>
            </a:solidFill>
            <a:miter lim="800000"/>
          </a:ln>
          <a:effectLst>
            <a:outerShdw blurRad="76200" dist="50800" dir="13500000" algn="tl" rotWithShape="0">
              <a:schemeClr val="bg1">
                <a:alpha val="80000"/>
              </a:scheme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792288" y="4111243"/>
            <a:ext cx="5486400" cy="603647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05/02/2017</a:t>
            </a:fld>
            <a:endParaRPr lang="en-GB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8" r:id="rId13"/>
    <p:sldLayoutId id="2147483686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/>
    </p:bldLst>
  </p:timing>
  <p:txStyles>
    <p:titleStyle>
      <a:lvl1pPr algn="ctr" rtl="0" eaLnBrk="1" latinLnBrk="0" hangingPunct="1">
        <a:spcBef>
          <a:spcPct val="0"/>
        </a:spcBef>
        <a:buNone/>
        <a:defRPr kumimoji="1" sz="4400" baseline="0">
          <a:ln w="12700">
            <a:solidFill>
              <a:schemeClr val="tx1">
                <a:tint val="95000"/>
              </a:schemeClr>
            </a:solidFill>
          </a:ln>
          <a:gradFill>
            <a:gsLst>
              <a:gs pos="0">
                <a:schemeClr val="tx1">
                  <a:tint val="65000"/>
                </a:schemeClr>
              </a:gs>
              <a:gs pos="49900">
                <a:schemeClr val="tx1">
                  <a:tint val="95000"/>
                </a:schemeClr>
              </a:gs>
              <a:gs pos="50000">
                <a:schemeClr val="tx1"/>
              </a:gs>
              <a:gs pos="100000">
                <a:schemeClr val="tx1">
                  <a:tint val="95000"/>
                </a:schemeClr>
              </a:gs>
            </a:gsLst>
            <a:lin ang="5400000" scaled="1"/>
          </a:gradFill>
          <a:effectLst>
            <a:outerShdw blurRad="127000" algn="tl" rotWithShape="0">
              <a:schemeClr val="bg1">
                <a:alpha val="5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tx1"/>
        </a:buClr>
        <a:buFont typeface="Wingdings"/>
        <a:buChar char="n"/>
        <a:defRPr kumimoji="1" sz="3200" b="1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shade val="75000"/>
          </a:schemeClr>
        </a:buClr>
        <a:buSzPct val="85000"/>
        <a:buFont typeface="Wingdings"/>
        <a:buChar char="n"/>
        <a:defRPr kumimoji="1" sz="2800" b="1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50000"/>
          </a:schemeClr>
        </a:buClr>
        <a:buSzPct val="75000"/>
        <a:buFont typeface="Wingdings"/>
        <a:buChar char="n"/>
        <a:defRPr kumimoji="1" sz="2400" b="1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6">
            <a:shade val="50000"/>
          </a:schemeClr>
        </a:buClr>
        <a:buSzPct val="75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3">
            <a:shade val="50000"/>
          </a:schemeClr>
        </a:buClr>
        <a:buSzPct val="70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2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5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1"/>
        </a:buClr>
        <a:buSzPct val="5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Focused Jesus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451" y="2732486"/>
            <a:ext cx="8495029" cy="1855488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Jesus’ ministry in the last week of His </a:t>
            </a:r>
            <a:br>
              <a:rPr lang="en-GB" dirty="0"/>
            </a:br>
            <a:r>
              <a:rPr lang="en-GB" dirty="0"/>
              <a:t>mortal life</a:t>
            </a:r>
          </a:p>
          <a:p>
            <a:pPr marR="0" lvl="0" rtl="0"/>
            <a:r>
              <a:rPr lang="en-GB" dirty="0"/>
              <a:t>John 12:1-19:42</a:t>
            </a:r>
          </a:p>
        </p:txBody>
      </p:sp>
      <p:pic>
        <p:nvPicPr>
          <p:cNvPr id="1026" name="Picture 2" descr="C:\Users\Ron\AppData\Local\Temp\Temporary Internet Files\Content.IE5\9L4WVNKP\MC90043634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51" y="627293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on\AppData\Local\Temp\Temporary Internet Files\Content.IE5\9L4WVNKP\MP900407485[1]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00" t="8334" r="35999" b="12726"/>
          <a:stretch/>
        </p:blipFill>
        <p:spPr bwMode="auto">
          <a:xfrm>
            <a:off x="7663274" y="321318"/>
            <a:ext cx="657049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-252536" y="140143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535574" y="140233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940152" y="1401438"/>
            <a:ext cx="2380171" cy="892"/>
            <a:chOff x="5940152" y="1401438"/>
            <a:chExt cx="2380171" cy="89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940152" y="1402330"/>
              <a:ext cx="181563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cxnSpLocks/>
            </p:cNvCxnSpPr>
            <p:nvPr/>
          </p:nvCxnSpPr>
          <p:spPr>
            <a:xfrm>
              <a:off x="7663274" y="1401438"/>
              <a:ext cx="657049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12" descr="Magnifying Glass Vector Set - Free Vector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83175" y="1601802"/>
            <a:ext cx="643574" cy="69253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412770" y="861378"/>
            <a:ext cx="1296144" cy="1388690"/>
          </a:xfrm>
          <a:prstGeom prst="rect">
            <a:avLst/>
          </a:prstGeom>
          <a:blipFill dpi="0" rotWithShape="1">
            <a:blip r:embed="rId7">
              <a:alphaModFix amt="5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09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2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John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49"/>
          </a:xfrm>
        </p:spPr>
        <p:txBody>
          <a:bodyPr>
            <a:normAutofit/>
          </a:bodyPr>
          <a:lstStyle/>
          <a:p>
            <a:r>
              <a:rPr lang="en-GB" dirty="0"/>
              <a:t>1:1-18 Tells us what John believed about Jesus</a:t>
            </a:r>
          </a:p>
          <a:p>
            <a:r>
              <a:rPr lang="en-GB" dirty="0"/>
              <a:t>12:1-19:42 covers the last few days of Jesus’ natural life</a:t>
            </a:r>
          </a:p>
          <a:p>
            <a:pPr lvl="1"/>
            <a:r>
              <a:rPr lang="en-GB" dirty="0"/>
              <a:t>These chapters contain Jesus’ most pressing actions and teachings</a:t>
            </a:r>
          </a:p>
        </p:txBody>
      </p:sp>
    </p:spTree>
    <p:extLst>
      <p:ext uri="{BB962C8B-B14F-4D97-AF65-F5344CB8AC3E}">
        <p14:creationId xmlns:p14="http://schemas.microsoft.com/office/powerpoint/2010/main" val="39349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5" y="195486"/>
            <a:ext cx="8026449" cy="857250"/>
          </a:xfrm>
        </p:spPr>
        <p:txBody>
          <a:bodyPr/>
          <a:lstStyle/>
          <a:p>
            <a:r>
              <a:rPr lang="en-GB" dirty="0"/>
              <a:t>The focused Jesus (12:1-19:42)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819871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Prepare well</a:t>
            </a:r>
          </a:p>
          <a:p>
            <a:pPr lvl="1"/>
            <a:r>
              <a:rPr lang="en-GB" dirty="0"/>
              <a:t>Anointed in Bethany (12:1-11)</a:t>
            </a:r>
          </a:p>
          <a:p>
            <a:r>
              <a:rPr lang="en-GB" dirty="0"/>
              <a:t>Go with the flow, but stick to mission</a:t>
            </a:r>
          </a:p>
          <a:p>
            <a:pPr lvl="1"/>
            <a:r>
              <a:rPr lang="en-GB" dirty="0"/>
              <a:t>Triumphal entry (12:12-19)</a:t>
            </a:r>
          </a:p>
          <a:p>
            <a:r>
              <a:rPr lang="en-GB" dirty="0"/>
              <a:t>Keep your word</a:t>
            </a:r>
          </a:p>
          <a:p>
            <a:pPr lvl="1"/>
            <a:r>
              <a:rPr lang="en-GB" dirty="0"/>
              <a:t>Accurate prophecy to prove reliability (12:20-36; 13:18-38)</a:t>
            </a:r>
          </a:p>
          <a:p>
            <a:r>
              <a:rPr lang="en-GB" dirty="0"/>
              <a:t>Do the low jobs</a:t>
            </a:r>
          </a:p>
          <a:p>
            <a:pPr lvl="1"/>
            <a:r>
              <a:rPr lang="en-GB" dirty="0"/>
              <a:t>Washing of the disciples’ feet (13:1-17)</a:t>
            </a:r>
          </a:p>
          <a:p>
            <a:r>
              <a:rPr lang="en-GB" dirty="0"/>
              <a:t>Prepare your people for change</a:t>
            </a:r>
          </a:p>
          <a:p>
            <a:pPr lvl="1"/>
            <a:r>
              <a:rPr lang="en-GB" dirty="0"/>
              <a:t>Preparing His disciples for His death (14:1-14)</a:t>
            </a:r>
          </a:p>
        </p:txBody>
      </p:sp>
    </p:spTree>
    <p:extLst>
      <p:ext uri="{BB962C8B-B14F-4D97-AF65-F5344CB8AC3E}">
        <p14:creationId xmlns:p14="http://schemas.microsoft.com/office/powerpoint/2010/main" val="3128329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Dealing with bad news and change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81987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 Elizabeth </a:t>
            </a:r>
            <a:r>
              <a:rPr lang="en-GB" dirty="0" err="1"/>
              <a:t>Kübler</a:t>
            </a:r>
            <a:r>
              <a:rPr lang="en-GB" dirty="0"/>
              <a:t>-Ross, 1969, 5 stages of grief</a:t>
            </a:r>
          </a:p>
          <a:p>
            <a:pPr lvl="1"/>
            <a:r>
              <a:rPr lang="en-GB" dirty="0"/>
              <a:t>Shock </a:t>
            </a:r>
          </a:p>
          <a:p>
            <a:pPr lvl="1"/>
            <a:r>
              <a:rPr lang="en-GB" dirty="0"/>
              <a:t>Anger </a:t>
            </a:r>
          </a:p>
          <a:p>
            <a:pPr lvl="1"/>
            <a:r>
              <a:rPr lang="en-GB" dirty="0"/>
              <a:t>Bargaining </a:t>
            </a:r>
          </a:p>
          <a:p>
            <a:pPr lvl="1"/>
            <a:r>
              <a:rPr lang="en-GB" dirty="0"/>
              <a:t>Depression </a:t>
            </a:r>
          </a:p>
          <a:p>
            <a:pPr lvl="1"/>
            <a:r>
              <a:rPr lang="en-GB" dirty="0"/>
              <a:t>Acceptance </a:t>
            </a:r>
          </a:p>
          <a:p>
            <a:pPr lvl="0"/>
            <a:r>
              <a:rPr lang="en-GB" dirty="0"/>
              <a:t>How do you help someone through it?</a:t>
            </a:r>
          </a:p>
          <a:p>
            <a:pPr lvl="0"/>
            <a:r>
              <a:rPr lang="en-GB" dirty="0"/>
              <a:t>How do you enable someone who gets stuck?</a:t>
            </a:r>
          </a:p>
        </p:txBody>
      </p:sp>
      <p:pic>
        <p:nvPicPr>
          <p:cNvPr id="4" name="Picture 3" descr="Geologists from BAS get &lt;strong&gt;stuck&lt;/strong&gt; in the mud on Seymour island, Antarctica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880" y="1707654"/>
            <a:ext cx="2708920" cy="203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0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8229600" cy="1080120"/>
          </a:xfrm>
        </p:spPr>
        <p:txBody>
          <a:bodyPr/>
          <a:lstStyle/>
          <a:p>
            <a:r>
              <a:rPr lang="en-GB" dirty="0"/>
              <a:t>Do not let your hearts be troubled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7613"/>
            <a:ext cx="8229600" cy="3247009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Jesus is not saying ‘don’t feel the pain’</a:t>
            </a:r>
          </a:p>
          <a:p>
            <a:pPr lvl="0"/>
            <a:r>
              <a:rPr lang="en-GB" dirty="0"/>
              <a:t>He asks for trust</a:t>
            </a:r>
          </a:p>
          <a:p>
            <a:pPr lvl="0"/>
            <a:r>
              <a:rPr lang="en-GB" dirty="0"/>
              <a:t>He gives them hope in the change</a:t>
            </a:r>
          </a:p>
          <a:p>
            <a:pPr lvl="1"/>
            <a:r>
              <a:rPr lang="en-GB" dirty="0"/>
              <a:t>He gives them the benefits of His going away and answers their fears</a:t>
            </a:r>
          </a:p>
        </p:txBody>
      </p:sp>
    </p:spTree>
    <p:extLst>
      <p:ext uri="{BB962C8B-B14F-4D97-AF65-F5344CB8AC3E}">
        <p14:creationId xmlns:p14="http://schemas.microsoft.com/office/powerpoint/2010/main" val="569250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7643192" cy="1213643"/>
          </a:xfrm>
        </p:spPr>
        <p:txBody>
          <a:bodyPr>
            <a:normAutofit fontScale="90000"/>
          </a:bodyPr>
          <a:lstStyle/>
          <a:p>
            <a:r>
              <a:rPr lang="en-GB" dirty="0"/>
              <a:t>I don’t understand why things have to change (Thomas)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3637"/>
            <a:ext cx="8229600" cy="3030985"/>
          </a:xfrm>
        </p:spPr>
        <p:txBody>
          <a:bodyPr>
            <a:normAutofit/>
          </a:bodyPr>
          <a:lstStyle/>
          <a:p>
            <a:r>
              <a:rPr lang="en-GB" dirty="0"/>
              <a:t>My going secures your future (2-6)</a:t>
            </a:r>
          </a:p>
          <a:p>
            <a:pPr lvl="1"/>
            <a:r>
              <a:rPr lang="en-GB" dirty="0"/>
              <a:t>Thomas – ‘I don’t get it’</a:t>
            </a:r>
          </a:p>
          <a:p>
            <a:pPr lvl="0"/>
            <a:r>
              <a:rPr lang="en-GB" dirty="0"/>
              <a:t>‘I am the way, the truth and the life’</a:t>
            </a:r>
          </a:p>
          <a:p>
            <a:pPr lvl="0"/>
            <a:r>
              <a:rPr lang="en-GB" dirty="0"/>
              <a:t>It will be worth it!</a:t>
            </a:r>
          </a:p>
        </p:txBody>
      </p:sp>
    </p:spTree>
    <p:extLst>
      <p:ext uri="{BB962C8B-B14F-4D97-AF65-F5344CB8AC3E}">
        <p14:creationId xmlns:p14="http://schemas.microsoft.com/office/powerpoint/2010/main" val="3150961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We’re not ready (Philip)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My going completes my revelation of the Father</a:t>
            </a:r>
          </a:p>
          <a:p>
            <a:pPr lvl="1"/>
            <a:r>
              <a:rPr lang="en-GB" dirty="0"/>
              <a:t>He’s not as you think</a:t>
            </a:r>
          </a:p>
          <a:p>
            <a:pPr lvl="2"/>
            <a:r>
              <a:rPr lang="en-GB" dirty="0"/>
              <a:t>There’s a way back for all and there’s a cross for the totally obedient</a:t>
            </a:r>
          </a:p>
          <a:p>
            <a:r>
              <a:rPr lang="en-GB" dirty="0"/>
              <a:t>You’re not ready… but you will be</a:t>
            </a:r>
          </a:p>
        </p:txBody>
      </p:sp>
    </p:spTree>
    <p:extLst>
      <p:ext uri="{BB962C8B-B14F-4D97-AF65-F5344CB8AC3E}">
        <p14:creationId xmlns:p14="http://schemas.microsoft.com/office/powerpoint/2010/main" val="1611580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Jesus brings hope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You will receive the Holy Spirit</a:t>
            </a:r>
          </a:p>
          <a:p>
            <a:r>
              <a:rPr lang="en-GB" dirty="0"/>
              <a:t>You will understand</a:t>
            </a:r>
          </a:p>
          <a:p>
            <a:pPr lvl="1"/>
            <a:r>
              <a:rPr lang="en-GB" dirty="0"/>
              <a:t>Love is the motivating force </a:t>
            </a:r>
          </a:p>
          <a:p>
            <a:r>
              <a:rPr lang="en-GB" dirty="0"/>
              <a:t>I will return</a:t>
            </a:r>
          </a:p>
          <a:p>
            <a:pPr lvl="1"/>
            <a:r>
              <a:rPr lang="en-GB" dirty="0"/>
              <a:t>The going away is for you to shine</a:t>
            </a:r>
          </a:p>
        </p:txBody>
      </p:sp>
      <p:pic>
        <p:nvPicPr>
          <p:cNvPr id="5" name="Picture 4" descr="Geologists from BAS get &lt;strong&gt;stuck&lt;/strong&gt; in the mud on Seymour island, Antarctica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080" y="1491630"/>
            <a:ext cx="2708920" cy="203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8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amatoPainting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Yamato Painting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100000"/>
              </a:schemeClr>
            </a:gs>
            <a:gs pos="100000">
              <a:schemeClr val="phClr">
                <a:tint val="100000"/>
                <a:shade val="2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000000"/>
              <a:schemeClr val="phClr">
                <a:tint val="100000"/>
              </a:schemeClr>
            </a:duotone>
          </a:blip>
          <a:tile tx="0" ty="0" sx="35000" sy="35000" flip="none" algn="tl"/>
        </a:blipFill>
      </a:fillStyleLst>
      <a:lnStyleLst>
        <a:ln w="9525" cap="flat" cmpd="sng" algn="ctr">
          <a:solidFill>
            <a:schemeClr val="phClr">
              <a:alpha val="60000"/>
            </a:schemeClr>
          </a:solidFill>
          <a:prstDash val="solid"/>
        </a:ln>
        <a:ln w="19525" cap="flat" cmpd="sng" algn="ctr">
          <a:solidFill>
            <a:schemeClr val="phClr">
              <a:alpha val="90000"/>
            </a:schemeClr>
          </a:solidFill>
          <a:prstDash val="solid"/>
        </a:ln>
        <a:ln w="3810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glow rad="51600">
              <a:schemeClr val="phClr">
                <a:alpha val="6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>
            <a:shade val="90000"/>
          </a:schemeClr>
        </a:solidFill>
        <a:blipFill>
          <a:blip xmlns:r="http://schemas.openxmlformats.org/officeDocument/2006/relationships" r:embed="rId2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tile tx="0" ty="0" sx="120000" sy="120000" flip="xy" algn="t"/>
        </a:blipFill>
        <a:blipFill rotWithShape="0">
          <a:blip xmlns:r="http://schemas.openxmlformats.org/officeDocument/2006/relationships" r:embed="rId3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Yamato Painting</Template>
  <TotalTime>22380</TotalTime>
  <Words>304</Words>
  <Application>Microsoft Office PowerPoint</Application>
  <PresentationFormat>On-screen Show (16:9)</PresentationFormat>
  <Paragraphs>49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Calibri</vt:lpstr>
      <vt:lpstr>Candara</vt:lpstr>
      <vt:lpstr>Wingdings</vt:lpstr>
      <vt:lpstr>YamatoPainting</vt:lpstr>
      <vt:lpstr>The Focused Jesus</vt:lpstr>
      <vt:lpstr>John</vt:lpstr>
      <vt:lpstr>The focused Jesus (12:1-19:42)</vt:lpstr>
      <vt:lpstr>Dealing with bad news and change</vt:lpstr>
      <vt:lpstr>Do not let your hearts be troubled</vt:lpstr>
      <vt:lpstr>I don’t understand why things have to change (Thomas)</vt:lpstr>
      <vt:lpstr>We’re not ready (Philip)</vt:lpstr>
      <vt:lpstr>Jesus brings hope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Y1J: Jesus long-term</dc:title>
  <dc:creator>Ron</dc:creator>
  <cp:lastModifiedBy>Ron Day</cp:lastModifiedBy>
  <cp:revision>101</cp:revision>
  <dcterms:created xsi:type="dcterms:W3CDTF">2013-01-04T10:38:11Z</dcterms:created>
  <dcterms:modified xsi:type="dcterms:W3CDTF">2017-02-05T08:46:43Z</dcterms:modified>
</cp:coreProperties>
</file>