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9" r:id="rId1"/>
  </p:sldMasterIdLst>
  <p:notesMasterIdLst>
    <p:notesMasterId r:id="rId8"/>
  </p:notesMasterIdLst>
  <p:sldIdLst>
    <p:sldId id="267" r:id="rId2"/>
    <p:sldId id="290" r:id="rId3"/>
    <p:sldId id="257" r:id="rId4"/>
    <p:sldId id="258" r:id="rId5"/>
    <p:sldId id="289" r:id="rId6"/>
    <p:sldId id="259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outlineView">
  <p:normalViewPr showOutlineIcons="0">
    <p:restoredLeft sz="34580" autoAdjust="0"/>
    <p:restoredTop sz="86410" autoAdjust="0"/>
  </p:normalViewPr>
  <p:slideViewPr>
    <p:cSldViewPr snapToGrid="0">
      <p:cViewPr varScale="1">
        <p:scale>
          <a:sx n="47" d="100"/>
          <a:sy n="47" d="100"/>
        </p:scale>
        <p:origin x="72" y="115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1B6C2AF-1385-41C6-95D2-5697528B618E}" type="datetimeFigureOut">
              <a:rPr lang="en-GB" smtClean="0"/>
              <a:t>31/01/2020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EB7853-E9C3-4A5B-853E-48D140A52F5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624072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hyperlink" Target="http://commons.wikimedia.org/wiki/file:christian_handshake.svg" TargetMode="External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546100" y="-4763"/>
            <a:ext cx="5014912" cy="6862763"/>
            <a:chOff x="2928938" y="-4763"/>
            <a:chExt cx="5014912" cy="6862763"/>
          </a:xfrm>
        </p:grpSpPr>
        <p:sp>
          <p:nvSpPr>
            <p:cNvPr id="22" name="Freeform 6"/>
            <p:cNvSpPr/>
            <p:nvPr/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23" name="Freeform 7"/>
            <p:cNvSpPr/>
            <p:nvPr/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24" name="Freeform 9"/>
            <p:cNvSpPr/>
            <p:nvPr/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5" name="Freeform 10"/>
            <p:cNvSpPr/>
            <p:nvPr/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6" name="Freeform 11"/>
            <p:cNvSpPr/>
            <p:nvPr/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7" name="Freeform 12"/>
            <p:cNvSpPr/>
            <p:nvPr/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28401" y="1380068"/>
            <a:ext cx="8574622" cy="2616199"/>
          </a:xfrm>
        </p:spPr>
        <p:txBody>
          <a:bodyPr anchor="b">
            <a:normAutofit/>
          </a:bodyPr>
          <a:lstStyle>
            <a:lvl1pPr algn="r">
              <a:defRPr sz="600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15377" y="3996267"/>
            <a:ext cx="6987645" cy="1388534"/>
          </a:xfrm>
        </p:spPr>
        <p:txBody>
          <a:bodyPr anchor="t">
            <a:normAutofit/>
          </a:bodyPr>
          <a:lstStyle>
            <a:lvl1pPr marL="0" indent="0" algn="r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AF03D-3063-4E77-95F4-C0BAB235AFBE}" type="datetimeFigureOut">
              <a:rPr lang="en-GB" smtClean="0"/>
              <a:t>31/01/2020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2412" y="5883275"/>
            <a:ext cx="4324044" cy="365125"/>
          </a:xfr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AED0B-439B-41D0-90AF-053D5B777A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812603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4732865"/>
            <a:ext cx="1001871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386012" y="932112"/>
            <a:ext cx="8225944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1" y="5299603"/>
            <a:ext cx="1001871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AF03D-3063-4E77-95F4-C0BAB235AFBE}" type="datetimeFigureOut">
              <a:rPr lang="en-GB" smtClean="0"/>
              <a:t>31/01/2020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AED0B-439B-41D0-90AF-053D5B777A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642930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685800"/>
            <a:ext cx="1001871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343400"/>
            <a:ext cx="10018713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AF03D-3063-4E77-95F4-C0BAB235AFBE}" type="datetimeFigureOut">
              <a:rPr lang="en-GB" smtClean="0"/>
              <a:t>31/01/2020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AED0B-439B-41D0-90AF-053D5B777A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6170545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36811" y="3428999"/>
            <a:ext cx="8532815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AF03D-3063-4E77-95F4-C0BAB235AFBE}" type="datetimeFigureOut">
              <a:rPr lang="en-GB" smtClean="0"/>
              <a:t>31/01/2020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AED0B-439B-41D0-90AF-053D5B777A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843790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3308581"/>
            <a:ext cx="1001870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7381"/>
            <a:ext cx="1001871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AF03D-3063-4E77-95F4-C0BAB235AFBE}" type="datetimeFigureOut">
              <a:rPr lang="en-GB" smtClean="0"/>
              <a:t>31/01/2020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AED0B-439B-41D0-90AF-053D5B777A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287001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3" y="3886200"/>
            <a:ext cx="1001871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5200"/>
            <a:ext cx="1001871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AF03D-3063-4E77-95F4-C0BAB235AFBE}" type="datetimeFigureOut">
              <a:rPr lang="en-GB" smtClean="0"/>
              <a:t>31/01/2020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AED0B-439B-41D0-90AF-053D5B777A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0551082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685800"/>
            <a:ext cx="10018712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2" y="3505200"/>
            <a:ext cx="10018713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3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AF03D-3063-4E77-95F4-C0BAB235AFBE}" type="datetimeFigureOut">
              <a:rPr lang="en-GB" smtClean="0"/>
              <a:t>31/01/2020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AED0B-439B-41D0-90AF-053D5B777A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7258943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AF03D-3063-4E77-95F4-C0BAB235AFBE}" type="datetimeFigureOut">
              <a:rPr lang="en-GB" smtClean="0"/>
              <a:t>31/01/2020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AED0B-439B-41D0-90AF-053D5B777A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507845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32655" y="685800"/>
            <a:ext cx="1770369" cy="5105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312" y="685800"/>
            <a:ext cx="8019742" cy="5105400"/>
          </a:xfrm>
        </p:spPr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AF03D-3063-4E77-95F4-C0BAB235AFBE}" type="datetimeFigureOut">
              <a:rPr lang="en-GB" smtClean="0"/>
              <a:t>31/01/2020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AED0B-439B-41D0-90AF-053D5B777A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3768673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046421-4954-426C-B472-489BEE4077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84310" y="0"/>
            <a:ext cx="9347457" cy="1383957"/>
          </a:xfrm>
        </p:spPr>
        <p:txBody>
          <a:bodyPr>
            <a:normAutofit/>
          </a:bodyPr>
          <a:lstStyle>
            <a:lvl1pPr marR="0" algn="ctr" defTabSz="457200" rtl="0" eaLnBrk="1" latinLnBrk="0" hangingPunct="1">
              <a:spcBef>
                <a:spcPct val="0"/>
              </a:spcBef>
              <a:buNone/>
              <a:defRPr lang="en-GB" sz="4400" b="1" kern="1200" cap="none" dirty="0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3C4341A-F030-4253-8E40-12AF232CE23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484310" y="1594023"/>
            <a:ext cx="10464674" cy="5165124"/>
          </a:xfrm>
        </p:spPr>
        <p:txBody>
          <a:bodyPr/>
          <a:lstStyle>
            <a:lvl1pPr marL="285750" indent="-285750">
              <a:defRPr lang="en-US" sz="3200" b="1" kern="1200" cap="none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>
              <a:defRPr lang="en-US" sz="2800" b="1" kern="1200" cap="none" dirty="0" smtClean="0">
                <a:solidFill>
                  <a:schemeClr val="accent2"/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>
              <a:defRPr lang="en-US" sz="2800" b="1" kern="1200" cap="none" dirty="0" smtClean="0">
                <a:solidFill>
                  <a:schemeClr val="accent6"/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>
              <a:defRPr lang="en-US" sz="2400" b="1" kern="1200" cap="none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</a:lstStyle>
          <a:p>
            <a:pPr marL="285750" marR="0" lvl="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</a:pPr>
            <a:r>
              <a:rPr lang="en-US" dirty="0"/>
              <a:t>Edit Master text styles</a:t>
            </a:r>
          </a:p>
          <a:p>
            <a:pPr marL="742950" marR="0" lvl="1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</a:pPr>
            <a:r>
              <a:rPr lang="en-US" dirty="0"/>
              <a:t>Second level</a:t>
            </a:r>
          </a:p>
          <a:p>
            <a:pPr marL="1200150" marR="0" lvl="2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</a:pPr>
            <a:r>
              <a:rPr lang="en-US" dirty="0"/>
              <a:t>Third level</a:t>
            </a:r>
          </a:p>
          <a:p>
            <a:pPr marL="1543050" marR="0" lvl="3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</a:pPr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86EC0107-24CA-41D4-B423-9989D69D3EB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10831767" y="0"/>
            <a:ext cx="1360233" cy="15940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26909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>
        <p:tmplLst>
          <p:tmpl lvl="1">
            <p:tnLst>
              <p:par>
                <p:cTn presetID="2" presetClass="entr" presetSubtype="2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2">
            <p:tnLst>
              <p:par>
                <p:cTn presetID="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3">
            <p:tnLst>
              <p:par>
                <p:cTn presetID="2" presetClass="entr" presetSubtype="4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4">
            <p:tnLst>
              <p:par>
                <p:cTn presetID="2" presetClass="entr" presetSubtype="12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5">
            <p:tnLst>
              <p:par>
                <p:cTn presetID="2" presetClass="entr" presetSubtype="6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AF03D-3063-4E77-95F4-C0BAB235AFBE}" type="datetimeFigureOut">
              <a:rPr lang="en-GB" smtClean="0"/>
              <a:t>31/01/2020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51856" y="5867131"/>
            <a:ext cx="551167" cy="365125"/>
          </a:xfrm>
        </p:spPr>
        <p:txBody>
          <a:bodyPr/>
          <a:lstStyle/>
          <a:p>
            <a:fld id="{4FDAED0B-439B-41D0-90AF-053D5B777A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905392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2279" y="2666999"/>
            <a:ext cx="8930747" cy="2110382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2278" y="4777381"/>
            <a:ext cx="893074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AF03D-3063-4E77-95F4-C0BAB235AFBE}" type="datetimeFigureOut">
              <a:rPr lang="en-GB" smtClean="0"/>
              <a:t>31/01/2020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AED0B-439B-41D0-90AF-053D5B777A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763817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312" y="2666999"/>
            <a:ext cx="4895055" cy="312420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7967" y="2667000"/>
            <a:ext cx="4895056" cy="3124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AF03D-3063-4E77-95F4-C0BAB235AFBE}" type="datetimeFigureOut">
              <a:rPr lang="en-GB" smtClean="0"/>
              <a:t>31/01/2020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AED0B-439B-41D0-90AF-053D5B777A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832347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2179" y="2658533"/>
            <a:ext cx="4607188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4311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80487" y="2667000"/>
            <a:ext cx="462253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7967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AF03D-3063-4E77-95F4-C0BAB235AFBE}" type="datetimeFigureOut">
              <a:rPr lang="en-GB" smtClean="0"/>
              <a:t>31/01/2020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AED0B-439B-41D0-90AF-053D5B777A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473569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AF03D-3063-4E77-95F4-C0BAB235AFBE}" type="datetimeFigureOut">
              <a:rPr lang="en-GB" smtClean="0"/>
              <a:t>31/01/2020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AED0B-439B-41D0-90AF-053D5B777A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676492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AF03D-3063-4E77-95F4-C0BAB235AFBE}" type="datetimeFigureOut">
              <a:rPr lang="en-GB" smtClean="0"/>
              <a:t>31/01/2020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AED0B-439B-41D0-90AF-053D5B777A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78983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1600200"/>
            <a:ext cx="3549121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62033" y="685799"/>
            <a:ext cx="6240990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2" y="2971800"/>
            <a:ext cx="3549121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AF03D-3063-4E77-95F4-C0BAB235AFBE}" type="datetimeFigureOut">
              <a:rPr lang="en-GB" smtClean="0"/>
              <a:t>31/01/2020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AED0B-439B-41D0-90AF-053D5B777A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344683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2724" y="1752599"/>
            <a:ext cx="5426158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94682" y="914400"/>
            <a:ext cx="3280974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2724" y="3124199"/>
            <a:ext cx="5426158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AF03D-3063-4E77-95F4-C0BAB235AFBE}" type="datetimeFigureOut">
              <a:rPr lang="en-GB" smtClean="0"/>
              <a:t>31/01/2020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AED0B-439B-41D0-90AF-053D5B777A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31053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50812" y="0"/>
            <a:ext cx="2436813" cy="6858001"/>
            <a:chOff x="1320800" y="0"/>
            <a:chExt cx="2436813" cy="6858001"/>
          </a:xfrm>
        </p:grpSpPr>
        <p:sp>
          <p:nvSpPr>
            <p:cNvPr id="8" name="Freeform 6"/>
            <p:cNvSpPr/>
            <p:nvPr/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9" name="Freeform 7"/>
            <p:cNvSpPr/>
            <p:nvPr/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0" name="Freeform 8"/>
            <p:cNvSpPr/>
            <p:nvPr/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1" name="Freeform 9"/>
            <p:cNvSpPr/>
            <p:nvPr/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2" name="Freeform 10"/>
            <p:cNvSpPr/>
            <p:nvPr/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13" name="Freeform 11"/>
            <p:cNvSpPr/>
            <p:nvPr/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0" y="2666999"/>
            <a:ext cx="10018713" cy="31242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732656" y="5883275"/>
            <a:ext cx="1143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261AF03D-3063-4E77-95F4-C0BAB235AFBE}" type="datetimeFigureOut">
              <a:rPr lang="en-GB" smtClean="0"/>
              <a:t>31/01/2020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2279" y="5883275"/>
            <a:ext cx="70841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5883275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4FDAED0B-439B-41D0-90AF-053D5B777A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458326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0" r:id="rId1"/>
    <p:sldLayoutId id="2147483701" r:id="rId2"/>
    <p:sldLayoutId id="2147483702" r:id="rId3"/>
    <p:sldLayoutId id="2147483703" r:id="rId4"/>
    <p:sldLayoutId id="2147483704" r:id="rId5"/>
    <p:sldLayoutId id="2147483705" r:id="rId6"/>
    <p:sldLayoutId id="2147483706" r:id="rId7"/>
    <p:sldLayoutId id="2147483707" r:id="rId8"/>
    <p:sldLayoutId id="2147483708" r:id="rId9"/>
    <p:sldLayoutId id="2147483709" r:id="rId10"/>
    <p:sldLayoutId id="2147483710" r:id="rId11"/>
    <p:sldLayoutId id="2147483711" r:id="rId12"/>
    <p:sldLayoutId id="2147483712" r:id="rId13"/>
    <p:sldLayoutId id="2147483713" r:id="rId14"/>
    <p:sldLayoutId id="2147483714" r:id="rId15"/>
    <p:sldLayoutId id="2147483715" r:id="rId16"/>
    <p:sldLayoutId id="2147483716" r:id="rId17"/>
    <p:sldLayoutId id="2147483717" r:id="rId18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commons.wikimedia.org/wiki/file:christian_handshake.svg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ildermuth.com/2013/8/3/JavaScript_Promises" TargetMode="External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pixabay.com/en/decision-choice-path-road-1697537/" TargetMode="External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fairvote.org/voter_choice" TargetMode="External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utmost.org/the-unchanging-law-of-judgment/" TargetMode="External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community.cadence.com/cadence_blogs_8/b/breakfast-bytes/posts/amit-rules" TargetMode="External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5420AB-B100-416A-AE93-DAA7267D918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b="1" dirty="0"/>
              <a:t>Sealing the Covenant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451E247-9B26-48FC-A6A0-4A8766DDB42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sz="3600" b="1" dirty="0"/>
              <a:t>5. Deuteronomy 28:15-68</a:t>
            </a:r>
            <a:br>
              <a:rPr lang="en-GB" sz="3600" b="1" dirty="0"/>
            </a:br>
            <a:r>
              <a:rPr lang="en-GB" sz="3600" b="1" dirty="0"/>
              <a:t>Heed the warnings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E6D16F5-10F1-43F7-B430-B70A45730B9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5370306" y="51855"/>
            <a:ext cx="2638893" cy="30924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23650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C62C7C-427B-4C15-AD37-3850D7D0FC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4400" b="1" dirty="0"/>
              <a:t>Keeping promises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92FD75-63D3-461D-841F-203148ACEE6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3600" b="1" dirty="0"/>
              <a:t>God is a promise keeper!</a:t>
            </a:r>
          </a:p>
        </p:txBody>
      </p:sp>
      <p:pic>
        <p:nvPicPr>
          <p:cNvPr id="5" name="Picture 4" descr="A close up of a persons hand&#10;&#10;Description automatically generated">
            <a:extLst>
              <a:ext uri="{FF2B5EF4-FFF2-40B4-BE49-F238E27FC236}">
                <a16:creationId xmlns:a16="http://schemas.microsoft.com/office/drawing/2014/main" id="{339E88E3-6D7E-4B13-8861-A3C06928637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7615375" y="2666998"/>
            <a:ext cx="4038145" cy="26974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75513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69E53F-AFD2-4CB6-A403-599454C9BB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GB" dirty="0"/>
              <a:t>Deuteronomy 28:15-68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CB23257-2539-4500-9038-D232B522F62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484310" y="1106906"/>
            <a:ext cx="10464674" cy="5751094"/>
          </a:xfrm>
        </p:spPr>
        <p:txBody>
          <a:bodyPr>
            <a:normAutofit lnSpcReduction="10000"/>
          </a:bodyPr>
          <a:lstStyle/>
          <a:p>
            <a:pPr marR="0" lvl="0" rtl="0"/>
            <a:r>
              <a:rPr lang="en-GB" dirty="0"/>
              <a:t>Hard to read!</a:t>
            </a:r>
          </a:p>
          <a:p>
            <a:pPr marR="0" lvl="0" rtl="0"/>
            <a:r>
              <a:rPr lang="en-GB" dirty="0"/>
              <a:t>Used wrongly to condemn the world</a:t>
            </a:r>
          </a:p>
          <a:p>
            <a:pPr lvl="1"/>
            <a:r>
              <a:rPr lang="en-GB" dirty="0"/>
              <a:t>They’re warnings typical of Ancient Treaties</a:t>
            </a:r>
          </a:p>
          <a:p>
            <a:pPr marR="0" lvl="0" rtl="0"/>
            <a:r>
              <a:rPr lang="en-GB" dirty="0"/>
              <a:t>List of 10 stark alternatives for God’s people</a:t>
            </a:r>
          </a:p>
          <a:p>
            <a:pPr lvl="1"/>
            <a:r>
              <a:rPr lang="en-GB" dirty="0"/>
              <a:t>These are the consequences for God’s people who break the deal after they have made it</a:t>
            </a:r>
          </a:p>
          <a:p>
            <a:pPr lvl="2"/>
            <a:r>
              <a:rPr lang="en-GB" dirty="0"/>
              <a:t>It shows the seriousness of their decision to become God’s people</a:t>
            </a:r>
          </a:p>
          <a:p>
            <a:pPr lvl="3"/>
            <a:r>
              <a:rPr lang="en-GB" dirty="0"/>
              <a:t>The book has already warned God’s people “when you eat and are satisfied, be careful that you do not forget the Lord” (6:11,12)</a:t>
            </a:r>
          </a:p>
          <a:p>
            <a:pPr lvl="2"/>
            <a:r>
              <a:rPr lang="en-GB" dirty="0"/>
              <a:t>“Don’t let this happen to you”</a:t>
            </a:r>
          </a:p>
        </p:txBody>
      </p:sp>
      <p:pic>
        <p:nvPicPr>
          <p:cNvPr id="7" name="Picture 6" descr="A picture containing game, drawing, table&#10;&#10;Description automatically generated">
            <a:extLst>
              <a:ext uri="{FF2B5EF4-FFF2-40B4-BE49-F238E27FC236}">
                <a16:creationId xmlns:a16="http://schemas.microsoft.com/office/drawing/2014/main" id="{12413BFC-3FE1-438E-B72E-4B10E8E2DCB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9590048" y="1672683"/>
            <a:ext cx="2601951" cy="17346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8848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"/>
                            </p:stCondLst>
                            <p:childTnLst>
                              <p:par>
                                <p:cTn id="34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1CAECD-BEAC-4F54-AE67-A48145415F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R="0" rtl="0"/>
            <a:r>
              <a:rPr lang="en-GB" dirty="0"/>
              <a:t>God will judge according to your response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C4E4BBB-1ECB-4952-865C-88F789E2693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484310" y="1249117"/>
            <a:ext cx="10464674" cy="5608883"/>
          </a:xfrm>
        </p:spPr>
        <p:txBody>
          <a:bodyPr>
            <a:normAutofit fontScale="77500" lnSpcReduction="20000"/>
          </a:bodyPr>
          <a:lstStyle/>
          <a:p>
            <a:pPr marR="0" lvl="0" rtl="0"/>
            <a:r>
              <a:rPr lang="en-GB" dirty="0"/>
              <a:t>The judgment is predicted</a:t>
            </a:r>
          </a:p>
          <a:p>
            <a:pPr marR="0" lvl="1" rtl="0"/>
            <a:r>
              <a:rPr lang="en-GB" dirty="0"/>
              <a:t>This warning shows the mercy of God</a:t>
            </a:r>
          </a:p>
          <a:p>
            <a:pPr marR="0" lvl="2" rtl="0"/>
            <a:r>
              <a:rPr lang="en-GB" dirty="0"/>
              <a:t>He wants you to understand the consequences of your actions </a:t>
            </a:r>
            <a:br>
              <a:rPr lang="en-GB" dirty="0"/>
            </a:br>
            <a:r>
              <a:rPr lang="en-GB" dirty="0"/>
              <a:t>and your choices </a:t>
            </a:r>
          </a:p>
          <a:p>
            <a:pPr marR="0" lvl="0" rtl="0"/>
            <a:r>
              <a:rPr lang="en-GB" dirty="0"/>
              <a:t>The judgment is extensive</a:t>
            </a:r>
          </a:p>
          <a:p>
            <a:pPr marR="0" lvl="1" rtl="0"/>
            <a:r>
              <a:rPr lang="en-GB" dirty="0"/>
              <a:t>God will not change His mind because people </a:t>
            </a:r>
            <a:br>
              <a:rPr lang="en-GB" dirty="0"/>
            </a:br>
            <a:r>
              <a:rPr lang="en-GB" dirty="0"/>
              <a:t>offered to appease Him with a sacrifice</a:t>
            </a:r>
          </a:p>
          <a:p>
            <a:pPr marR="0" lvl="0" rtl="0"/>
            <a:r>
              <a:rPr lang="en-GB" dirty="0"/>
              <a:t>The judgment is pervasive</a:t>
            </a:r>
          </a:p>
          <a:p>
            <a:pPr marR="0" lvl="1" rtl="0"/>
            <a:r>
              <a:rPr lang="en-GB" dirty="0"/>
              <a:t>Every aspect of life will be touched</a:t>
            </a:r>
          </a:p>
          <a:p>
            <a:pPr marR="0" lvl="2" rtl="0"/>
            <a:r>
              <a:rPr lang="en-GB" dirty="0"/>
              <a:t>You don’t want to go there</a:t>
            </a:r>
          </a:p>
          <a:p>
            <a:pPr marR="0" lvl="2" rtl="0"/>
            <a:r>
              <a:rPr lang="en-GB" dirty="0"/>
              <a:t>The only way out of this is repentance</a:t>
            </a:r>
          </a:p>
          <a:p>
            <a:pPr marR="0" lvl="1" rtl="0"/>
            <a:r>
              <a:rPr lang="en-GB" dirty="0"/>
              <a:t>The judgement is in the context of the alternatives</a:t>
            </a:r>
          </a:p>
          <a:p>
            <a:pPr marR="0" lvl="2" rtl="0"/>
            <a:r>
              <a:rPr lang="en-GB" dirty="0"/>
              <a:t>God’s curses were a direct challenge to those who abandoned Him and followed Baal</a:t>
            </a:r>
          </a:p>
        </p:txBody>
      </p:sp>
      <p:pic>
        <p:nvPicPr>
          <p:cNvPr id="5" name="Picture 4" descr="A close up of a logo&#10;&#10;Description automatically generated">
            <a:extLst>
              <a:ext uri="{FF2B5EF4-FFF2-40B4-BE49-F238E27FC236}">
                <a16:creationId xmlns:a16="http://schemas.microsoft.com/office/drawing/2014/main" id="{2C84D6D9-6785-4D79-A11B-0C194B24DCB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7939668" y="2633074"/>
            <a:ext cx="4252331" cy="26303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75807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4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DBEEC6-FABF-4073-9075-A7F2CC03DA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lvl="0" rtl="0"/>
            <a:r>
              <a:rPr lang="en-GB" dirty="0"/>
              <a:t>God’s judgment is avoidable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AF13E0A-72FB-4247-AD9A-50ABF7B12B0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484310" y="1203158"/>
            <a:ext cx="10464674" cy="5555989"/>
          </a:xfrm>
        </p:spPr>
        <p:txBody>
          <a:bodyPr>
            <a:normAutofit fontScale="92500" lnSpcReduction="20000"/>
          </a:bodyPr>
          <a:lstStyle/>
          <a:p>
            <a:pPr marR="0" lvl="0" rtl="0"/>
            <a:r>
              <a:rPr lang="en-GB" dirty="0"/>
              <a:t>These things would happen for a reason</a:t>
            </a:r>
          </a:p>
          <a:p>
            <a:pPr marR="0" lvl="1" rtl="0"/>
            <a:r>
              <a:rPr lang="en-GB" dirty="0"/>
              <a:t>Disobedience</a:t>
            </a:r>
          </a:p>
          <a:p>
            <a:pPr marR="0" lvl="1" rtl="0"/>
            <a:r>
              <a:rPr lang="en-GB" dirty="0"/>
              <a:t>Ingratitude</a:t>
            </a:r>
          </a:p>
          <a:p>
            <a:pPr marR="0" lvl="1" rtl="0"/>
            <a:r>
              <a:rPr lang="en-GB" dirty="0"/>
              <a:t>Irreverence</a:t>
            </a:r>
          </a:p>
          <a:p>
            <a:pPr marR="0" lvl="0" rtl="0"/>
            <a:r>
              <a:rPr lang="en-GB" dirty="0"/>
              <a:t>It led to:</a:t>
            </a:r>
          </a:p>
          <a:p>
            <a:pPr marR="0" lvl="1" rtl="0"/>
            <a:r>
              <a:rPr lang="en-GB" dirty="0"/>
              <a:t>Confusion and restriction</a:t>
            </a:r>
          </a:p>
          <a:p>
            <a:pPr marR="0" lvl="1" rtl="0"/>
            <a:r>
              <a:rPr lang="en-GB" dirty="0"/>
              <a:t>Feeling isolated and alone</a:t>
            </a:r>
          </a:p>
          <a:p>
            <a:pPr marR="0" lvl="1" rtl="0"/>
            <a:r>
              <a:rPr lang="en-GB" dirty="0"/>
              <a:t>Powerlessness in difficulties</a:t>
            </a:r>
          </a:p>
          <a:p>
            <a:pPr marR="0" lvl="1" rtl="0"/>
            <a:r>
              <a:rPr lang="en-GB" dirty="0"/>
              <a:t>Feeling oppressed and uncertain</a:t>
            </a:r>
          </a:p>
          <a:p>
            <a:pPr marR="0" lvl="0" rtl="0"/>
            <a:r>
              <a:rPr lang="en-GB" dirty="0"/>
              <a:t>The passage is shouting “DON’T GO DOWN THIS ROAD”</a:t>
            </a:r>
          </a:p>
          <a:p>
            <a:pPr marR="0" lvl="1" rtl="0"/>
            <a:r>
              <a:rPr lang="en-GB" dirty="0"/>
              <a:t>The NT tells us similar things</a:t>
            </a:r>
          </a:p>
        </p:txBody>
      </p:sp>
      <p:pic>
        <p:nvPicPr>
          <p:cNvPr id="7" name="Picture 6" descr="A close up of a scale&#10;&#10;Description automatically generated">
            <a:extLst>
              <a:ext uri="{FF2B5EF4-FFF2-40B4-BE49-F238E27FC236}">
                <a16:creationId xmlns:a16="http://schemas.microsoft.com/office/drawing/2014/main" id="{C15E44D3-D790-4071-8549-44CEA9BEC5A7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rcRect l="33968"/>
          <a:stretch/>
        </p:blipFill>
        <p:spPr>
          <a:xfrm>
            <a:off x="7819547" y="1797223"/>
            <a:ext cx="3935324" cy="36222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67720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72B366-8DB3-4096-89A0-7AB0B25696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GB" dirty="0"/>
              <a:t>If you’re there already…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BCDAE75-7245-42A2-8785-723879033EE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484310" y="1605775"/>
            <a:ext cx="10464674" cy="5153371"/>
          </a:xfrm>
        </p:spPr>
        <p:txBody>
          <a:bodyPr>
            <a:normAutofit/>
          </a:bodyPr>
          <a:lstStyle/>
          <a:p>
            <a:pPr marR="0" lvl="0" rtl="0"/>
            <a:r>
              <a:rPr lang="en-GB" dirty="0"/>
              <a:t>You may not be!</a:t>
            </a:r>
          </a:p>
          <a:p>
            <a:pPr marR="0" lvl="1" rtl="0"/>
            <a:r>
              <a:rPr lang="en-GB" dirty="0"/>
              <a:t>Remember Job</a:t>
            </a:r>
          </a:p>
          <a:p>
            <a:pPr marR="0" lvl="0" rtl="0"/>
            <a:r>
              <a:rPr lang="en-GB" dirty="0"/>
              <a:t>But you may be… </a:t>
            </a:r>
            <a:br>
              <a:rPr lang="en-GB" dirty="0"/>
            </a:br>
            <a:br>
              <a:rPr lang="en-GB" dirty="0"/>
            </a:br>
            <a:br>
              <a:rPr lang="en-GB" dirty="0"/>
            </a:br>
            <a:endParaRPr lang="en-GB" dirty="0"/>
          </a:p>
          <a:p>
            <a:pPr marR="0" lvl="1" rtl="0"/>
            <a:r>
              <a:rPr lang="en-GB" dirty="0"/>
              <a:t>Change direction and seek the God of Grace</a:t>
            </a:r>
          </a:p>
        </p:txBody>
      </p:sp>
      <p:pic>
        <p:nvPicPr>
          <p:cNvPr id="7" name="Picture 6" descr="A close up of a giant rock&#10;&#10;Description automatically generated">
            <a:extLst>
              <a:ext uri="{FF2B5EF4-FFF2-40B4-BE49-F238E27FC236}">
                <a16:creationId xmlns:a16="http://schemas.microsoft.com/office/drawing/2014/main" id="{2571B8F5-CFEB-45E4-A8C0-5CBDA7C8EDB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6312153" y="1138872"/>
            <a:ext cx="4395537" cy="41464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95754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6" presetClass="entr" presetSubtype="37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rallax">
  <a:themeElements>
    <a:clrScheme name="Parallax">
      <a:dk1>
        <a:sysClr val="windowText" lastClr="000000"/>
      </a:dk1>
      <a:lt1>
        <a:sysClr val="window" lastClr="FFFFFF"/>
      </a:lt1>
      <a:dk2>
        <a:srgbClr val="212121"/>
      </a:dk2>
      <a:lt2>
        <a:srgbClr val="CDD0D1"/>
      </a:lt2>
      <a:accent1>
        <a:srgbClr val="BC1C1C"/>
      </a:accent1>
      <a:accent2>
        <a:srgbClr val="F67534"/>
      </a:accent2>
      <a:accent3>
        <a:srgbClr val="EAAC35"/>
      </a:accent3>
      <a:accent4>
        <a:srgbClr val="9BAF68"/>
      </a:accent4>
      <a:accent5>
        <a:srgbClr val="68B9A6"/>
      </a:accent5>
      <a:accent6>
        <a:srgbClr val="50B1D4"/>
      </a:accent6>
      <a:hlink>
        <a:srgbClr val="E46416"/>
      </a:hlink>
      <a:folHlink>
        <a:srgbClr val="EE9340"/>
      </a:folHlink>
    </a:clrScheme>
    <a:fontScheme name="Parallax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rallax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93B4CCAC-FD5A-4D59-B1AC-EAF45910B5A9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Parallax</Template>
  <TotalTime>13477</TotalTime>
  <Words>285</Words>
  <Application>Microsoft Office PowerPoint</Application>
  <PresentationFormat>Widescreen</PresentationFormat>
  <Paragraphs>42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Corbel</vt:lpstr>
      <vt:lpstr>Parallax</vt:lpstr>
      <vt:lpstr>Sealing the Covenant</vt:lpstr>
      <vt:lpstr>Keeping promises</vt:lpstr>
      <vt:lpstr>Deuteronomy 28:15-68</vt:lpstr>
      <vt:lpstr>God will judge according to your response</vt:lpstr>
      <vt:lpstr>God’s judgment is avoidable</vt:lpstr>
      <vt:lpstr>If you’re there already…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ATC1 Intro The story so far…</dc:title>
  <dc:creator>Ron Day</dc:creator>
  <cp:lastModifiedBy>Ron Day</cp:lastModifiedBy>
  <cp:revision>56</cp:revision>
  <dcterms:created xsi:type="dcterms:W3CDTF">2019-01-01T10:02:05Z</dcterms:created>
  <dcterms:modified xsi:type="dcterms:W3CDTF">2020-02-02T09:25:41Z</dcterms:modified>
</cp:coreProperties>
</file>