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5"/>
  </p:notesMasterIdLst>
  <p:sldIdLst>
    <p:sldId id="267" r:id="rId2"/>
    <p:sldId id="257" r:id="rId3"/>
    <p:sldId id="276" r:id="rId4"/>
    <p:sldId id="258" r:id="rId5"/>
    <p:sldId id="259" r:id="rId6"/>
    <p:sldId id="277" r:id="rId7"/>
    <p:sldId id="279" r:id="rId8"/>
    <p:sldId id="280" r:id="rId9"/>
    <p:sldId id="281" r:id="rId10"/>
    <p:sldId id="282" r:id="rId11"/>
    <p:sldId id="278" r:id="rId12"/>
    <p:sldId id="263" r:id="rId13"/>
    <p:sldId id="27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>
      <p:cViewPr varScale="1">
        <p:scale>
          <a:sx n="46" d="100"/>
          <a:sy n="46" d="100"/>
        </p:scale>
        <p:origin x="48" y="1182"/>
      </p:cViewPr>
      <p:guideLst/>
    </p:cSldViewPr>
  </p:slideViewPr>
  <p:outlineViewPr>
    <p:cViewPr>
      <p:scale>
        <a:sx n="33" d="100"/>
        <a:sy n="33" d="100"/>
      </p:scale>
      <p:origin x="0" y="-195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B6C2AF-1385-41C6-95D2-5697528B618E}" type="datetimeFigureOut">
              <a:rPr lang="en-GB" smtClean="0"/>
              <a:t>20/01/2020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B7853-E9C3-4A5B-853E-48D140A52F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407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EB7853-E9C3-4A5B-853E-48D140A52F5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257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christian_handshake.sv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20/01/2020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260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20/01/2020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29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20/01/2020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705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20/01/2020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37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20/01/2020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70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20/01/2020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510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20/01/2020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589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20/01/2020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078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20/01/2020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6867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46421-4954-426C-B472-489BEE407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0"/>
            <a:ext cx="9347457" cy="1383957"/>
          </a:xfrm>
        </p:spPr>
        <p:txBody>
          <a:bodyPr>
            <a:normAutofit/>
          </a:bodyPr>
          <a:lstStyle>
            <a:lvl1pPr marR="0" algn="ctr" defTabSz="457200" rtl="0" eaLnBrk="1" latinLnBrk="0" hangingPunct="1">
              <a:spcBef>
                <a:spcPct val="0"/>
              </a:spcBef>
              <a:buNone/>
              <a:defRPr lang="en-GB" sz="4400" b="1" kern="1200" cap="none" dirty="0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4341A-F030-4253-8E40-12AF232CE2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4310" y="1594023"/>
            <a:ext cx="10464674" cy="5165124"/>
          </a:xfrm>
        </p:spPr>
        <p:txBody>
          <a:bodyPr/>
          <a:lstStyle>
            <a:lvl1pPr marL="285750" indent="-285750">
              <a:defRPr lang="en-US" sz="3200" b="1" kern="1200" cap="none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>
              <a:defRPr lang="en-US" sz="2800" b="1" kern="1200" cap="none" dirty="0" smtClean="0">
                <a:solidFill>
                  <a:schemeClr val="accent2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>
              <a:defRPr lang="en-US" sz="2800" b="1" kern="1200" cap="none" dirty="0" smtClean="0">
                <a:solidFill>
                  <a:schemeClr val="accent6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>
              <a:defRPr lang="en-US" sz="2400" b="1" kern="1200" cap="none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</a:lstStyle>
          <a:p>
            <a:pPr marL="285750" marR="0" lvl="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dirty="0"/>
              <a:t>Edit Master text styles</a:t>
            </a:r>
          </a:p>
          <a:p>
            <a:pPr marL="742950" marR="0" lvl="1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dirty="0"/>
              <a:t>Second level</a:t>
            </a:r>
          </a:p>
          <a:p>
            <a:pPr marL="1200150" marR="0" lvl="2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dirty="0"/>
              <a:t>Third level</a:t>
            </a:r>
          </a:p>
          <a:p>
            <a:pPr marL="1543050" marR="0" lvl="3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EC0107-24CA-41D4-B423-9989D69D3E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831767" y="0"/>
            <a:ext cx="1360233" cy="159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69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1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20/01/2020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539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20/01/2020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381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20/01/2020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234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20/01/2020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356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20/01/2020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6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20/01/2020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898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20/01/2020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468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20/01/2020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05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61AF03D-3063-4E77-95F4-C0BAB235AFBE}" type="datetimeFigureOut">
              <a:rPr lang="en-GB" smtClean="0"/>
              <a:t>20/01/2020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832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christian_handshake.sv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apostoliki-diakonia.gr/en_main/catehism/theologia_zoi/themata.asp?cat=patr&amp;NF=1&amp;main=texts&amp;file=1.htm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Outside_Looking_In_-1_(12020101913)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creativecommons.org/licenses/by-sa/3.0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hristipedia.miraheze.org/wiki/Eba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" TargetMode="External"/><Relationship Id="rId2" Type="http://schemas.openxmlformats.org/officeDocument/2006/relationships/hyperlink" Target="https://commons.wikimedia.org/wiki/File:Outside_Looking_In_-1_(12020101913).jpg" TargetMode="Externa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://www.flickr.com/photos/cogdog/502786815/" TargetMode="Externa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jesusandmeandthecats.blogspot.com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mettarefuge.wordpress.com/2010/09/13/how-to-accept-our-faults-without-falling-into-self-condemnation-or-inaction/" TargetMode="Externa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apostoliki-diakonia.gr/en_main/catehism/theologia_zoi/themata.asp?cat=patr&amp;NF=1&amp;main=texts&amp;file=1.htm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apostoliki-diakonia.gr/en_main/catehism/theologia_zoi/themata.asp?cat=patr&amp;NF=1&amp;main=texts&amp;file=1.htm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apostoliki-diakonia.gr/en_main/catehism/theologia_zoi/themata.asp?cat=patr&amp;NF=1&amp;main=texts&amp;file=1.htm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420AB-B100-416A-AE93-DAA7267D91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Sealing the Covenant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51E247-9B26-48FC-A6A0-4A8766DDB4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3600" b="1" dirty="0"/>
              <a:t>3. Deuteronomy 27:9-26</a:t>
            </a:r>
            <a:br>
              <a:rPr lang="en-GB" sz="3600" b="1" dirty="0"/>
            </a:br>
            <a:r>
              <a:rPr lang="en-GB" sz="3600" b="1" dirty="0"/>
              <a:t>Join in </a:t>
            </a:r>
            <a:r>
              <a:rPr lang="en-GB" sz="3600" b="1"/>
              <a:t>the rituals</a:t>
            </a:r>
            <a:endParaRPr lang="en-GB" sz="3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6D16F5-10F1-43F7-B430-B70A45730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70306" y="51855"/>
            <a:ext cx="2638893" cy="309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365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F980F-3F84-4C00-9D5D-EB34E8971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 Basil’s rules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ABE82C-735E-4EEF-AA22-CB2793F7AA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62630" y="1594023"/>
            <a:ext cx="9786354" cy="5430892"/>
          </a:xfrm>
        </p:spPr>
        <p:txBody>
          <a:bodyPr>
            <a:normAutofit fontScale="92500"/>
          </a:bodyPr>
          <a:lstStyle/>
          <a:p>
            <a:r>
              <a:rPr lang="en-GB" dirty="0"/>
              <a:t>Refusal to wear offered clothing cannot be reconsidered</a:t>
            </a:r>
          </a:p>
          <a:p>
            <a:r>
              <a:rPr lang="en-GB" dirty="0"/>
              <a:t>No private charities – let the community do it</a:t>
            </a:r>
          </a:p>
          <a:p>
            <a:r>
              <a:rPr lang="en-GB" dirty="0"/>
              <a:t>Care for communal property</a:t>
            </a:r>
          </a:p>
          <a:p>
            <a:r>
              <a:rPr lang="en-GB" dirty="0"/>
              <a:t>Learn a trade</a:t>
            </a:r>
          </a:p>
          <a:p>
            <a:r>
              <a:rPr lang="en-GB" dirty="0"/>
              <a:t>As a token of humility wear sackcloth and speak with moderation</a:t>
            </a:r>
          </a:p>
          <a:p>
            <a:r>
              <a:rPr lang="en-GB" dirty="0"/>
              <a:t>No talking to the opposite sex alone</a:t>
            </a:r>
          </a:p>
          <a:p>
            <a:r>
              <a:rPr lang="en-GB" dirty="0"/>
              <a:t>Men should have another woman present when dealing with a woman </a:t>
            </a:r>
          </a:p>
        </p:txBody>
      </p:sp>
      <p:pic>
        <p:nvPicPr>
          <p:cNvPr id="6" name="Picture 5" descr="A picture containing fabric, shirt&#10;&#10;Description automatically generated">
            <a:extLst>
              <a:ext uri="{FF2B5EF4-FFF2-40B4-BE49-F238E27FC236}">
                <a16:creationId xmlns:a16="http://schemas.microsoft.com/office/drawing/2014/main" id="{E206A4FC-F89E-4A74-956A-96761B3326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40099" y="0"/>
            <a:ext cx="1752785" cy="248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772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8C95D-3DFC-4621-8D97-08F2FB4F2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65699E-B742-49D8-9ECA-5F8D58D01B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id="{16B79656-D6C0-4D34-9351-B600ED5BCE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-26258"/>
            <a:ext cx="12192000" cy="68842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86E76D-1213-46AF-9413-A25C4BB43E1D}"/>
              </a:ext>
            </a:extLst>
          </p:cNvPr>
          <p:cNvSpPr txBox="1"/>
          <p:nvPr/>
        </p:nvSpPr>
        <p:spPr>
          <a:xfrm>
            <a:off x="1086665" y="9336505"/>
            <a:ext cx="103555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s://commons.wikimedia.org/wiki/File:Outside_Looking_In_-1_(12020101913).jpg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sa/3.0/"/>
              </a:rPr>
              <a:t>CC BY-SA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1141072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C4D4C-F782-47F2-A74F-B9ACD6161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Rules for HBC?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D91B07-4F7E-4EE8-977F-D3A3B756F2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01526" y="1594023"/>
            <a:ext cx="9347458" cy="5165124"/>
          </a:xfrm>
        </p:spPr>
        <p:txBody>
          <a:bodyPr>
            <a:normAutofit fontScale="92500" lnSpcReduction="10000"/>
          </a:bodyPr>
          <a:lstStyle/>
          <a:p>
            <a:pPr marR="0" lvl="0" rtl="0"/>
            <a:r>
              <a:rPr lang="en-GB" dirty="0"/>
              <a:t>We won’t hit each other</a:t>
            </a:r>
          </a:p>
          <a:p>
            <a:pPr marR="0" lvl="0" rtl="0"/>
            <a:r>
              <a:rPr lang="en-GB" dirty="0"/>
              <a:t>We won’t swear at each other</a:t>
            </a:r>
          </a:p>
          <a:p>
            <a:pPr marR="0" lvl="0" rtl="0"/>
            <a:r>
              <a:rPr lang="en-GB" dirty="0"/>
              <a:t>We won’t hold grudges – we will reconcile</a:t>
            </a:r>
          </a:p>
          <a:p>
            <a:pPr marR="0" lvl="0" rtl="0"/>
            <a:r>
              <a:rPr lang="en-GB" dirty="0"/>
              <a:t>We will forgive and move on</a:t>
            </a:r>
          </a:p>
          <a:p>
            <a:pPr marR="0" lvl="0" rtl="0"/>
            <a:r>
              <a:rPr lang="en-GB" dirty="0"/>
              <a:t>We won’t undermine each other</a:t>
            </a:r>
          </a:p>
          <a:p>
            <a:pPr marR="0" lvl="0" rtl="0"/>
            <a:r>
              <a:rPr lang="en-GB" dirty="0"/>
              <a:t>We won’t dis the leadership team</a:t>
            </a:r>
          </a:p>
          <a:p>
            <a:pPr marR="0" lvl="0" rtl="0"/>
            <a:r>
              <a:rPr lang="en-GB" dirty="0"/>
              <a:t>We won’t dis the Bible</a:t>
            </a:r>
          </a:p>
          <a:p>
            <a:pPr marR="0" lvl="0" rtl="0"/>
            <a:r>
              <a:rPr lang="en-GB" dirty="0"/>
              <a:t>We won’t get drunk</a:t>
            </a:r>
          </a:p>
          <a:p>
            <a:pPr marR="0" lvl="0" rtl="0"/>
            <a:r>
              <a:rPr lang="en-GB" dirty="0"/>
              <a:t>We won’t smoke</a:t>
            </a:r>
          </a:p>
        </p:txBody>
      </p:sp>
    </p:spTree>
    <p:extLst>
      <p:ext uri="{BB962C8B-B14F-4D97-AF65-F5344CB8AC3E}">
        <p14:creationId xmlns:p14="http://schemas.microsoft.com/office/powerpoint/2010/main" val="789038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38A71-2B62-47FC-8F3E-ACE82BEBE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DF249A-77B3-4B85-A6FD-018A974F10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10561"/>
          <a:stretch/>
        </p:blipFill>
        <p:spPr>
          <a:xfrm>
            <a:off x="1484310" y="0"/>
            <a:ext cx="10707690" cy="68355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031E94A-B2CD-43F6-8AA4-460E67F0AF1B}"/>
              </a:ext>
            </a:extLst>
          </p:cNvPr>
          <p:cNvSpPr txBox="1"/>
          <p:nvPr/>
        </p:nvSpPr>
        <p:spPr>
          <a:xfrm>
            <a:off x="2173624" y="498765"/>
            <a:ext cx="22113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Gerizim </a:t>
            </a:r>
            <a:br>
              <a:rPr lang="en-GB" sz="2800" b="1" dirty="0"/>
            </a:br>
            <a:r>
              <a:rPr lang="en-GB" sz="2800" b="1" dirty="0"/>
              <a:t>(blessing</a:t>
            </a:r>
            <a:r>
              <a:rPr lang="en-GB" sz="2000" dirty="0"/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22D9C3-9C2C-4323-8763-E723BAC5C892}"/>
              </a:ext>
            </a:extLst>
          </p:cNvPr>
          <p:cNvSpPr txBox="1"/>
          <p:nvPr/>
        </p:nvSpPr>
        <p:spPr>
          <a:xfrm>
            <a:off x="9560995" y="464307"/>
            <a:ext cx="14729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 err="1"/>
              <a:t>Ebal</a:t>
            </a:r>
            <a:br>
              <a:rPr lang="en-GB" sz="2800" b="1" dirty="0"/>
            </a:br>
            <a:r>
              <a:rPr lang="en-GB" sz="2800" b="1" dirty="0"/>
              <a:t>(cursing</a:t>
            </a:r>
            <a:r>
              <a:rPr lang="en-GB" sz="2000" dirty="0"/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F38C32-B86A-4420-9111-7E7231568764}"/>
              </a:ext>
            </a:extLst>
          </p:cNvPr>
          <p:cNvSpPr txBox="1"/>
          <p:nvPr/>
        </p:nvSpPr>
        <p:spPr>
          <a:xfrm>
            <a:off x="6165573" y="1662121"/>
            <a:ext cx="16257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/>
              <a:t>Shechem</a:t>
            </a:r>
            <a:endParaRPr lang="en-GB" sz="2000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0D0F6D4-9B07-4496-97C3-DB1B50EAEC86}"/>
              </a:ext>
            </a:extLst>
          </p:cNvPr>
          <p:cNvCxnSpPr>
            <a:cxnSpLocks/>
          </p:cNvCxnSpPr>
          <p:nvPr/>
        </p:nvCxnSpPr>
        <p:spPr>
          <a:xfrm flipH="1">
            <a:off x="2173624" y="1475352"/>
            <a:ext cx="597051" cy="70998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3C019E3-5230-444A-8CB1-A7AC8A53429D}"/>
              </a:ext>
            </a:extLst>
          </p:cNvPr>
          <p:cNvCxnSpPr>
            <a:cxnSpLocks/>
          </p:cNvCxnSpPr>
          <p:nvPr/>
        </p:nvCxnSpPr>
        <p:spPr>
          <a:xfrm>
            <a:off x="10474036" y="1418414"/>
            <a:ext cx="873518" cy="52322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8F25DE6-0C57-489A-A77B-21BD8BA0A81C}"/>
              </a:ext>
            </a:extLst>
          </p:cNvPr>
          <p:cNvCxnSpPr>
            <a:cxnSpLocks/>
          </p:cNvCxnSpPr>
          <p:nvPr/>
        </p:nvCxnSpPr>
        <p:spPr>
          <a:xfrm>
            <a:off x="6978456" y="2207821"/>
            <a:ext cx="0" cy="109001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46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196C2-1A49-4420-BE8E-EC908DDE8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On the outside</a:t>
            </a:r>
            <a:r>
              <a:rPr lang="en-GB" baseline="0" dirty="0"/>
              <a:t> looking in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226EE1-7A5C-417D-9454-046FEBD196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54F061-D295-4010-8263-11E46C17C3A9}"/>
              </a:ext>
            </a:extLst>
          </p:cNvPr>
          <p:cNvSpPr txBox="1"/>
          <p:nvPr/>
        </p:nvSpPr>
        <p:spPr>
          <a:xfrm>
            <a:off x="1086665" y="9336505"/>
            <a:ext cx="103555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2" tooltip="https://commons.wikimedia.org/wiki/File:Outside_Looking_In_-1_(12020101913).jpg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3" tooltip="https://creativecommons.org/licenses/by-sa/3.0/"/>
              </a:rPr>
              <a:t>CC BY-SA</a:t>
            </a:r>
            <a:endParaRPr lang="en-GB" sz="900"/>
          </a:p>
        </p:txBody>
      </p:sp>
      <p:pic>
        <p:nvPicPr>
          <p:cNvPr id="8" name="Picture 7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id="{F88AD551-8DF8-416B-A34C-ED07CC4EE1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20278" t="13712" b="13919"/>
          <a:stretch/>
        </p:blipFill>
        <p:spPr>
          <a:xfrm>
            <a:off x="1086665" y="-22654"/>
            <a:ext cx="9794241" cy="690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226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C5DD0-EECB-47F1-8583-D99C7A377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God welcomes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0EF9A5-8273-47BE-854B-95E2F27901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GB" dirty="0"/>
              <a:t>Covenant based on GRACE, not merit</a:t>
            </a:r>
          </a:p>
          <a:p>
            <a:pPr marR="0" lvl="0" rtl="0"/>
            <a:r>
              <a:rPr lang="en-GB" dirty="0"/>
              <a:t>Covenant is responding to being accepted</a:t>
            </a:r>
          </a:p>
          <a:p>
            <a:pPr marR="0" lvl="1" rtl="0"/>
            <a:r>
              <a:rPr lang="en-GB" dirty="0"/>
              <a:t>OT:</a:t>
            </a:r>
            <a:r>
              <a:rPr lang="en-GB" baseline="0" dirty="0"/>
              <a:t> God rescued them then called them to respond through a covenant</a:t>
            </a:r>
          </a:p>
          <a:p>
            <a:pPr marR="0" lvl="1" rtl="0"/>
            <a:r>
              <a:rPr lang="en-GB" baseline="0" dirty="0"/>
              <a:t>NT: God rescued them through the Cross then called them to respond through communion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5564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8E6B2-A776-4149-8971-2EAD41C37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en-GB" dirty="0"/>
              <a:t>God’s people agreeing on the boundaries for their community living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88795D-188D-482D-B657-7AAE9329DF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4310" y="1594022"/>
            <a:ext cx="10464674" cy="5263977"/>
          </a:xfrm>
        </p:spPr>
        <p:txBody>
          <a:bodyPr>
            <a:normAutofit/>
          </a:bodyPr>
          <a:lstStyle/>
          <a:p>
            <a:pPr marR="0" lvl="1" rtl="0"/>
            <a:r>
              <a:rPr lang="en-GB" dirty="0"/>
              <a:t>In a society that accepted different ‘normal behaviour’</a:t>
            </a:r>
            <a:r>
              <a:rPr lang="en-GB" baseline="0" dirty="0"/>
              <a:t> t</a:t>
            </a:r>
            <a:r>
              <a:rPr lang="en-GB" dirty="0"/>
              <a:t>his is God’s people saying ‘Our community will be different’</a:t>
            </a:r>
          </a:p>
          <a:p>
            <a:r>
              <a:rPr lang="en-GB" dirty="0"/>
              <a:t>At the centre of it is our relationship with God</a:t>
            </a:r>
          </a:p>
          <a:p>
            <a:pPr marR="0" lvl="1" rtl="0"/>
            <a:r>
              <a:rPr lang="en-GB" dirty="0"/>
              <a:t>It’s an affirmation of how we will be different because we are a rescued people</a:t>
            </a:r>
          </a:p>
          <a:p>
            <a:pPr marR="0" lvl="2" rtl="0"/>
            <a:r>
              <a:rPr lang="en-GB" dirty="0"/>
              <a:t>We will honour God by sticking to His rules</a:t>
            </a:r>
          </a:p>
          <a:p>
            <a:r>
              <a:rPr lang="en-GB" dirty="0"/>
              <a:t>If you participate then you  pronounce a curse on yourself if you deviate</a:t>
            </a:r>
          </a:p>
          <a:p>
            <a:pPr marR="0" lvl="1" rtl="0"/>
            <a:r>
              <a:rPr lang="en-GB" dirty="0"/>
              <a:t>This is not about cursing outsiders!</a:t>
            </a:r>
          </a:p>
        </p:txBody>
      </p:sp>
    </p:spTree>
    <p:extLst>
      <p:ext uri="{BB962C8B-B14F-4D97-AF65-F5344CB8AC3E}">
        <p14:creationId xmlns:p14="http://schemas.microsoft.com/office/powerpoint/2010/main" val="826943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9DC49-4246-4D8B-8F9F-4500B3877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Spoken to God’s people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EA3571-68C7-4C55-943B-1A2504401C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GB" dirty="0"/>
              <a:t>Stop arguing and listen (9)</a:t>
            </a:r>
          </a:p>
          <a:p>
            <a:pPr lvl="1"/>
            <a:r>
              <a:rPr lang="en-GB" dirty="0"/>
              <a:t>You have now become the people of the LORD your God.</a:t>
            </a:r>
          </a:p>
          <a:p>
            <a:pPr marR="0" lvl="0" rtl="0"/>
            <a:r>
              <a:rPr lang="en-GB" dirty="0"/>
              <a:t>Obey and follow (10)</a:t>
            </a:r>
          </a:p>
          <a:p>
            <a:pPr marR="0" lvl="0" rtl="0"/>
            <a:r>
              <a:rPr lang="en-GB" dirty="0"/>
              <a:t>Everyone takes part (11)</a:t>
            </a:r>
          </a:p>
          <a:p>
            <a:pPr marR="0" lvl="0" rtl="0"/>
            <a:r>
              <a:rPr lang="en-GB" dirty="0"/>
              <a:t>Everyone agrees to the new rules:</a:t>
            </a:r>
          </a:p>
          <a:p>
            <a:pPr lvl="1"/>
            <a:r>
              <a:rPr lang="en-GB" dirty="0"/>
              <a:t>This is how we show ourselves to be a people rescued by God</a:t>
            </a:r>
          </a:p>
        </p:txBody>
      </p:sp>
    </p:spTree>
    <p:extLst>
      <p:ext uri="{BB962C8B-B14F-4D97-AF65-F5344CB8AC3E}">
        <p14:creationId xmlns:p14="http://schemas.microsoft.com/office/powerpoint/2010/main" val="3385269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outdoor, man, water&#10;&#10;Description automatically generated">
            <a:extLst>
              <a:ext uri="{FF2B5EF4-FFF2-40B4-BE49-F238E27FC236}">
                <a16:creationId xmlns:a16="http://schemas.microsoft.com/office/drawing/2014/main" id="{765AFA9A-061C-4A62-9751-D13ADEE6FD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4AD5BB-EE62-4C7C-9870-C78F3087B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 my own head be it!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D32472-576E-46A1-9CD8-540AC54AE4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6E7B33B0-65C5-4B57-8B88-3805190515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48" b="91509" l="9854" r="89964">
                        <a14:foregroundMark x1="23358" y1="89937" x2="25182" y2="915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-1259840" y="3029466"/>
            <a:ext cx="69596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360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F980F-3F84-4C00-9D5D-EB34E8971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 Basil’s rules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ABE82C-735E-4EEF-AA22-CB2793F7AA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12686" y="1383958"/>
            <a:ext cx="10236298" cy="5474042"/>
          </a:xfrm>
        </p:spPr>
        <p:txBody>
          <a:bodyPr>
            <a:normAutofit/>
          </a:bodyPr>
          <a:lstStyle/>
          <a:p>
            <a:pPr lvl="0"/>
            <a:r>
              <a:rPr lang="en-GB" dirty="0"/>
              <a:t>Live together for the sake of mutual help, comfort, instruction, exercise of virtue, efficacy of prayer, and security from danger.</a:t>
            </a:r>
          </a:p>
          <a:p>
            <a:pPr lvl="0"/>
            <a:r>
              <a:rPr lang="en-GB" dirty="0"/>
              <a:t>None admitted without testing</a:t>
            </a:r>
          </a:p>
          <a:p>
            <a:pPr lvl="0"/>
            <a:r>
              <a:rPr lang="en-GB" dirty="0"/>
              <a:t>Give away everything on entry</a:t>
            </a:r>
          </a:p>
          <a:p>
            <a:pPr lvl="0"/>
            <a:r>
              <a:rPr lang="en-GB" dirty="0"/>
              <a:t>Pay everyone off before to give all to the poor</a:t>
            </a:r>
          </a:p>
          <a:p>
            <a:pPr lvl="0"/>
            <a:r>
              <a:rPr lang="en-GB" dirty="0"/>
              <a:t>Children, with the consent of their parents, in presence of witnesses, may be admitted</a:t>
            </a:r>
          </a:p>
          <a:p>
            <a:pPr lvl="0"/>
            <a:r>
              <a:rPr lang="en-GB" dirty="0"/>
              <a:t>Stinted measures for eating and drinking</a:t>
            </a:r>
          </a:p>
        </p:txBody>
      </p:sp>
      <p:pic>
        <p:nvPicPr>
          <p:cNvPr id="5" name="Picture 4" descr="A picture containing fabric, shirt&#10;&#10;Description automatically generated">
            <a:extLst>
              <a:ext uri="{FF2B5EF4-FFF2-40B4-BE49-F238E27FC236}">
                <a16:creationId xmlns:a16="http://schemas.microsoft.com/office/drawing/2014/main" id="{AF8A7ABA-4B96-4679-9053-A1DD02F7CB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40099" y="0"/>
            <a:ext cx="1752785" cy="248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186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F980F-3F84-4C00-9D5D-EB34E8971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 Basil’s rules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ABE82C-735E-4EEF-AA22-CB2793F7AA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17486" y="1594023"/>
            <a:ext cx="9931498" cy="5165124"/>
          </a:xfrm>
        </p:spPr>
        <p:txBody>
          <a:bodyPr>
            <a:normAutofit/>
          </a:bodyPr>
          <a:lstStyle/>
          <a:p>
            <a:pPr lvl="0"/>
            <a:r>
              <a:rPr lang="en-GB" dirty="0"/>
              <a:t>Plain and decent clothing</a:t>
            </a:r>
          </a:p>
          <a:p>
            <a:pPr lvl="0"/>
            <a:r>
              <a:rPr lang="en-GB" dirty="0"/>
              <a:t>Next to God, obedience to the hierarchy</a:t>
            </a:r>
          </a:p>
          <a:p>
            <a:pPr lvl="0"/>
            <a:r>
              <a:rPr lang="en-GB" dirty="0"/>
              <a:t>Reprove the offenders with meekness and gentleness; but if they prove obstinate…</a:t>
            </a:r>
          </a:p>
          <a:p>
            <a:pPr lvl="0"/>
            <a:r>
              <a:rPr lang="en-GB" dirty="0"/>
              <a:t>All offences to be challenged</a:t>
            </a:r>
          </a:p>
          <a:p>
            <a:pPr lvl="0"/>
            <a:r>
              <a:rPr lang="en-GB" dirty="0"/>
              <a:t>Confession of faults to mentors encouraged</a:t>
            </a:r>
          </a:p>
          <a:p>
            <a:pPr lvl="0"/>
            <a:r>
              <a:rPr lang="en-GB" dirty="0"/>
              <a:t>All possessions are communal</a:t>
            </a:r>
          </a:p>
        </p:txBody>
      </p:sp>
      <p:pic>
        <p:nvPicPr>
          <p:cNvPr id="6" name="Picture 5" descr="A picture containing fabric, shirt&#10;&#10;Description automatically generated">
            <a:extLst>
              <a:ext uri="{FF2B5EF4-FFF2-40B4-BE49-F238E27FC236}">
                <a16:creationId xmlns:a16="http://schemas.microsoft.com/office/drawing/2014/main" id="{579B114F-2992-493F-A6FD-8FC45F003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40099" y="0"/>
            <a:ext cx="1752785" cy="248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39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F980F-3F84-4C00-9D5D-EB34E8971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 Basil’s rules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ABE82C-735E-4EEF-AA22-CB2793F7AA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44914" y="1594022"/>
            <a:ext cx="10004070" cy="5263977"/>
          </a:xfrm>
        </p:spPr>
        <p:txBody>
          <a:bodyPr>
            <a:normAutofit lnSpcReduction="10000"/>
          </a:bodyPr>
          <a:lstStyle/>
          <a:p>
            <a:pPr lvl="0"/>
            <a:r>
              <a:rPr lang="en-GB" dirty="0"/>
              <a:t>Once in don’t go back to parents except under counsel and for a good reason</a:t>
            </a:r>
          </a:p>
          <a:p>
            <a:pPr lvl="0"/>
            <a:r>
              <a:rPr lang="en-GB" dirty="0"/>
              <a:t>Gossip and defamation are reasons for excommunication</a:t>
            </a:r>
          </a:p>
          <a:p>
            <a:pPr lvl="0"/>
            <a:r>
              <a:rPr lang="en-GB" dirty="0"/>
              <a:t>No-one does his own thing without permission</a:t>
            </a:r>
          </a:p>
          <a:p>
            <a:pPr lvl="0"/>
            <a:r>
              <a:rPr lang="en-GB" dirty="0"/>
              <a:t>No-one is debarred from entry</a:t>
            </a:r>
          </a:p>
          <a:p>
            <a:pPr lvl="0"/>
            <a:r>
              <a:rPr lang="en-GB" dirty="0"/>
              <a:t>Eating and fasting is to be communal</a:t>
            </a:r>
          </a:p>
          <a:p>
            <a:pPr lvl="0"/>
            <a:r>
              <a:rPr lang="en-GB" dirty="0"/>
              <a:t>Those who miss a meal will not eat until the same meal the following day</a:t>
            </a:r>
          </a:p>
        </p:txBody>
      </p:sp>
      <p:pic>
        <p:nvPicPr>
          <p:cNvPr id="6" name="Picture 5" descr="A picture containing fabric, shirt&#10;&#10;Description automatically generated">
            <a:extLst>
              <a:ext uri="{FF2B5EF4-FFF2-40B4-BE49-F238E27FC236}">
                <a16:creationId xmlns:a16="http://schemas.microsoft.com/office/drawing/2014/main" id="{325D9314-7AFD-49A0-9762-C9DE0B96FD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40099" y="0"/>
            <a:ext cx="1752785" cy="248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2490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9142</TotalTime>
  <Words>522</Words>
  <Application>Microsoft Office PowerPoint</Application>
  <PresentationFormat>Widescreen</PresentationFormat>
  <Paragraphs>68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Corbel</vt:lpstr>
      <vt:lpstr>Parallax</vt:lpstr>
      <vt:lpstr>Sealing the Covenant</vt:lpstr>
      <vt:lpstr>On the outside looking in</vt:lpstr>
      <vt:lpstr>God welcomes</vt:lpstr>
      <vt:lpstr>God’s people agreeing on the boundaries for their community living</vt:lpstr>
      <vt:lpstr>Spoken to God’s people</vt:lpstr>
      <vt:lpstr>On my own head be it!</vt:lpstr>
      <vt:lpstr>St Basil’s rules</vt:lpstr>
      <vt:lpstr>St Basil’s rules</vt:lpstr>
      <vt:lpstr>St Basil’s rules</vt:lpstr>
      <vt:lpstr>St Basil’s rules</vt:lpstr>
      <vt:lpstr>PowerPoint Presentation</vt:lpstr>
      <vt:lpstr>Rules for HBC?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ATC1 Intro The story so far…</dc:title>
  <dc:creator>Ron Day</dc:creator>
  <cp:lastModifiedBy>Ron Day</cp:lastModifiedBy>
  <cp:revision>38</cp:revision>
  <dcterms:created xsi:type="dcterms:W3CDTF">2019-01-01T10:02:05Z</dcterms:created>
  <dcterms:modified xsi:type="dcterms:W3CDTF">2020-01-20T16:01:52Z</dcterms:modified>
</cp:coreProperties>
</file>