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0"/>
  </p:notesMasterIdLst>
  <p:sldIdLst>
    <p:sldId id="264" r:id="rId2"/>
    <p:sldId id="256" r:id="rId3"/>
    <p:sldId id="359" r:id="rId4"/>
    <p:sldId id="367" r:id="rId5"/>
    <p:sldId id="362" r:id="rId6"/>
    <p:sldId id="363" r:id="rId7"/>
    <p:sldId id="365" r:id="rId8"/>
    <p:sldId id="3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37" autoAdjust="0"/>
    <p:restoredTop sz="86358" autoAdjust="0"/>
  </p:normalViewPr>
  <p:slideViewPr>
    <p:cSldViewPr snapToGrid="0">
      <p:cViewPr varScale="1">
        <p:scale>
          <a:sx n="77" d="100"/>
          <a:sy n="77" d="100"/>
        </p:scale>
        <p:origin x="150" y="510"/>
      </p:cViewPr>
      <p:guideLst/>
    </p:cSldViewPr>
  </p:slideViewPr>
  <p:outlineViewPr>
    <p:cViewPr>
      <p:scale>
        <a:sx n="33" d="100"/>
        <a:sy n="33" d="100"/>
      </p:scale>
      <p:origin x="0" y="-132"/>
    </p:cViewPr>
  </p:outlineViewPr>
  <p:notesTextViewPr>
    <p:cViewPr>
      <p:scale>
        <a:sx n="1" d="1"/>
        <a:sy n="1" d="1"/>
      </p:scale>
      <p:origin x="0" y="0"/>
    </p:cViewPr>
  </p:notesTextViewPr>
  <p:sorterViewPr>
    <p:cViewPr>
      <p:scale>
        <a:sx n="100" d="100"/>
        <a:sy n="100" d="100"/>
      </p:scale>
      <p:origin x="0" y="-205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088F75-0623-48E7-83F1-48820476D2BB}" type="datetimeFigureOut">
              <a:rPr lang="en-GB" smtClean="0"/>
              <a:t>08/09/2019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19580-3A2A-45EB-9948-BFE059DD8143}" type="slidenum">
              <a:rPr lang="en-GB" smtClean="0"/>
              <a:t>‹#›</a:t>
            </a:fld>
            <a:endParaRPr lang="en-GB"/>
          </a:p>
        </p:txBody>
      </p:sp>
    </p:spTree>
    <p:extLst>
      <p:ext uri="{BB962C8B-B14F-4D97-AF65-F5344CB8AC3E}">
        <p14:creationId xmlns:p14="http://schemas.microsoft.com/office/powerpoint/2010/main" val="974237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291FD4-982C-4D38-8B6F-166F0D17F888}"/>
              </a:ext>
            </a:extLst>
          </p:cNvPr>
          <p:cNvSpPr>
            <a:spLocks noGrp="1" noChangeArrowheads="1"/>
          </p:cNvSpPr>
          <p:nvPr>
            <p:ph type="sldNum" sz="quarter" idx="5"/>
          </p:nvPr>
        </p:nvSpPr>
        <p:spPr>
          <a:ln/>
        </p:spPr>
        <p:txBody>
          <a:bodyPr/>
          <a:lstStyle/>
          <a:p>
            <a:fld id="{B594BAF1-9C91-43CB-9B37-688D61927C47}" type="slidenum">
              <a:rPr lang="en-GB" altLang="en-US"/>
              <a:pPr/>
              <a:t>3</a:t>
            </a:fld>
            <a:endParaRPr lang="en-GB" altLang="en-US"/>
          </a:p>
        </p:txBody>
      </p:sp>
      <p:sp>
        <p:nvSpPr>
          <p:cNvPr id="168962" name="Rectangle 2">
            <a:extLst>
              <a:ext uri="{FF2B5EF4-FFF2-40B4-BE49-F238E27FC236}">
                <a16:creationId xmlns:a16="http://schemas.microsoft.com/office/drawing/2014/main" id="{8522DD6C-87ED-4902-B678-13BC2896BBA0}"/>
              </a:ext>
            </a:extLst>
          </p:cNvPr>
          <p:cNvSpPr>
            <a:spLocks noGrp="1" noRot="1" noChangeAspect="1" noChangeArrowheads="1" noTextEdit="1"/>
          </p:cNvSpPr>
          <p:nvPr>
            <p:ph type="sldImg"/>
          </p:nvPr>
        </p:nvSpPr>
        <p:spPr>
          <a:ln/>
        </p:spPr>
      </p:sp>
      <p:sp>
        <p:nvSpPr>
          <p:cNvPr id="168963" name="Rectangle 3">
            <a:extLst>
              <a:ext uri="{FF2B5EF4-FFF2-40B4-BE49-F238E27FC236}">
                <a16:creationId xmlns:a16="http://schemas.microsoft.com/office/drawing/2014/main" id="{BD0FABD1-A454-4731-B34D-B4F3EBA5432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423A12-D93B-4298-BF46-3CDECD42F021}"/>
              </a:ext>
            </a:extLst>
          </p:cNvPr>
          <p:cNvSpPr>
            <a:spLocks noGrp="1" noChangeArrowheads="1"/>
          </p:cNvSpPr>
          <p:nvPr>
            <p:ph type="sldNum" sz="quarter" idx="5"/>
          </p:nvPr>
        </p:nvSpPr>
        <p:spPr>
          <a:ln/>
        </p:spPr>
        <p:txBody>
          <a:bodyPr/>
          <a:lstStyle/>
          <a:p>
            <a:fld id="{4864C08C-4F5A-4B94-B1BC-83BF61276656}" type="slidenum">
              <a:rPr lang="en-GB" altLang="en-US"/>
              <a:pPr/>
              <a:t>5</a:t>
            </a:fld>
            <a:endParaRPr lang="en-GB" altLang="en-US"/>
          </a:p>
        </p:txBody>
      </p:sp>
      <p:sp>
        <p:nvSpPr>
          <p:cNvPr id="178178" name="Rectangle 2">
            <a:extLst>
              <a:ext uri="{FF2B5EF4-FFF2-40B4-BE49-F238E27FC236}">
                <a16:creationId xmlns:a16="http://schemas.microsoft.com/office/drawing/2014/main" id="{361439D7-5EB9-4051-B6AF-A8D34339D6A3}"/>
              </a:ext>
            </a:extLst>
          </p:cNvPr>
          <p:cNvSpPr>
            <a:spLocks noGrp="1" noRot="1" noChangeAspect="1" noChangeArrowheads="1" noTextEdit="1"/>
          </p:cNvSpPr>
          <p:nvPr>
            <p:ph type="sldImg"/>
          </p:nvPr>
        </p:nvSpPr>
        <p:spPr>
          <a:ln/>
        </p:spPr>
      </p:sp>
      <p:sp>
        <p:nvSpPr>
          <p:cNvPr id="178179" name="Rectangle 3">
            <a:extLst>
              <a:ext uri="{FF2B5EF4-FFF2-40B4-BE49-F238E27FC236}">
                <a16:creationId xmlns:a16="http://schemas.microsoft.com/office/drawing/2014/main" id="{4B53B24D-91E8-4489-8BCB-76D62C5486D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F12239-8A55-4F08-9039-9546BA4F2EB6}"/>
              </a:ext>
            </a:extLst>
          </p:cNvPr>
          <p:cNvSpPr>
            <a:spLocks noGrp="1" noChangeArrowheads="1"/>
          </p:cNvSpPr>
          <p:nvPr>
            <p:ph type="sldNum" sz="quarter" idx="5"/>
          </p:nvPr>
        </p:nvSpPr>
        <p:spPr>
          <a:ln/>
        </p:spPr>
        <p:txBody>
          <a:bodyPr/>
          <a:lstStyle/>
          <a:p>
            <a:fld id="{0DE167E6-9628-4FB3-92C4-B5DCA96A17B7}" type="slidenum">
              <a:rPr lang="en-GB" altLang="en-US"/>
              <a:pPr/>
              <a:t>6</a:t>
            </a:fld>
            <a:endParaRPr lang="en-GB" altLang="en-US"/>
          </a:p>
        </p:txBody>
      </p:sp>
      <p:sp>
        <p:nvSpPr>
          <p:cNvPr id="179202" name="Rectangle 2">
            <a:extLst>
              <a:ext uri="{FF2B5EF4-FFF2-40B4-BE49-F238E27FC236}">
                <a16:creationId xmlns:a16="http://schemas.microsoft.com/office/drawing/2014/main" id="{E6D3B0A7-49C7-4BE7-AF96-7A38E93457F1}"/>
              </a:ext>
            </a:extLst>
          </p:cNvPr>
          <p:cNvSpPr>
            <a:spLocks noGrp="1" noRot="1" noChangeAspect="1" noChangeArrowheads="1" noTextEdit="1"/>
          </p:cNvSpPr>
          <p:nvPr>
            <p:ph type="sldImg"/>
          </p:nvPr>
        </p:nvSpPr>
        <p:spPr>
          <a:ln/>
        </p:spPr>
      </p:sp>
      <p:sp>
        <p:nvSpPr>
          <p:cNvPr id="179203" name="Rectangle 3">
            <a:extLst>
              <a:ext uri="{FF2B5EF4-FFF2-40B4-BE49-F238E27FC236}">
                <a16:creationId xmlns:a16="http://schemas.microsoft.com/office/drawing/2014/main" id="{7CF7CBF8-62A0-44AF-AFA3-4ABEFBD25E2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CE52BD0-4559-4805-B077-189910687E0B}"/>
              </a:ext>
            </a:extLst>
          </p:cNvPr>
          <p:cNvSpPr>
            <a:spLocks noGrp="1" noChangeArrowheads="1"/>
          </p:cNvSpPr>
          <p:nvPr>
            <p:ph type="sldNum" sz="quarter" idx="5"/>
          </p:nvPr>
        </p:nvSpPr>
        <p:spPr>
          <a:ln/>
        </p:spPr>
        <p:txBody>
          <a:bodyPr/>
          <a:lstStyle/>
          <a:p>
            <a:fld id="{F1DBB9EC-9FA4-4227-B762-608549277CE8}" type="slidenum">
              <a:rPr lang="en-GB" altLang="en-US"/>
              <a:pPr/>
              <a:t>7</a:t>
            </a:fld>
            <a:endParaRPr lang="en-GB" altLang="en-US"/>
          </a:p>
        </p:txBody>
      </p:sp>
      <p:sp>
        <p:nvSpPr>
          <p:cNvPr id="181250" name="Rectangle 2">
            <a:extLst>
              <a:ext uri="{FF2B5EF4-FFF2-40B4-BE49-F238E27FC236}">
                <a16:creationId xmlns:a16="http://schemas.microsoft.com/office/drawing/2014/main" id="{A42797E6-667C-47F7-9BC5-EE046B6C7E17}"/>
              </a:ext>
            </a:extLst>
          </p:cNvPr>
          <p:cNvSpPr>
            <a:spLocks noGrp="1" noRot="1" noChangeAspect="1" noChangeArrowheads="1" noTextEdit="1"/>
          </p:cNvSpPr>
          <p:nvPr>
            <p:ph type="sldImg"/>
          </p:nvPr>
        </p:nvSpPr>
        <p:spPr>
          <a:ln/>
        </p:spPr>
      </p:sp>
      <p:sp>
        <p:nvSpPr>
          <p:cNvPr id="181251" name="Rectangle 3">
            <a:extLst>
              <a:ext uri="{FF2B5EF4-FFF2-40B4-BE49-F238E27FC236}">
                <a16:creationId xmlns:a16="http://schemas.microsoft.com/office/drawing/2014/main" id="{432B527D-9BBC-4A29-9FDD-FA388214797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492FC5C-85DF-48D0-A262-2634DE1FC3A7}"/>
              </a:ext>
            </a:extLst>
          </p:cNvPr>
          <p:cNvSpPr>
            <a:spLocks noGrp="1" noChangeArrowheads="1"/>
          </p:cNvSpPr>
          <p:nvPr>
            <p:ph type="sldNum" sz="quarter" idx="5"/>
          </p:nvPr>
        </p:nvSpPr>
        <p:spPr>
          <a:ln/>
        </p:spPr>
        <p:txBody>
          <a:bodyPr/>
          <a:lstStyle/>
          <a:p>
            <a:fld id="{E387CBC7-4E6F-41B3-A3F5-207A458D58D9}" type="slidenum">
              <a:rPr lang="en-GB" altLang="en-US"/>
              <a:pPr/>
              <a:t>8</a:t>
            </a:fld>
            <a:endParaRPr lang="en-GB" altLang="en-US"/>
          </a:p>
        </p:txBody>
      </p:sp>
      <p:sp>
        <p:nvSpPr>
          <p:cNvPr id="176130" name="Rectangle 2">
            <a:extLst>
              <a:ext uri="{FF2B5EF4-FFF2-40B4-BE49-F238E27FC236}">
                <a16:creationId xmlns:a16="http://schemas.microsoft.com/office/drawing/2014/main" id="{CC053BB3-CAA3-4006-8171-5418D0AC38B2}"/>
              </a:ext>
            </a:extLst>
          </p:cNvPr>
          <p:cNvSpPr>
            <a:spLocks noGrp="1" noRot="1" noChangeAspect="1" noChangeArrowheads="1" noTextEdit="1"/>
          </p:cNvSpPr>
          <p:nvPr>
            <p:ph type="sldImg"/>
          </p:nvPr>
        </p:nvSpPr>
        <p:spPr>
          <a:ln/>
        </p:spPr>
      </p:sp>
      <p:sp>
        <p:nvSpPr>
          <p:cNvPr id="176131" name="Rectangle 3">
            <a:extLst>
              <a:ext uri="{FF2B5EF4-FFF2-40B4-BE49-F238E27FC236}">
                <a16:creationId xmlns:a16="http://schemas.microsoft.com/office/drawing/2014/main" id="{3C852453-C54E-4A92-980C-621E51EC8ED7}"/>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E2996E77-1F35-45EF-948F-9FBAC8EA0EE4}" type="datetimeFigureOut">
              <a:rPr lang="en-GB" smtClean="0"/>
              <a:t>08/09/2019</a:t>
            </a:fld>
            <a:endParaRPr lang="en-GB"/>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GB"/>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369013A8-5B0C-492F-BED8-98462E3F24C0}" type="slidenum">
              <a:rPr lang="en-GB" smtClean="0"/>
              <a:t>‹#›</a:t>
            </a:fld>
            <a:endParaRPr lang="en-GB"/>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621577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96E77-1F35-45EF-948F-9FBAC8EA0EE4}"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365756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E2996E77-1F35-45EF-948F-9FBAC8EA0EE4}" type="datetimeFigureOut">
              <a:rPr lang="en-GB" smtClean="0"/>
              <a:t>08/09/2019</a:t>
            </a:fld>
            <a:endParaRPr lang="en-GB"/>
          </a:p>
        </p:txBody>
      </p:sp>
      <p:sp>
        <p:nvSpPr>
          <p:cNvPr id="5" name="Footer Placeholder 4"/>
          <p:cNvSpPr>
            <a:spLocks noGrp="1"/>
          </p:cNvSpPr>
          <p:nvPr>
            <p:ph type="ftr" sz="quarter" idx="11"/>
          </p:nvPr>
        </p:nvSpPr>
        <p:spPr>
          <a:xfrm>
            <a:off x="2933699" y="6296615"/>
            <a:ext cx="5959577" cy="365125"/>
          </a:xfrm>
        </p:spPr>
        <p:txBody>
          <a:bodyPr/>
          <a:lstStyle/>
          <a:p>
            <a:endParaRPr lang="en-GB"/>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369013A8-5B0C-492F-BED8-98462E3F24C0}" type="slidenum">
              <a:rPr lang="en-GB" smtClean="0"/>
              <a:t>‹#›</a:t>
            </a:fld>
            <a:endParaRPr lang="en-GB"/>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5444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34C07-FE8E-4B69-96F3-43329A17059A}"/>
              </a:ext>
            </a:extLst>
          </p:cNvPr>
          <p:cNvSpPr>
            <a:spLocks noGrp="1"/>
          </p:cNvSpPr>
          <p:nvPr>
            <p:ph type="title"/>
          </p:nvPr>
        </p:nvSpPr>
        <p:spPr>
          <a:xfrm>
            <a:off x="2933699" y="445325"/>
            <a:ext cx="8770571" cy="1560716"/>
          </a:xfrm>
        </p:spPr>
        <p:txBody>
          <a:bodyPr/>
          <a:lstStyle>
            <a:lvl1pPr>
              <a:defRPr>
                <a:solidFill>
                  <a:srgbClr val="0070C0"/>
                </a:solidFill>
                <a:latin typeface="+mn-lt"/>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B091C2B-A9B8-4993-8208-684CF98B620A}"/>
              </a:ext>
            </a:extLst>
          </p:cNvPr>
          <p:cNvSpPr>
            <a:spLocks noGrp="1"/>
          </p:cNvSpPr>
          <p:nvPr>
            <p:ph type="body" idx="1"/>
          </p:nvPr>
        </p:nvSpPr>
        <p:spPr>
          <a:xfrm>
            <a:off x="2933698" y="2307771"/>
            <a:ext cx="8770571" cy="4389912"/>
          </a:xfrm>
        </p:spPr>
        <p:txBody>
          <a:bodyPr>
            <a:normAutofit/>
          </a:bodyPr>
          <a:lstStyle>
            <a:lvl1pPr>
              <a:defRPr sz="3600">
                <a:solidFill>
                  <a:srgbClr val="FF0000"/>
                </a:solidFill>
              </a:defRPr>
            </a:lvl1pPr>
            <a:lvl2pPr>
              <a:defRPr sz="3200"/>
            </a:lvl2pPr>
            <a:lvl3pPr>
              <a:defRPr sz="2800">
                <a:solidFill>
                  <a:schemeClr val="accent1"/>
                </a:solidFill>
              </a:defRPr>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8550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left)">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wipe(left)">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996E77-1F35-45EF-948F-9FBAC8EA0EE4}" type="datetimeFigureOut">
              <a:rPr lang="en-GB" smtClean="0"/>
              <a:t>08/09/2019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237710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E2996E77-1F35-45EF-948F-9FBAC8EA0EE4}" type="datetimeFigureOut">
              <a:rPr lang="en-GB" smtClean="0"/>
              <a:t>08/09/2019</a:t>
            </a:fld>
            <a:endParaRPr lang="en-GB"/>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GB"/>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369013A8-5B0C-492F-BED8-98462E3F24C0}" type="slidenum">
              <a:rPr lang="en-GB" smtClean="0"/>
              <a:t>‹#›</a:t>
            </a:fld>
            <a:endParaRPr lang="en-GB"/>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31583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2996E77-1F35-45EF-948F-9FBAC8EA0EE4}" type="datetimeFigureOut">
              <a:rPr lang="en-GB" smtClean="0"/>
              <a:t>08/09/2019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2925812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996E77-1F35-45EF-948F-9FBAC8EA0EE4}" type="datetimeFigureOut">
              <a:rPr lang="en-GB" smtClean="0"/>
              <a:t>08/09/2019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15898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2996E77-1F35-45EF-948F-9FBAC8EA0EE4}" type="datetimeFigureOut">
              <a:rPr lang="en-GB" smtClean="0"/>
              <a:t>08/09/2019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1241589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E2996E77-1F35-45EF-948F-9FBAC8EA0EE4}" type="datetimeFigureOut">
              <a:rPr lang="en-GB" smtClean="0"/>
              <a:t>08/09/2019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9013A8-5B0C-492F-BED8-98462E3F24C0}" type="slidenum">
              <a:rPr lang="en-GB" smtClean="0"/>
              <a:t>‹#›</a:t>
            </a:fld>
            <a:endParaRPr lang="en-GB"/>
          </a:p>
        </p:txBody>
      </p:sp>
    </p:spTree>
    <p:extLst>
      <p:ext uri="{BB962C8B-B14F-4D97-AF65-F5344CB8AC3E}">
        <p14:creationId xmlns:p14="http://schemas.microsoft.com/office/powerpoint/2010/main" val="2837523461"/>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E2996E77-1F35-45EF-948F-9FBAC8EA0EE4}" type="datetimeFigureOut">
              <a:rPr lang="en-GB" smtClean="0"/>
              <a:t>08/09/2019</a:t>
            </a:fld>
            <a:endParaRPr lang="en-GB"/>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369013A8-5B0C-492F-BED8-98462E3F24C0}" type="slidenum">
              <a:rPr lang="en-GB" smtClean="0"/>
              <a:t>‹#›</a:t>
            </a:fld>
            <a:endParaRPr lang="en-GB"/>
          </a:p>
        </p:txBody>
      </p:sp>
    </p:spTree>
    <p:extLst>
      <p:ext uri="{BB962C8B-B14F-4D97-AF65-F5344CB8AC3E}">
        <p14:creationId xmlns:p14="http://schemas.microsoft.com/office/powerpoint/2010/main" val="178755609"/>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E2996E77-1F35-45EF-948F-9FBAC8EA0EE4}" type="datetimeFigureOut">
              <a:rPr lang="en-GB" smtClean="0"/>
              <a:t>08/09/2019</a:t>
            </a:fld>
            <a:endParaRPr lang="en-GB"/>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GB"/>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369013A8-5B0C-492F-BED8-98462E3F24C0}" type="slidenum">
              <a:rPr lang="en-GB" smtClean="0"/>
              <a:t>‹#›</a:t>
            </a:fld>
            <a:endParaRPr lang="en-GB"/>
          </a:p>
        </p:txBody>
      </p:sp>
    </p:spTree>
    <p:extLst>
      <p:ext uri="{BB962C8B-B14F-4D97-AF65-F5344CB8AC3E}">
        <p14:creationId xmlns:p14="http://schemas.microsoft.com/office/powerpoint/2010/main" val="2042294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E2996E77-1F35-45EF-948F-9FBAC8EA0EE4}" type="datetimeFigureOut">
              <a:rPr lang="en-GB" smtClean="0"/>
              <a:t>08/09/2019</a:t>
            </a:fld>
            <a:endParaRPr lang="en-GB"/>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GB"/>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369013A8-5B0C-492F-BED8-98462E3F24C0}" type="slidenum">
              <a:rPr lang="en-GB" smtClean="0"/>
              <a:t>‹#›</a:t>
            </a:fld>
            <a:endParaRPr lang="en-GB"/>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23595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reachingthephilippines.com/?p=71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dreamstime.com/stock-photography-3d-man-globe-searching-image1936197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freefoto.com/preview/04-28-41/Pile-of-Mone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blog.metoffice.gov.uk/2014/04/17/guest-blog-rnli-lifeguards-warn-of-beach-dangers-after-winter-storm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C2E9D-E5A9-4D19-BAFF-CFF022A71680}"/>
              </a:ext>
            </a:extLst>
          </p:cNvPr>
          <p:cNvSpPr>
            <a:spLocks noGrp="1"/>
          </p:cNvSpPr>
          <p:nvPr>
            <p:ph type="ctrTitle"/>
          </p:nvPr>
        </p:nvSpPr>
        <p:spPr/>
        <p:txBody>
          <a:bodyPr/>
          <a:lstStyle/>
          <a:p>
            <a:r>
              <a:rPr lang="en-GB" dirty="0"/>
              <a:t>Encounters with Jesus</a:t>
            </a:r>
          </a:p>
        </p:txBody>
      </p:sp>
      <p:sp>
        <p:nvSpPr>
          <p:cNvPr id="3" name="Subtitle 2">
            <a:extLst>
              <a:ext uri="{FF2B5EF4-FFF2-40B4-BE49-F238E27FC236}">
                <a16:creationId xmlns:a16="http://schemas.microsoft.com/office/drawing/2014/main" id="{E66BD23E-DD4E-4B24-B210-A1BFC1933E35}"/>
              </a:ext>
            </a:extLst>
          </p:cNvPr>
          <p:cNvSpPr>
            <a:spLocks noGrp="1"/>
          </p:cNvSpPr>
          <p:nvPr>
            <p:ph type="subTitle" idx="1"/>
          </p:nvPr>
        </p:nvSpPr>
        <p:spPr>
          <a:xfrm>
            <a:off x="7920752" y="4804229"/>
            <a:ext cx="4068048" cy="1178908"/>
          </a:xfrm>
        </p:spPr>
        <p:txBody>
          <a:bodyPr>
            <a:noAutofit/>
          </a:bodyPr>
          <a:lstStyle/>
          <a:p>
            <a:r>
              <a:rPr lang="en-GB" sz="2800" dirty="0"/>
              <a:t>Someone like me </a:t>
            </a:r>
            <a:br>
              <a:rPr lang="en-GB" sz="2800" dirty="0"/>
            </a:br>
            <a:r>
              <a:rPr lang="en-GB" sz="2800" dirty="0"/>
              <a:t>2. Zacchaeus</a:t>
            </a:r>
          </a:p>
        </p:txBody>
      </p:sp>
    </p:spTree>
    <p:extLst>
      <p:ext uri="{BB962C8B-B14F-4D97-AF65-F5344CB8AC3E}">
        <p14:creationId xmlns:p14="http://schemas.microsoft.com/office/powerpoint/2010/main" val="2008824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769E-D52A-412E-B0E3-7CA3FE025205}"/>
              </a:ext>
            </a:extLst>
          </p:cNvPr>
          <p:cNvSpPr>
            <a:spLocks noGrp="1"/>
          </p:cNvSpPr>
          <p:nvPr>
            <p:ph type="title"/>
          </p:nvPr>
        </p:nvSpPr>
        <p:spPr/>
        <p:txBody>
          <a:bodyPr/>
          <a:lstStyle/>
          <a:p>
            <a:pPr marR="0" rtl="0"/>
            <a:r>
              <a:rPr lang="en-GB" dirty="0"/>
              <a:t>Encounters with Jesus</a:t>
            </a:r>
          </a:p>
        </p:txBody>
      </p:sp>
      <p:sp>
        <p:nvSpPr>
          <p:cNvPr id="3" name="Text Placeholder 2">
            <a:extLst>
              <a:ext uri="{FF2B5EF4-FFF2-40B4-BE49-F238E27FC236}">
                <a16:creationId xmlns:a16="http://schemas.microsoft.com/office/drawing/2014/main" id="{C934F5AD-A3F9-43C9-BD61-BBC57CD2BA99}"/>
              </a:ext>
            </a:extLst>
          </p:cNvPr>
          <p:cNvSpPr>
            <a:spLocks noGrp="1"/>
          </p:cNvSpPr>
          <p:nvPr>
            <p:ph type="body" idx="1"/>
          </p:nvPr>
        </p:nvSpPr>
        <p:spPr/>
        <p:txBody>
          <a:bodyPr/>
          <a:lstStyle/>
          <a:p>
            <a:pPr marR="0" lvl="0" rtl="0"/>
            <a:r>
              <a:rPr lang="en-GB" b="1" dirty="0"/>
              <a:t>Series on the kind of people who get close to God</a:t>
            </a:r>
          </a:p>
          <a:p>
            <a:pPr lvl="1"/>
            <a:r>
              <a:rPr lang="en-GB" b="1" dirty="0"/>
              <a:t>Is there someone like me?</a:t>
            </a:r>
          </a:p>
        </p:txBody>
      </p:sp>
    </p:spTree>
    <p:extLst>
      <p:ext uri="{BB962C8B-B14F-4D97-AF65-F5344CB8AC3E}">
        <p14:creationId xmlns:p14="http://schemas.microsoft.com/office/powerpoint/2010/main" val="311636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63DE3DB-C62D-4716-9567-68B6EBE369BC}"/>
              </a:ext>
            </a:extLst>
          </p:cNvPr>
          <p:cNvSpPr/>
          <p:nvPr/>
        </p:nvSpPr>
        <p:spPr>
          <a:xfrm>
            <a:off x="1157468" y="1527858"/>
            <a:ext cx="10787605" cy="5231757"/>
          </a:xfrm>
          <a:prstGeom prst="roundRect">
            <a:avLst>
              <a:gd name="adj" fmla="val 11136"/>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938" name="Rectangle 2">
            <a:extLst>
              <a:ext uri="{FF2B5EF4-FFF2-40B4-BE49-F238E27FC236}">
                <a16:creationId xmlns:a16="http://schemas.microsoft.com/office/drawing/2014/main" id="{577FE0CF-7E93-4EC7-9E9F-8C969DB09745}"/>
              </a:ext>
            </a:extLst>
          </p:cNvPr>
          <p:cNvSpPr>
            <a:spLocks noGrp="1" noRot="1" noChangeArrowheads="1"/>
          </p:cNvSpPr>
          <p:nvPr>
            <p:ph type="title"/>
          </p:nvPr>
        </p:nvSpPr>
        <p:spPr/>
        <p:txBody>
          <a:bodyPr/>
          <a:lstStyle/>
          <a:p>
            <a:r>
              <a:rPr lang="en-GB" altLang="en-US" dirty="0"/>
              <a:t>Luke</a:t>
            </a:r>
          </a:p>
        </p:txBody>
      </p:sp>
      <p:sp>
        <p:nvSpPr>
          <p:cNvPr id="3" name="Text Placeholder 2">
            <a:extLst>
              <a:ext uri="{FF2B5EF4-FFF2-40B4-BE49-F238E27FC236}">
                <a16:creationId xmlns:a16="http://schemas.microsoft.com/office/drawing/2014/main" id="{98CE7AE1-0FC6-4531-B17E-46FBBF2B3CCE}"/>
              </a:ext>
            </a:extLst>
          </p:cNvPr>
          <p:cNvSpPr>
            <a:spLocks noGrp="1"/>
          </p:cNvSpPr>
          <p:nvPr>
            <p:ph type="body" idx="1"/>
          </p:nvPr>
        </p:nvSpPr>
        <p:spPr/>
        <p:txBody>
          <a:bodyPr/>
          <a:lstStyle/>
          <a:p>
            <a:endParaRPr lang="en-GB"/>
          </a:p>
        </p:txBody>
      </p:sp>
      <p:sp>
        <p:nvSpPr>
          <p:cNvPr id="167940" name="Freeform 4">
            <a:extLst>
              <a:ext uri="{FF2B5EF4-FFF2-40B4-BE49-F238E27FC236}">
                <a16:creationId xmlns:a16="http://schemas.microsoft.com/office/drawing/2014/main" id="{2CBF2C9A-6793-484B-877D-28EFA48CEA2D}"/>
              </a:ext>
            </a:extLst>
          </p:cNvPr>
          <p:cNvSpPr>
            <a:spLocks/>
          </p:cNvSpPr>
          <p:nvPr/>
        </p:nvSpPr>
        <p:spPr bwMode="auto">
          <a:xfrm>
            <a:off x="2135188" y="2492375"/>
            <a:ext cx="8208962" cy="4129088"/>
          </a:xfrm>
          <a:custGeom>
            <a:avLst/>
            <a:gdLst>
              <a:gd name="T0" fmla="*/ 0 w 5171"/>
              <a:gd name="T1" fmla="*/ 91 h 1331"/>
              <a:gd name="T2" fmla="*/ 200 w 5171"/>
              <a:gd name="T3" fmla="*/ 1082 h 1331"/>
              <a:gd name="T4" fmla="*/ 420 w 5171"/>
              <a:gd name="T5" fmla="*/ 1265 h 1331"/>
              <a:gd name="T6" fmla="*/ 1818 w 5171"/>
              <a:gd name="T7" fmla="*/ 1256 h 1331"/>
              <a:gd name="T8" fmla="*/ 2041 w 5171"/>
              <a:gd name="T9" fmla="*/ 998 h 1331"/>
              <a:gd name="T10" fmla="*/ 2177 w 5171"/>
              <a:gd name="T11" fmla="*/ 136 h 1331"/>
              <a:gd name="T12" fmla="*/ 2314 w 5171"/>
              <a:gd name="T13" fmla="*/ 1089 h 1331"/>
              <a:gd name="T14" fmla="*/ 2449 w 5171"/>
              <a:gd name="T15" fmla="*/ 1256 h 1331"/>
              <a:gd name="T16" fmla="*/ 2769 w 5171"/>
              <a:gd name="T17" fmla="*/ 1247 h 1331"/>
              <a:gd name="T18" fmla="*/ 2833 w 5171"/>
              <a:gd name="T19" fmla="*/ 982 h 1331"/>
              <a:gd name="T20" fmla="*/ 2952 w 5171"/>
              <a:gd name="T21" fmla="*/ 1238 h 1331"/>
              <a:gd name="T22" fmla="*/ 3327 w 5171"/>
              <a:gd name="T23" fmla="*/ 1256 h 1331"/>
              <a:gd name="T24" fmla="*/ 3418 w 5171"/>
              <a:gd name="T25" fmla="*/ 1018 h 1331"/>
              <a:gd name="T26" fmla="*/ 3537 w 5171"/>
              <a:gd name="T27" fmla="*/ 1256 h 1331"/>
              <a:gd name="T28" fmla="*/ 3885 w 5171"/>
              <a:gd name="T29" fmla="*/ 1247 h 1331"/>
              <a:gd name="T30" fmla="*/ 3921 w 5171"/>
              <a:gd name="T31" fmla="*/ 1018 h 1331"/>
              <a:gd name="T32" fmla="*/ 4013 w 5171"/>
              <a:gd name="T33" fmla="*/ 1238 h 1331"/>
              <a:gd name="T34" fmla="*/ 4406 w 5171"/>
              <a:gd name="T35" fmla="*/ 1238 h 1331"/>
              <a:gd name="T36" fmla="*/ 4506 w 5171"/>
              <a:gd name="T37" fmla="*/ 680 h 1331"/>
              <a:gd name="T38" fmla="*/ 4616 w 5171"/>
              <a:gd name="T39" fmla="*/ 1073 h 1331"/>
              <a:gd name="T40" fmla="*/ 4872 w 5171"/>
              <a:gd name="T41" fmla="*/ 1091 h 1331"/>
              <a:gd name="T42" fmla="*/ 5018 w 5171"/>
              <a:gd name="T43" fmla="*/ 799 h 1331"/>
              <a:gd name="T44" fmla="*/ 5171 w 5171"/>
              <a:gd name="T45" fmla="*/ 0 h 1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71" h="1331">
                <a:moveTo>
                  <a:pt x="0" y="91"/>
                </a:moveTo>
                <a:cubicBezTo>
                  <a:pt x="33" y="256"/>
                  <a:pt x="130" y="886"/>
                  <a:pt x="200" y="1082"/>
                </a:cubicBezTo>
                <a:cubicBezTo>
                  <a:pt x="270" y="1278"/>
                  <a:pt x="150" y="1236"/>
                  <a:pt x="420" y="1265"/>
                </a:cubicBezTo>
                <a:cubicBezTo>
                  <a:pt x="690" y="1294"/>
                  <a:pt x="1548" y="1300"/>
                  <a:pt x="1818" y="1256"/>
                </a:cubicBezTo>
                <a:cubicBezTo>
                  <a:pt x="2088" y="1212"/>
                  <a:pt x="1981" y="1185"/>
                  <a:pt x="2041" y="998"/>
                </a:cubicBezTo>
                <a:cubicBezTo>
                  <a:pt x="2101" y="811"/>
                  <a:pt x="2132" y="121"/>
                  <a:pt x="2177" y="136"/>
                </a:cubicBezTo>
                <a:cubicBezTo>
                  <a:pt x="2222" y="151"/>
                  <a:pt x="2269" y="902"/>
                  <a:pt x="2314" y="1089"/>
                </a:cubicBezTo>
                <a:cubicBezTo>
                  <a:pt x="2359" y="1276"/>
                  <a:pt x="2373" y="1230"/>
                  <a:pt x="2449" y="1256"/>
                </a:cubicBezTo>
                <a:cubicBezTo>
                  <a:pt x="2525" y="1282"/>
                  <a:pt x="2705" y="1293"/>
                  <a:pt x="2769" y="1247"/>
                </a:cubicBezTo>
                <a:cubicBezTo>
                  <a:pt x="2833" y="1201"/>
                  <a:pt x="2803" y="983"/>
                  <a:pt x="2833" y="982"/>
                </a:cubicBezTo>
                <a:cubicBezTo>
                  <a:pt x="2863" y="981"/>
                  <a:pt x="2870" y="1192"/>
                  <a:pt x="2952" y="1238"/>
                </a:cubicBezTo>
                <a:cubicBezTo>
                  <a:pt x="3034" y="1284"/>
                  <a:pt x="3249" y="1293"/>
                  <a:pt x="3327" y="1256"/>
                </a:cubicBezTo>
                <a:cubicBezTo>
                  <a:pt x="3405" y="1219"/>
                  <a:pt x="3383" y="1018"/>
                  <a:pt x="3418" y="1018"/>
                </a:cubicBezTo>
                <a:cubicBezTo>
                  <a:pt x="3453" y="1018"/>
                  <a:pt x="3459" y="1218"/>
                  <a:pt x="3537" y="1256"/>
                </a:cubicBezTo>
                <a:cubicBezTo>
                  <a:pt x="3615" y="1294"/>
                  <a:pt x="3821" y="1287"/>
                  <a:pt x="3885" y="1247"/>
                </a:cubicBezTo>
                <a:cubicBezTo>
                  <a:pt x="3949" y="1207"/>
                  <a:pt x="3900" y="1020"/>
                  <a:pt x="3921" y="1018"/>
                </a:cubicBezTo>
                <a:cubicBezTo>
                  <a:pt x="3942" y="1016"/>
                  <a:pt x="3932" y="1201"/>
                  <a:pt x="4013" y="1238"/>
                </a:cubicBezTo>
                <a:cubicBezTo>
                  <a:pt x="4094" y="1275"/>
                  <a:pt x="4324" y="1331"/>
                  <a:pt x="4406" y="1238"/>
                </a:cubicBezTo>
                <a:cubicBezTo>
                  <a:pt x="4488" y="1145"/>
                  <a:pt x="4471" y="707"/>
                  <a:pt x="4506" y="680"/>
                </a:cubicBezTo>
                <a:cubicBezTo>
                  <a:pt x="4541" y="653"/>
                  <a:pt x="4555" y="1005"/>
                  <a:pt x="4616" y="1073"/>
                </a:cubicBezTo>
                <a:cubicBezTo>
                  <a:pt x="4677" y="1141"/>
                  <a:pt x="4805" y="1137"/>
                  <a:pt x="4872" y="1091"/>
                </a:cubicBezTo>
                <a:cubicBezTo>
                  <a:pt x="4939" y="1045"/>
                  <a:pt x="4968" y="981"/>
                  <a:pt x="5018" y="799"/>
                </a:cubicBezTo>
                <a:cubicBezTo>
                  <a:pt x="5068" y="617"/>
                  <a:pt x="5139" y="166"/>
                  <a:pt x="5171" y="0"/>
                </a:cubicBezTo>
              </a:path>
            </a:pathLst>
          </a:custGeom>
          <a:noFill/>
          <a:ln w="762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7941" name="Text Box 5">
            <a:extLst>
              <a:ext uri="{FF2B5EF4-FFF2-40B4-BE49-F238E27FC236}">
                <a16:creationId xmlns:a16="http://schemas.microsoft.com/office/drawing/2014/main" id="{C37C9C5A-22A3-47AA-B9A6-E07FC10DB9D6}"/>
              </a:ext>
            </a:extLst>
          </p:cNvPr>
          <p:cNvSpPr txBox="1">
            <a:spLocks noChangeArrowheads="1"/>
          </p:cNvSpPr>
          <p:nvPr/>
        </p:nvSpPr>
        <p:spPr bwMode="auto">
          <a:xfrm>
            <a:off x="1524000" y="1844676"/>
            <a:ext cx="1835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400" b="1">
                <a:latin typeface="Tahoma" panose="020B0604030504040204" pitchFamily="34" charset="0"/>
              </a:rPr>
              <a:t>Heaven breaks in</a:t>
            </a:r>
          </a:p>
        </p:txBody>
      </p:sp>
      <p:sp>
        <p:nvSpPr>
          <p:cNvPr id="167942" name="Text Box 6">
            <a:extLst>
              <a:ext uri="{FF2B5EF4-FFF2-40B4-BE49-F238E27FC236}">
                <a16:creationId xmlns:a16="http://schemas.microsoft.com/office/drawing/2014/main" id="{054E33E0-C07E-43E7-9699-DFB0B6289E37}"/>
              </a:ext>
            </a:extLst>
          </p:cNvPr>
          <p:cNvSpPr txBox="1">
            <a:spLocks noChangeArrowheads="1"/>
          </p:cNvSpPr>
          <p:nvPr/>
        </p:nvSpPr>
        <p:spPr bwMode="auto">
          <a:xfrm>
            <a:off x="4295776" y="2133600"/>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400" b="1">
                <a:latin typeface="Tahoma" panose="020B0604030504040204" pitchFamily="34" charset="0"/>
              </a:rPr>
              <a:t>Transfiguration</a:t>
            </a:r>
          </a:p>
        </p:txBody>
      </p:sp>
      <p:sp>
        <p:nvSpPr>
          <p:cNvPr id="167943" name="Text Box 7">
            <a:extLst>
              <a:ext uri="{FF2B5EF4-FFF2-40B4-BE49-F238E27FC236}">
                <a16:creationId xmlns:a16="http://schemas.microsoft.com/office/drawing/2014/main" id="{742CA986-01C3-4AE2-A8A2-622D094ED2B9}"/>
              </a:ext>
            </a:extLst>
          </p:cNvPr>
          <p:cNvSpPr txBox="1">
            <a:spLocks noChangeArrowheads="1"/>
          </p:cNvSpPr>
          <p:nvPr/>
        </p:nvSpPr>
        <p:spPr bwMode="auto">
          <a:xfrm>
            <a:off x="8688388" y="1628776"/>
            <a:ext cx="197961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400" b="1">
                <a:latin typeface="Tahoma" panose="020B0604030504040204" pitchFamily="34" charset="0"/>
              </a:rPr>
              <a:t>Ascension to heaven</a:t>
            </a:r>
          </a:p>
        </p:txBody>
      </p:sp>
      <p:sp>
        <p:nvSpPr>
          <p:cNvPr id="167944" name="Text Box 8">
            <a:extLst>
              <a:ext uri="{FF2B5EF4-FFF2-40B4-BE49-F238E27FC236}">
                <a16:creationId xmlns:a16="http://schemas.microsoft.com/office/drawing/2014/main" id="{BAC2A40E-5D6F-4E9C-BA1F-037AAC63440B}"/>
              </a:ext>
            </a:extLst>
          </p:cNvPr>
          <p:cNvSpPr txBox="1">
            <a:spLocks noChangeArrowheads="1"/>
          </p:cNvSpPr>
          <p:nvPr/>
        </p:nvSpPr>
        <p:spPr bwMode="auto">
          <a:xfrm>
            <a:off x="2711450" y="3213101"/>
            <a:ext cx="20891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400" b="1" dirty="0">
                <a:solidFill>
                  <a:srgbClr val="FF0000"/>
                </a:solidFill>
                <a:latin typeface="Tahoma" panose="020B0604030504040204" pitchFamily="34" charset="0"/>
              </a:rPr>
              <a:t>The works of Jesus</a:t>
            </a:r>
          </a:p>
        </p:txBody>
      </p:sp>
      <p:sp>
        <p:nvSpPr>
          <p:cNvPr id="167945" name="Text Box 9">
            <a:extLst>
              <a:ext uri="{FF2B5EF4-FFF2-40B4-BE49-F238E27FC236}">
                <a16:creationId xmlns:a16="http://schemas.microsoft.com/office/drawing/2014/main" id="{B3197ADA-56E2-4F29-999E-1A660C0660E4}"/>
              </a:ext>
            </a:extLst>
          </p:cNvPr>
          <p:cNvSpPr txBox="1">
            <a:spLocks noChangeArrowheads="1"/>
          </p:cNvSpPr>
          <p:nvPr/>
        </p:nvSpPr>
        <p:spPr bwMode="auto">
          <a:xfrm>
            <a:off x="7032626" y="3141664"/>
            <a:ext cx="20161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400" b="1" dirty="0">
                <a:solidFill>
                  <a:srgbClr val="FF0000"/>
                </a:solidFill>
                <a:latin typeface="Tahoma" panose="020B0604030504040204" pitchFamily="34" charset="0"/>
              </a:rPr>
              <a:t>The words of Jesus</a:t>
            </a:r>
          </a:p>
        </p:txBody>
      </p:sp>
      <p:sp>
        <p:nvSpPr>
          <p:cNvPr id="167946" name="Text Box 10">
            <a:extLst>
              <a:ext uri="{FF2B5EF4-FFF2-40B4-BE49-F238E27FC236}">
                <a16:creationId xmlns:a16="http://schemas.microsoft.com/office/drawing/2014/main" id="{FAE67834-8C5D-4F67-B56B-D1543A572B3D}"/>
              </a:ext>
            </a:extLst>
          </p:cNvPr>
          <p:cNvSpPr txBox="1">
            <a:spLocks noChangeArrowheads="1"/>
          </p:cNvSpPr>
          <p:nvPr/>
        </p:nvSpPr>
        <p:spPr bwMode="auto">
          <a:xfrm>
            <a:off x="5664201" y="4581526"/>
            <a:ext cx="3744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en-US" sz="2000" b="1">
                <a:solidFill>
                  <a:schemeClr val="tx2"/>
                </a:solidFill>
                <a:latin typeface="Tahoma" panose="020B0604030504040204" pitchFamily="34" charset="0"/>
              </a:rPr>
              <a:t>The journey to Jerusalem</a:t>
            </a:r>
          </a:p>
        </p:txBody>
      </p:sp>
      <p:sp>
        <p:nvSpPr>
          <p:cNvPr id="167947" name="Freeform 11">
            <a:extLst>
              <a:ext uri="{FF2B5EF4-FFF2-40B4-BE49-F238E27FC236}">
                <a16:creationId xmlns:a16="http://schemas.microsoft.com/office/drawing/2014/main" id="{040CEDEE-3949-496F-A152-98E9810EA6F5}"/>
              </a:ext>
            </a:extLst>
          </p:cNvPr>
          <p:cNvSpPr>
            <a:spLocks/>
          </p:cNvSpPr>
          <p:nvPr/>
        </p:nvSpPr>
        <p:spPr bwMode="auto">
          <a:xfrm>
            <a:off x="2135188" y="2420938"/>
            <a:ext cx="8208962" cy="4133850"/>
          </a:xfrm>
          <a:custGeom>
            <a:avLst/>
            <a:gdLst>
              <a:gd name="T0" fmla="*/ 0 w 5171"/>
              <a:gd name="T1" fmla="*/ 182 h 2604"/>
              <a:gd name="T2" fmla="*/ 200 w 5171"/>
              <a:gd name="T3" fmla="*/ 2167 h 2604"/>
              <a:gd name="T4" fmla="*/ 420 w 5171"/>
              <a:gd name="T5" fmla="*/ 2534 h 2604"/>
              <a:gd name="T6" fmla="*/ 1818 w 5171"/>
              <a:gd name="T7" fmla="*/ 2516 h 2604"/>
              <a:gd name="T8" fmla="*/ 2041 w 5171"/>
              <a:gd name="T9" fmla="*/ 1999 h 2604"/>
              <a:gd name="T10" fmla="*/ 2177 w 5171"/>
              <a:gd name="T11" fmla="*/ 272 h 2604"/>
              <a:gd name="T12" fmla="*/ 2314 w 5171"/>
              <a:gd name="T13" fmla="*/ 2181 h 2604"/>
              <a:gd name="T14" fmla="*/ 2422 w 5171"/>
              <a:gd name="T15" fmla="*/ 2516 h 2604"/>
              <a:gd name="T16" fmla="*/ 2660 w 5171"/>
              <a:gd name="T17" fmla="*/ 2562 h 2604"/>
              <a:gd name="T18" fmla="*/ 2852 w 5171"/>
              <a:gd name="T19" fmla="*/ 2562 h 2604"/>
              <a:gd name="T20" fmla="*/ 3007 w 5171"/>
              <a:gd name="T21" fmla="*/ 2542 h 2604"/>
              <a:gd name="T22" fmla="*/ 3199 w 5171"/>
              <a:gd name="T23" fmla="*/ 2524 h 2604"/>
              <a:gd name="T24" fmla="*/ 3354 w 5171"/>
              <a:gd name="T25" fmla="*/ 2542 h 2604"/>
              <a:gd name="T26" fmla="*/ 3592 w 5171"/>
              <a:gd name="T27" fmla="*/ 2542 h 2604"/>
              <a:gd name="T28" fmla="*/ 3693 w 5171"/>
              <a:gd name="T29" fmla="*/ 2524 h 2604"/>
              <a:gd name="T30" fmla="*/ 3885 w 5171"/>
              <a:gd name="T31" fmla="*/ 2524 h 2604"/>
              <a:gd name="T32" fmla="*/ 4260 w 5171"/>
              <a:gd name="T33" fmla="*/ 2542 h 2604"/>
              <a:gd name="T34" fmla="*/ 4415 w 5171"/>
              <a:gd name="T35" fmla="*/ 2544 h 2604"/>
              <a:gd name="T36" fmla="*/ 4534 w 5171"/>
              <a:gd name="T37" fmla="*/ 2534 h 2604"/>
              <a:gd name="T38" fmla="*/ 4662 w 5171"/>
              <a:gd name="T39" fmla="*/ 2489 h 2604"/>
              <a:gd name="T40" fmla="*/ 4881 w 5171"/>
              <a:gd name="T41" fmla="*/ 2285 h 2604"/>
              <a:gd name="T42" fmla="*/ 5018 w 5171"/>
              <a:gd name="T43" fmla="*/ 1600 h 2604"/>
              <a:gd name="T44" fmla="*/ 5171 w 5171"/>
              <a:gd name="T45" fmla="*/ 0 h 2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71" h="2604">
                <a:moveTo>
                  <a:pt x="0" y="182"/>
                </a:moveTo>
                <a:cubicBezTo>
                  <a:pt x="33" y="513"/>
                  <a:pt x="130" y="1775"/>
                  <a:pt x="200" y="2167"/>
                </a:cubicBezTo>
                <a:cubicBezTo>
                  <a:pt x="270" y="2560"/>
                  <a:pt x="150" y="2476"/>
                  <a:pt x="420" y="2534"/>
                </a:cubicBezTo>
                <a:cubicBezTo>
                  <a:pt x="690" y="2592"/>
                  <a:pt x="1548" y="2604"/>
                  <a:pt x="1818" y="2516"/>
                </a:cubicBezTo>
                <a:cubicBezTo>
                  <a:pt x="2088" y="2428"/>
                  <a:pt x="1981" y="2374"/>
                  <a:pt x="2041" y="1999"/>
                </a:cubicBezTo>
                <a:cubicBezTo>
                  <a:pt x="2101" y="1624"/>
                  <a:pt x="2132" y="242"/>
                  <a:pt x="2177" y="272"/>
                </a:cubicBezTo>
                <a:cubicBezTo>
                  <a:pt x="2222" y="302"/>
                  <a:pt x="2273" y="1807"/>
                  <a:pt x="2314" y="2181"/>
                </a:cubicBezTo>
                <a:cubicBezTo>
                  <a:pt x="2355" y="2555"/>
                  <a:pt x="2364" y="2453"/>
                  <a:pt x="2422" y="2516"/>
                </a:cubicBezTo>
                <a:cubicBezTo>
                  <a:pt x="2480" y="2579"/>
                  <a:pt x="2588" y="2554"/>
                  <a:pt x="2660" y="2562"/>
                </a:cubicBezTo>
                <a:cubicBezTo>
                  <a:pt x="2732" y="2570"/>
                  <a:pt x="2794" y="2566"/>
                  <a:pt x="2852" y="2562"/>
                </a:cubicBezTo>
                <a:cubicBezTo>
                  <a:pt x="2910" y="2558"/>
                  <a:pt x="2949" y="2548"/>
                  <a:pt x="3007" y="2542"/>
                </a:cubicBezTo>
                <a:cubicBezTo>
                  <a:pt x="3065" y="2536"/>
                  <a:pt x="3141" y="2524"/>
                  <a:pt x="3199" y="2524"/>
                </a:cubicBezTo>
                <a:cubicBezTo>
                  <a:pt x="3257" y="2524"/>
                  <a:pt x="3289" y="2540"/>
                  <a:pt x="3354" y="2542"/>
                </a:cubicBezTo>
                <a:cubicBezTo>
                  <a:pt x="3419" y="2544"/>
                  <a:pt x="3536" y="2544"/>
                  <a:pt x="3592" y="2542"/>
                </a:cubicBezTo>
                <a:cubicBezTo>
                  <a:pt x="3648" y="2540"/>
                  <a:pt x="3644" y="2526"/>
                  <a:pt x="3693" y="2524"/>
                </a:cubicBezTo>
                <a:cubicBezTo>
                  <a:pt x="3742" y="2522"/>
                  <a:pt x="3791" y="2522"/>
                  <a:pt x="3885" y="2524"/>
                </a:cubicBezTo>
                <a:cubicBezTo>
                  <a:pt x="3979" y="2526"/>
                  <a:pt x="4172" y="2539"/>
                  <a:pt x="4260" y="2542"/>
                </a:cubicBezTo>
                <a:cubicBezTo>
                  <a:pt x="4348" y="2545"/>
                  <a:pt x="4369" y="2545"/>
                  <a:pt x="4415" y="2544"/>
                </a:cubicBezTo>
                <a:cubicBezTo>
                  <a:pt x="4461" y="2543"/>
                  <a:pt x="4493" y="2543"/>
                  <a:pt x="4534" y="2534"/>
                </a:cubicBezTo>
                <a:cubicBezTo>
                  <a:pt x="4575" y="2525"/>
                  <a:pt x="4604" y="2530"/>
                  <a:pt x="4662" y="2489"/>
                </a:cubicBezTo>
                <a:cubicBezTo>
                  <a:pt x="4720" y="2448"/>
                  <a:pt x="4822" y="2433"/>
                  <a:pt x="4881" y="2285"/>
                </a:cubicBezTo>
                <a:cubicBezTo>
                  <a:pt x="4940" y="2137"/>
                  <a:pt x="4970" y="1981"/>
                  <a:pt x="5018" y="1600"/>
                </a:cubicBezTo>
                <a:cubicBezTo>
                  <a:pt x="5066" y="1220"/>
                  <a:pt x="5139" y="333"/>
                  <a:pt x="5171" y="0"/>
                </a:cubicBezTo>
              </a:path>
            </a:pathLst>
          </a:custGeom>
          <a:noFill/>
          <a:ln w="76200" cmpd="sng">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7948" name="Text Box 12">
            <a:extLst>
              <a:ext uri="{FF2B5EF4-FFF2-40B4-BE49-F238E27FC236}">
                <a16:creationId xmlns:a16="http://schemas.microsoft.com/office/drawing/2014/main" id="{4BEDCD8B-162E-45F0-962F-38B057B5091A}"/>
              </a:ext>
            </a:extLst>
          </p:cNvPr>
          <p:cNvSpPr txBox="1">
            <a:spLocks noChangeArrowheads="1"/>
          </p:cNvSpPr>
          <p:nvPr/>
        </p:nvSpPr>
        <p:spPr bwMode="auto">
          <a:xfrm>
            <a:off x="6257926" y="5060951"/>
            <a:ext cx="766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Tahoma" panose="020B0604030504040204" pitchFamily="34" charset="0"/>
              </a:rPr>
              <a:t>10:38</a:t>
            </a:r>
          </a:p>
        </p:txBody>
      </p:sp>
      <p:sp>
        <p:nvSpPr>
          <p:cNvPr id="167949" name="Text Box 13">
            <a:extLst>
              <a:ext uri="{FF2B5EF4-FFF2-40B4-BE49-F238E27FC236}">
                <a16:creationId xmlns:a16="http://schemas.microsoft.com/office/drawing/2014/main" id="{E40FA282-5A58-4030-964B-7A0569980913}"/>
              </a:ext>
            </a:extLst>
          </p:cNvPr>
          <p:cNvSpPr txBox="1">
            <a:spLocks noChangeArrowheads="1"/>
          </p:cNvSpPr>
          <p:nvPr/>
        </p:nvSpPr>
        <p:spPr bwMode="auto">
          <a:xfrm>
            <a:off x="7172326" y="5213351"/>
            <a:ext cx="766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Tahoma" panose="020B0604030504040204" pitchFamily="34" charset="0"/>
              </a:rPr>
              <a:t>13:22</a:t>
            </a:r>
          </a:p>
        </p:txBody>
      </p:sp>
      <p:sp>
        <p:nvSpPr>
          <p:cNvPr id="167950" name="Text Box 14">
            <a:extLst>
              <a:ext uri="{FF2B5EF4-FFF2-40B4-BE49-F238E27FC236}">
                <a16:creationId xmlns:a16="http://schemas.microsoft.com/office/drawing/2014/main" id="{FA4EBA96-4CE9-49A1-B149-5F1CD89C1AEF}"/>
              </a:ext>
            </a:extLst>
          </p:cNvPr>
          <p:cNvSpPr txBox="1">
            <a:spLocks noChangeArrowheads="1"/>
          </p:cNvSpPr>
          <p:nvPr/>
        </p:nvSpPr>
        <p:spPr bwMode="auto">
          <a:xfrm>
            <a:off x="8010526" y="5251451"/>
            <a:ext cx="766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Tahoma" panose="020B0604030504040204" pitchFamily="34" charset="0"/>
              </a:rPr>
              <a:t>17:11</a:t>
            </a:r>
          </a:p>
        </p:txBody>
      </p:sp>
      <p:sp>
        <p:nvSpPr>
          <p:cNvPr id="167951" name="Text Box 15">
            <a:extLst>
              <a:ext uri="{FF2B5EF4-FFF2-40B4-BE49-F238E27FC236}">
                <a16:creationId xmlns:a16="http://schemas.microsoft.com/office/drawing/2014/main" id="{7694D7BF-72A7-4F11-8DF3-D764D6FE44AC}"/>
              </a:ext>
            </a:extLst>
          </p:cNvPr>
          <p:cNvSpPr txBox="1">
            <a:spLocks noChangeArrowheads="1"/>
          </p:cNvSpPr>
          <p:nvPr/>
        </p:nvSpPr>
        <p:spPr bwMode="auto">
          <a:xfrm>
            <a:off x="8899526" y="4146551"/>
            <a:ext cx="766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latin typeface="Tahoma" panose="020B0604030504040204" pitchFamily="34" charset="0"/>
              </a:rPr>
              <a:t>19:28</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67938"/>
                                        </p:tgtEl>
                                        <p:attrNameLst>
                                          <p:attrName>style.visibility</p:attrName>
                                        </p:attrNameLst>
                                      </p:cBhvr>
                                      <p:to>
                                        <p:strVal val="visible"/>
                                      </p:to>
                                    </p:set>
                                    <p:anim calcmode="lin" valueType="num">
                                      <p:cBhvr>
                                        <p:cTn id="7" dur="1000" fill="hold"/>
                                        <p:tgtEl>
                                          <p:spTgt spid="167938"/>
                                        </p:tgtEl>
                                        <p:attrNameLst>
                                          <p:attrName>ppt_x</p:attrName>
                                        </p:attrNameLst>
                                      </p:cBhvr>
                                      <p:tavLst>
                                        <p:tav tm="0">
                                          <p:val>
                                            <p:strVal val="#ppt_x-.2"/>
                                          </p:val>
                                        </p:tav>
                                        <p:tav tm="100000">
                                          <p:val>
                                            <p:strVal val="#ppt_x"/>
                                          </p:val>
                                        </p:tav>
                                      </p:tavLst>
                                    </p:anim>
                                    <p:anim calcmode="lin" valueType="num">
                                      <p:cBhvr>
                                        <p:cTn id="8" dur="1000" fill="hold"/>
                                        <p:tgtEl>
                                          <p:spTgt spid="16793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67938"/>
                                        </p:tgtEl>
                                      </p:cBhvr>
                                    </p:animEffect>
                                  </p:childTnLst>
                                </p:cTn>
                              </p:par>
                            </p:childTnLst>
                          </p:cTn>
                        </p:par>
                        <p:par>
                          <p:cTn id="10" fill="hold" nodeType="withGroup">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67947"/>
                                        </p:tgtEl>
                                        <p:attrNameLst>
                                          <p:attrName>style.visibility</p:attrName>
                                        </p:attrNameLst>
                                      </p:cBhvr>
                                      <p:to>
                                        <p:strVal val="visible"/>
                                      </p:to>
                                    </p:set>
                                    <p:animEffect transition="in" filter="wipe(left)">
                                      <p:cBhvr>
                                        <p:cTn id="21" dur="2000"/>
                                        <p:tgtEl>
                                          <p:spTgt spid="167947"/>
                                        </p:tgtEl>
                                      </p:cBhvr>
                                    </p:animEffect>
                                  </p:childTnLst>
                                </p:cTn>
                              </p:par>
                              <p:par>
                                <p:cTn id="22" presetID="8" presetClass="entr" presetSubtype="16" fill="hold" grpId="0" nodeType="withEffect">
                                  <p:stCondLst>
                                    <p:cond delay="0"/>
                                  </p:stCondLst>
                                  <p:childTnLst>
                                    <p:set>
                                      <p:cBhvr>
                                        <p:cTn id="23" dur="1" fill="hold">
                                          <p:stCondLst>
                                            <p:cond delay="0"/>
                                          </p:stCondLst>
                                        </p:cTn>
                                        <p:tgtEl>
                                          <p:spTgt spid="167941"/>
                                        </p:tgtEl>
                                        <p:attrNameLst>
                                          <p:attrName>style.visibility</p:attrName>
                                        </p:attrNameLst>
                                      </p:cBhvr>
                                      <p:to>
                                        <p:strVal val="visible"/>
                                      </p:to>
                                    </p:set>
                                    <p:animEffect transition="in" filter="diamond(in)">
                                      <p:cBhvr>
                                        <p:cTn id="24" dur="2000"/>
                                        <p:tgtEl>
                                          <p:spTgt spid="167941"/>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67942"/>
                                        </p:tgtEl>
                                        <p:attrNameLst>
                                          <p:attrName>style.visibility</p:attrName>
                                        </p:attrNameLst>
                                      </p:cBhvr>
                                      <p:to>
                                        <p:strVal val="visible"/>
                                      </p:to>
                                    </p:set>
                                    <p:animEffect transition="in" filter="diamond(in)">
                                      <p:cBhvr>
                                        <p:cTn id="27" dur="2000"/>
                                        <p:tgtEl>
                                          <p:spTgt spid="167942"/>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167943"/>
                                        </p:tgtEl>
                                        <p:attrNameLst>
                                          <p:attrName>style.visibility</p:attrName>
                                        </p:attrNameLst>
                                      </p:cBhvr>
                                      <p:to>
                                        <p:strVal val="visible"/>
                                      </p:to>
                                    </p:set>
                                    <p:animEffect transition="in" filter="diamond(in)">
                                      <p:cBhvr>
                                        <p:cTn id="30" dur="2000"/>
                                        <p:tgtEl>
                                          <p:spTgt spid="16794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167944"/>
                                        </p:tgtEl>
                                        <p:attrNameLst>
                                          <p:attrName>style.visibility</p:attrName>
                                        </p:attrNameLst>
                                      </p:cBhvr>
                                      <p:to>
                                        <p:strVal val="visible"/>
                                      </p:to>
                                    </p:set>
                                    <p:anim calcmode="lin" valueType="num">
                                      <p:cBhvr>
                                        <p:cTn id="35" dur="500" fill="hold"/>
                                        <p:tgtEl>
                                          <p:spTgt spid="167944"/>
                                        </p:tgtEl>
                                        <p:attrNameLst>
                                          <p:attrName>ppt_w</p:attrName>
                                        </p:attrNameLst>
                                      </p:cBhvr>
                                      <p:tavLst>
                                        <p:tav tm="0">
                                          <p:val>
                                            <p:fltVal val="0"/>
                                          </p:val>
                                        </p:tav>
                                        <p:tav tm="100000">
                                          <p:val>
                                            <p:strVal val="#ppt_w"/>
                                          </p:val>
                                        </p:tav>
                                      </p:tavLst>
                                    </p:anim>
                                    <p:anim calcmode="lin" valueType="num">
                                      <p:cBhvr>
                                        <p:cTn id="36" dur="500" fill="hold"/>
                                        <p:tgtEl>
                                          <p:spTgt spid="167944"/>
                                        </p:tgtEl>
                                        <p:attrNameLst>
                                          <p:attrName>ppt_h</p:attrName>
                                        </p:attrNameLst>
                                      </p:cBhvr>
                                      <p:tavLst>
                                        <p:tav tm="0">
                                          <p:val>
                                            <p:fltVal val="0"/>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167945"/>
                                        </p:tgtEl>
                                        <p:attrNameLst>
                                          <p:attrName>style.visibility</p:attrName>
                                        </p:attrNameLst>
                                      </p:cBhvr>
                                      <p:to>
                                        <p:strVal val="visible"/>
                                      </p:to>
                                    </p:set>
                                    <p:anim calcmode="lin" valueType="num">
                                      <p:cBhvr>
                                        <p:cTn id="41" dur="500" fill="hold"/>
                                        <p:tgtEl>
                                          <p:spTgt spid="167945"/>
                                        </p:tgtEl>
                                        <p:attrNameLst>
                                          <p:attrName>ppt_w</p:attrName>
                                        </p:attrNameLst>
                                      </p:cBhvr>
                                      <p:tavLst>
                                        <p:tav tm="0">
                                          <p:val>
                                            <p:fltVal val="0"/>
                                          </p:val>
                                        </p:tav>
                                        <p:tav tm="100000">
                                          <p:val>
                                            <p:strVal val="#ppt_w"/>
                                          </p:val>
                                        </p:tav>
                                      </p:tavLst>
                                    </p:anim>
                                    <p:anim calcmode="lin" valueType="num">
                                      <p:cBhvr>
                                        <p:cTn id="42" dur="500" fill="hold"/>
                                        <p:tgtEl>
                                          <p:spTgt spid="167945"/>
                                        </p:tgtEl>
                                        <p:attrNameLst>
                                          <p:attrName>ppt_h</p:attrName>
                                        </p:attrNameLst>
                                      </p:cBhvr>
                                      <p:tavLst>
                                        <p:tav tm="0">
                                          <p:val>
                                            <p:fltVal val="0"/>
                                          </p:val>
                                        </p:tav>
                                        <p:tav tm="100000">
                                          <p:val>
                                            <p:strVal val="#ppt_h"/>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xit" presetSubtype="8" fill="hold" nodeType="clickEffect">
                                  <p:stCondLst>
                                    <p:cond delay="0"/>
                                  </p:stCondLst>
                                  <p:childTnLst>
                                    <p:animEffect transition="out" filter="wipe(left)">
                                      <p:cBhvr>
                                        <p:cTn id="46" dur="2000"/>
                                        <p:tgtEl>
                                          <p:spTgt spid="167947"/>
                                        </p:tgtEl>
                                      </p:cBhvr>
                                    </p:animEffect>
                                    <p:set>
                                      <p:cBhvr>
                                        <p:cTn id="47" dur="1" fill="hold">
                                          <p:stCondLst>
                                            <p:cond delay="1999"/>
                                          </p:stCondLst>
                                        </p:cTn>
                                        <p:tgtEl>
                                          <p:spTgt spid="167947"/>
                                        </p:tgtEl>
                                        <p:attrNameLst>
                                          <p:attrName>style.visibility</p:attrName>
                                        </p:attrNameLst>
                                      </p:cBhvr>
                                      <p:to>
                                        <p:strVal val="hidden"/>
                                      </p:to>
                                    </p:set>
                                  </p:childTnLst>
                                </p:cTn>
                              </p:par>
                              <p:par>
                                <p:cTn id="48" presetID="22" presetClass="entr" presetSubtype="8" fill="hold" nodeType="withEffect">
                                  <p:stCondLst>
                                    <p:cond delay="0"/>
                                  </p:stCondLst>
                                  <p:childTnLst>
                                    <p:set>
                                      <p:cBhvr>
                                        <p:cTn id="49" dur="1" fill="hold">
                                          <p:stCondLst>
                                            <p:cond delay="0"/>
                                          </p:stCondLst>
                                        </p:cTn>
                                        <p:tgtEl>
                                          <p:spTgt spid="167940"/>
                                        </p:tgtEl>
                                        <p:attrNameLst>
                                          <p:attrName>style.visibility</p:attrName>
                                        </p:attrNameLst>
                                      </p:cBhvr>
                                      <p:to>
                                        <p:strVal val="visible"/>
                                      </p:to>
                                    </p:set>
                                    <p:animEffect transition="in" filter="wipe(left)">
                                      <p:cBhvr>
                                        <p:cTn id="50" dur="2000"/>
                                        <p:tgtEl>
                                          <p:spTgt spid="167940"/>
                                        </p:tgtEl>
                                      </p:cBhvr>
                                    </p:animEffect>
                                  </p:childTnLst>
                                </p:cTn>
                              </p:par>
                            </p:childTnLst>
                          </p:cTn>
                        </p:par>
                        <p:par>
                          <p:cTn id="51" fill="hold" nodeType="afterGroup">
                            <p:stCondLst>
                              <p:cond delay="2000"/>
                            </p:stCondLst>
                            <p:childTnLst>
                              <p:par>
                                <p:cTn id="52" presetID="23" presetClass="entr" presetSubtype="16" fill="hold" grpId="0" nodeType="afterEffect">
                                  <p:stCondLst>
                                    <p:cond delay="0"/>
                                  </p:stCondLst>
                                  <p:childTnLst>
                                    <p:set>
                                      <p:cBhvr>
                                        <p:cTn id="53" dur="1" fill="hold">
                                          <p:stCondLst>
                                            <p:cond delay="0"/>
                                          </p:stCondLst>
                                        </p:cTn>
                                        <p:tgtEl>
                                          <p:spTgt spid="167946"/>
                                        </p:tgtEl>
                                        <p:attrNameLst>
                                          <p:attrName>style.visibility</p:attrName>
                                        </p:attrNameLst>
                                      </p:cBhvr>
                                      <p:to>
                                        <p:strVal val="visible"/>
                                      </p:to>
                                    </p:set>
                                    <p:anim calcmode="lin" valueType="num">
                                      <p:cBhvr>
                                        <p:cTn id="54" dur="500" fill="hold"/>
                                        <p:tgtEl>
                                          <p:spTgt spid="167946"/>
                                        </p:tgtEl>
                                        <p:attrNameLst>
                                          <p:attrName>ppt_w</p:attrName>
                                        </p:attrNameLst>
                                      </p:cBhvr>
                                      <p:tavLst>
                                        <p:tav tm="0">
                                          <p:val>
                                            <p:fltVal val="0"/>
                                          </p:val>
                                        </p:tav>
                                        <p:tav tm="100000">
                                          <p:val>
                                            <p:strVal val="#ppt_w"/>
                                          </p:val>
                                        </p:tav>
                                      </p:tavLst>
                                    </p:anim>
                                    <p:anim calcmode="lin" valueType="num">
                                      <p:cBhvr>
                                        <p:cTn id="55" dur="500" fill="hold"/>
                                        <p:tgtEl>
                                          <p:spTgt spid="167946"/>
                                        </p:tgtEl>
                                        <p:attrNameLst>
                                          <p:attrName>ppt_h</p:attrName>
                                        </p:attrNameLst>
                                      </p:cBhvr>
                                      <p:tavLst>
                                        <p:tav tm="0">
                                          <p:val>
                                            <p:fltVal val="0"/>
                                          </p:val>
                                        </p:tav>
                                        <p:tav tm="100000">
                                          <p:val>
                                            <p:strVal val="#ppt_h"/>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67948"/>
                                        </p:tgtEl>
                                        <p:attrNameLst>
                                          <p:attrName>style.visibility</p:attrName>
                                        </p:attrNameLst>
                                      </p:cBhvr>
                                      <p:to>
                                        <p:strVal val="visible"/>
                                      </p:to>
                                    </p:set>
                                    <p:anim calcmode="lin" valueType="num">
                                      <p:cBhvr additive="base">
                                        <p:cTn id="60" dur="500" fill="hold"/>
                                        <p:tgtEl>
                                          <p:spTgt spid="167948"/>
                                        </p:tgtEl>
                                        <p:attrNameLst>
                                          <p:attrName>ppt_x</p:attrName>
                                        </p:attrNameLst>
                                      </p:cBhvr>
                                      <p:tavLst>
                                        <p:tav tm="0">
                                          <p:val>
                                            <p:strVal val="#ppt_x"/>
                                          </p:val>
                                        </p:tav>
                                        <p:tav tm="100000">
                                          <p:val>
                                            <p:strVal val="#ppt_x"/>
                                          </p:val>
                                        </p:tav>
                                      </p:tavLst>
                                    </p:anim>
                                    <p:anim calcmode="lin" valueType="num">
                                      <p:cBhvr additive="base">
                                        <p:cTn id="61" dur="500" fill="hold"/>
                                        <p:tgtEl>
                                          <p:spTgt spid="167948"/>
                                        </p:tgtEl>
                                        <p:attrNameLst>
                                          <p:attrName>ppt_y</p:attrName>
                                        </p:attrNameLst>
                                      </p:cBhvr>
                                      <p:tavLst>
                                        <p:tav tm="0">
                                          <p:val>
                                            <p:strVal val="1+#ppt_h/2"/>
                                          </p:val>
                                        </p:tav>
                                        <p:tav tm="100000">
                                          <p:val>
                                            <p:strVal val="#ppt_y"/>
                                          </p:val>
                                        </p:tav>
                                      </p:tavLst>
                                    </p:anim>
                                  </p:childTnLst>
                                </p:cTn>
                              </p:par>
                            </p:childTnLst>
                          </p:cTn>
                        </p:par>
                        <p:par>
                          <p:cTn id="62" fill="hold" nodeType="afterGroup">
                            <p:stCondLst>
                              <p:cond delay="500"/>
                            </p:stCondLst>
                            <p:childTnLst>
                              <p:par>
                                <p:cTn id="63" presetID="2" presetClass="entr" presetSubtype="4" fill="hold" grpId="0" nodeType="afterEffect">
                                  <p:stCondLst>
                                    <p:cond delay="0"/>
                                  </p:stCondLst>
                                  <p:childTnLst>
                                    <p:set>
                                      <p:cBhvr>
                                        <p:cTn id="64" dur="1" fill="hold">
                                          <p:stCondLst>
                                            <p:cond delay="0"/>
                                          </p:stCondLst>
                                        </p:cTn>
                                        <p:tgtEl>
                                          <p:spTgt spid="167949"/>
                                        </p:tgtEl>
                                        <p:attrNameLst>
                                          <p:attrName>style.visibility</p:attrName>
                                        </p:attrNameLst>
                                      </p:cBhvr>
                                      <p:to>
                                        <p:strVal val="visible"/>
                                      </p:to>
                                    </p:set>
                                    <p:anim calcmode="lin" valueType="num">
                                      <p:cBhvr additive="base">
                                        <p:cTn id="65" dur="500" fill="hold"/>
                                        <p:tgtEl>
                                          <p:spTgt spid="167949"/>
                                        </p:tgtEl>
                                        <p:attrNameLst>
                                          <p:attrName>ppt_x</p:attrName>
                                        </p:attrNameLst>
                                      </p:cBhvr>
                                      <p:tavLst>
                                        <p:tav tm="0">
                                          <p:val>
                                            <p:strVal val="#ppt_x"/>
                                          </p:val>
                                        </p:tav>
                                        <p:tav tm="100000">
                                          <p:val>
                                            <p:strVal val="#ppt_x"/>
                                          </p:val>
                                        </p:tav>
                                      </p:tavLst>
                                    </p:anim>
                                    <p:anim calcmode="lin" valueType="num">
                                      <p:cBhvr additive="base">
                                        <p:cTn id="66" dur="500" fill="hold"/>
                                        <p:tgtEl>
                                          <p:spTgt spid="167949"/>
                                        </p:tgtEl>
                                        <p:attrNameLst>
                                          <p:attrName>ppt_y</p:attrName>
                                        </p:attrNameLst>
                                      </p:cBhvr>
                                      <p:tavLst>
                                        <p:tav tm="0">
                                          <p:val>
                                            <p:strVal val="1+#ppt_h/2"/>
                                          </p:val>
                                        </p:tav>
                                        <p:tav tm="100000">
                                          <p:val>
                                            <p:strVal val="#ppt_y"/>
                                          </p:val>
                                        </p:tav>
                                      </p:tavLst>
                                    </p:anim>
                                  </p:childTnLst>
                                </p:cTn>
                              </p:par>
                            </p:childTnLst>
                          </p:cTn>
                        </p:par>
                        <p:par>
                          <p:cTn id="67" fill="hold" nodeType="afterGroup">
                            <p:stCondLst>
                              <p:cond delay="1000"/>
                            </p:stCondLst>
                            <p:childTnLst>
                              <p:par>
                                <p:cTn id="68" presetID="2" presetClass="entr" presetSubtype="4" fill="hold" grpId="0" nodeType="afterEffect">
                                  <p:stCondLst>
                                    <p:cond delay="0"/>
                                  </p:stCondLst>
                                  <p:childTnLst>
                                    <p:set>
                                      <p:cBhvr>
                                        <p:cTn id="69" dur="1" fill="hold">
                                          <p:stCondLst>
                                            <p:cond delay="0"/>
                                          </p:stCondLst>
                                        </p:cTn>
                                        <p:tgtEl>
                                          <p:spTgt spid="167950"/>
                                        </p:tgtEl>
                                        <p:attrNameLst>
                                          <p:attrName>style.visibility</p:attrName>
                                        </p:attrNameLst>
                                      </p:cBhvr>
                                      <p:to>
                                        <p:strVal val="visible"/>
                                      </p:to>
                                    </p:set>
                                    <p:anim calcmode="lin" valueType="num">
                                      <p:cBhvr additive="base">
                                        <p:cTn id="70" dur="500" fill="hold"/>
                                        <p:tgtEl>
                                          <p:spTgt spid="167950"/>
                                        </p:tgtEl>
                                        <p:attrNameLst>
                                          <p:attrName>ppt_x</p:attrName>
                                        </p:attrNameLst>
                                      </p:cBhvr>
                                      <p:tavLst>
                                        <p:tav tm="0">
                                          <p:val>
                                            <p:strVal val="#ppt_x"/>
                                          </p:val>
                                        </p:tav>
                                        <p:tav tm="100000">
                                          <p:val>
                                            <p:strVal val="#ppt_x"/>
                                          </p:val>
                                        </p:tav>
                                      </p:tavLst>
                                    </p:anim>
                                    <p:anim calcmode="lin" valueType="num">
                                      <p:cBhvr additive="base">
                                        <p:cTn id="71" dur="500" fill="hold"/>
                                        <p:tgtEl>
                                          <p:spTgt spid="167950"/>
                                        </p:tgtEl>
                                        <p:attrNameLst>
                                          <p:attrName>ppt_y</p:attrName>
                                        </p:attrNameLst>
                                      </p:cBhvr>
                                      <p:tavLst>
                                        <p:tav tm="0">
                                          <p:val>
                                            <p:strVal val="1+#ppt_h/2"/>
                                          </p:val>
                                        </p:tav>
                                        <p:tav tm="100000">
                                          <p:val>
                                            <p:strVal val="#ppt_y"/>
                                          </p:val>
                                        </p:tav>
                                      </p:tavLst>
                                    </p:anim>
                                  </p:childTnLst>
                                </p:cTn>
                              </p:par>
                            </p:childTnLst>
                          </p:cTn>
                        </p:par>
                        <p:par>
                          <p:cTn id="72" fill="hold" nodeType="afterGroup">
                            <p:stCondLst>
                              <p:cond delay="1500"/>
                            </p:stCondLst>
                            <p:childTnLst>
                              <p:par>
                                <p:cTn id="73" presetID="2" presetClass="entr" presetSubtype="4" fill="hold" grpId="0" nodeType="afterEffect">
                                  <p:stCondLst>
                                    <p:cond delay="0"/>
                                  </p:stCondLst>
                                  <p:childTnLst>
                                    <p:set>
                                      <p:cBhvr>
                                        <p:cTn id="74" dur="1" fill="hold">
                                          <p:stCondLst>
                                            <p:cond delay="0"/>
                                          </p:stCondLst>
                                        </p:cTn>
                                        <p:tgtEl>
                                          <p:spTgt spid="167951"/>
                                        </p:tgtEl>
                                        <p:attrNameLst>
                                          <p:attrName>style.visibility</p:attrName>
                                        </p:attrNameLst>
                                      </p:cBhvr>
                                      <p:to>
                                        <p:strVal val="visible"/>
                                      </p:to>
                                    </p:set>
                                    <p:anim calcmode="lin" valueType="num">
                                      <p:cBhvr additive="base">
                                        <p:cTn id="75" dur="500" fill="hold"/>
                                        <p:tgtEl>
                                          <p:spTgt spid="167951"/>
                                        </p:tgtEl>
                                        <p:attrNameLst>
                                          <p:attrName>ppt_x</p:attrName>
                                        </p:attrNameLst>
                                      </p:cBhvr>
                                      <p:tavLst>
                                        <p:tav tm="0">
                                          <p:val>
                                            <p:strVal val="#ppt_x"/>
                                          </p:val>
                                        </p:tav>
                                        <p:tav tm="100000">
                                          <p:val>
                                            <p:strVal val="#ppt_x"/>
                                          </p:val>
                                        </p:tav>
                                      </p:tavLst>
                                    </p:anim>
                                    <p:anim calcmode="lin" valueType="num">
                                      <p:cBhvr additive="base">
                                        <p:cTn id="76" dur="500" fill="hold"/>
                                        <p:tgtEl>
                                          <p:spTgt spid="1679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7938" grpId="0"/>
      <p:bldP spid="167941" grpId="0"/>
      <p:bldP spid="167942" grpId="0"/>
      <p:bldP spid="167943" grpId="0"/>
      <p:bldP spid="167944" grpId="0"/>
      <p:bldP spid="167945" grpId="0"/>
      <p:bldP spid="167946" grpId="0"/>
      <p:bldP spid="167948" grpId="0"/>
      <p:bldP spid="167949" grpId="0"/>
      <p:bldP spid="167950" grpId="0"/>
      <p:bldP spid="167951"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7319E-09D5-447A-90D5-1C8B16ECFA15}"/>
              </a:ext>
            </a:extLst>
          </p:cNvPr>
          <p:cNvSpPr>
            <a:spLocks noGrp="1"/>
          </p:cNvSpPr>
          <p:nvPr>
            <p:ph type="title"/>
          </p:nvPr>
        </p:nvSpPr>
        <p:spPr/>
        <p:txBody>
          <a:bodyPr/>
          <a:lstStyle/>
          <a:p>
            <a:pPr lvl="0"/>
            <a:r>
              <a:rPr lang="en-GB" altLang="en-US" dirty="0"/>
              <a:t>What does a genuine response look like? (17:11-19:27)</a:t>
            </a:r>
            <a:endParaRPr lang="en-GB" dirty="0"/>
          </a:p>
        </p:txBody>
      </p:sp>
      <p:sp>
        <p:nvSpPr>
          <p:cNvPr id="3" name="Content Placeholder 2">
            <a:extLst>
              <a:ext uri="{FF2B5EF4-FFF2-40B4-BE49-F238E27FC236}">
                <a16:creationId xmlns:a16="http://schemas.microsoft.com/office/drawing/2014/main" id="{E7DA4888-D1D4-443B-AD7B-3679ADE27A03}"/>
              </a:ext>
            </a:extLst>
          </p:cNvPr>
          <p:cNvSpPr>
            <a:spLocks noGrp="1"/>
          </p:cNvSpPr>
          <p:nvPr>
            <p:ph type="body" idx="1"/>
          </p:nvPr>
        </p:nvSpPr>
        <p:spPr>
          <a:xfrm>
            <a:off x="2933698" y="2307770"/>
            <a:ext cx="8770571" cy="4550229"/>
          </a:xfrm>
        </p:spPr>
        <p:txBody>
          <a:bodyPr>
            <a:normAutofit fontScale="70000" lnSpcReduction="20000"/>
          </a:bodyPr>
          <a:lstStyle/>
          <a:p>
            <a:pPr lvl="0"/>
            <a:r>
              <a:rPr lang="en-GB" altLang="en-US" b="1" dirty="0"/>
              <a:t>9 angles (not everyone does it right):</a:t>
            </a:r>
          </a:p>
          <a:p>
            <a:pPr lvl="1"/>
            <a:r>
              <a:rPr lang="en-GB" altLang="en-US" b="1" dirty="0"/>
              <a:t>10 lepers healed, 1 comes back</a:t>
            </a:r>
          </a:p>
          <a:p>
            <a:pPr lvl="1"/>
            <a:r>
              <a:rPr lang="en-GB" altLang="en-US" b="1" dirty="0"/>
              <a:t>Persistent widow</a:t>
            </a:r>
          </a:p>
          <a:p>
            <a:pPr lvl="1"/>
            <a:r>
              <a:rPr lang="en-GB" altLang="en-US" b="1" dirty="0"/>
              <a:t>Pharisee &amp; the tax collector</a:t>
            </a:r>
          </a:p>
          <a:p>
            <a:pPr lvl="1"/>
            <a:r>
              <a:rPr lang="en-GB" altLang="en-US" b="1" dirty="0"/>
              <a:t>Jesus and the children</a:t>
            </a:r>
          </a:p>
          <a:p>
            <a:pPr lvl="1"/>
            <a:r>
              <a:rPr lang="en-GB" altLang="en-US" b="1" dirty="0"/>
              <a:t>Rich young ruler</a:t>
            </a:r>
          </a:p>
          <a:p>
            <a:pPr lvl="1"/>
            <a:r>
              <a:rPr lang="en-GB" altLang="en-US" b="1" dirty="0"/>
              <a:t>Christ foretells His death</a:t>
            </a:r>
          </a:p>
          <a:p>
            <a:pPr lvl="1"/>
            <a:r>
              <a:rPr lang="en-GB" altLang="en-US" b="1" dirty="0"/>
              <a:t>Blind beggar given sight</a:t>
            </a:r>
          </a:p>
          <a:p>
            <a:pPr lvl="1"/>
            <a:r>
              <a:rPr lang="en-GB" altLang="en-US" b="1" dirty="0">
                <a:solidFill>
                  <a:srgbClr val="0070C0"/>
                </a:solidFill>
              </a:rPr>
              <a:t>Zacchaeus</a:t>
            </a:r>
          </a:p>
          <a:p>
            <a:pPr lvl="1"/>
            <a:r>
              <a:rPr lang="en-GB" altLang="en-US" b="1" dirty="0"/>
              <a:t>Parable of 10 minas</a:t>
            </a:r>
            <a:endParaRPr lang="en-GB" b="1" dirty="0"/>
          </a:p>
        </p:txBody>
      </p:sp>
    </p:spTree>
    <p:extLst>
      <p:ext uri="{BB962C8B-B14F-4D97-AF65-F5344CB8AC3E}">
        <p14:creationId xmlns:p14="http://schemas.microsoft.com/office/powerpoint/2010/main" val="123206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left)">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wipe(left)">
                                      <p:cBhvr>
                                        <p:cTn id="18" dur="500"/>
                                        <p:tgtEl>
                                          <p:spTgt spid="3">
                                            <p:txEl>
                                              <p:pRg st="1" end="1"/>
                                            </p:txEl>
                                          </p:spTgt>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wipe(left)">
                                      <p:cBhvr>
                                        <p:cTn id="26" dur="500"/>
                                        <p:tgtEl>
                                          <p:spTgt spid="3">
                                            <p:txEl>
                                              <p:pRg st="3" end="3"/>
                                            </p:txEl>
                                          </p:spTgt>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wipe(left)">
                                      <p:cBhvr>
                                        <p:cTn id="30" dur="500"/>
                                        <p:tgtEl>
                                          <p:spTgt spid="3">
                                            <p:txEl>
                                              <p:pRg st="4" end="4"/>
                                            </p:txEl>
                                          </p:spTgt>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wipe(left)">
                                      <p:cBhvr>
                                        <p:cTn id="38" dur="500"/>
                                        <p:tgtEl>
                                          <p:spTgt spid="3">
                                            <p:txEl>
                                              <p:pRg st="6" end="6"/>
                                            </p:txEl>
                                          </p:spTgt>
                                        </p:tgtEl>
                                      </p:cBhvr>
                                    </p:animEffect>
                                  </p:childTnLst>
                                </p:cTn>
                              </p:par>
                            </p:childTnLst>
                          </p:cTn>
                        </p:par>
                        <p:par>
                          <p:cTn id="39" fill="hold">
                            <p:stCondLst>
                              <p:cond delay="3000"/>
                            </p:stCondLst>
                            <p:childTnLst>
                              <p:par>
                                <p:cTn id="40" presetID="22" presetClass="entr" presetSubtype="8"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par>
                          <p:cTn id="43" fill="hold">
                            <p:stCondLst>
                              <p:cond delay="3500"/>
                            </p:stCondLst>
                            <p:childTnLst>
                              <p:par>
                                <p:cTn id="44" presetID="22" presetClass="entr" presetSubtype="8"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left)">
                                      <p:cBhvr>
                                        <p:cTn id="46" dur="500"/>
                                        <p:tgtEl>
                                          <p:spTgt spid="3">
                                            <p:txEl>
                                              <p:pRg st="8" end="8"/>
                                            </p:txEl>
                                          </p:spTgt>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wipe(left)">
                                      <p:cBhvr>
                                        <p:cTn id="5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8" name="Rectangle 2">
            <a:extLst>
              <a:ext uri="{FF2B5EF4-FFF2-40B4-BE49-F238E27FC236}">
                <a16:creationId xmlns:a16="http://schemas.microsoft.com/office/drawing/2014/main" id="{A8910401-03D4-4805-A05B-0375495D5198}"/>
              </a:ext>
            </a:extLst>
          </p:cNvPr>
          <p:cNvSpPr>
            <a:spLocks noGrp="1" noRot="1" noChangeArrowheads="1"/>
          </p:cNvSpPr>
          <p:nvPr>
            <p:ph type="title"/>
          </p:nvPr>
        </p:nvSpPr>
        <p:spPr/>
        <p:txBody>
          <a:bodyPr/>
          <a:lstStyle/>
          <a:p>
            <a:r>
              <a:rPr lang="en-GB" altLang="en-US" dirty="0"/>
              <a:t>Jesus core ministry</a:t>
            </a:r>
          </a:p>
        </p:txBody>
      </p:sp>
      <p:sp>
        <p:nvSpPr>
          <p:cNvPr id="173059" name="Rectangle 3">
            <a:extLst>
              <a:ext uri="{FF2B5EF4-FFF2-40B4-BE49-F238E27FC236}">
                <a16:creationId xmlns:a16="http://schemas.microsoft.com/office/drawing/2014/main" id="{13D77287-7F45-4ADF-84DD-D8F5228FAC47}"/>
              </a:ext>
            </a:extLst>
          </p:cNvPr>
          <p:cNvSpPr>
            <a:spLocks noGrp="1" noRot="1" noChangeArrowheads="1"/>
          </p:cNvSpPr>
          <p:nvPr>
            <p:ph type="body" idx="1"/>
          </p:nvPr>
        </p:nvSpPr>
        <p:spPr>
          <a:xfrm>
            <a:off x="2046514" y="2451366"/>
            <a:ext cx="9657755" cy="4406634"/>
          </a:xfrm>
        </p:spPr>
        <p:txBody>
          <a:bodyPr>
            <a:normAutofit/>
          </a:bodyPr>
          <a:lstStyle/>
          <a:p>
            <a:r>
              <a:rPr lang="en-GB" altLang="en-US" b="1" dirty="0"/>
              <a:t>To lead to God those whom </a:t>
            </a:r>
            <a:br>
              <a:rPr lang="en-GB" altLang="en-US" b="1" dirty="0"/>
            </a:br>
            <a:r>
              <a:rPr lang="en-GB" altLang="en-US" b="1" dirty="0"/>
              <a:t>others have given up on</a:t>
            </a:r>
          </a:p>
          <a:p>
            <a:r>
              <a:rPr lang="en-GB" altLang="en-US" b="1" dirty="0"/>
              <a:t>To call those who need to </a:t>
            </a:r>
            <a:r>
              <a:rPr lang="en-GB" altLang="en-US" b="1" dirty="0">
                <a:latin typeface="Times New Roman" panose="02020603050405020304" pitchFamily="18" charset="0"/>
              </a:rPr>
              <a:t>‘</a:t>
            </a:r>
            <a:r>
              <a:rPr lang="en-GB" altLang="en-US" b="1" dirty="0"/>
              <a:t>repent</a:t>
            </a:r>
            <a:r>
              <a:rPr lang="en-GB" altLang="en-US" b="1" dirty="0">
                <a:latin typeface="Times New Roman" panose="02020603050405020304" pitchFamily="18" charset="0"/>
              </a:rPr>
              <a:t>’</a:t>
            </a:r>
            <a:r>
              <a:rPr lang="en-GB" altLang="en-US" b="1" dirty="0"/>
              <a:t> (change direction) because they are on the wrong road.</a:t>
            </a:r>
          </a:p>
          <a:p>
            <a:pPr lvl="1"/>
            <a:r>
              <a:rPr lang="en-GB" altLang="en-US" b="1" dirty="0"/>
              <a:t>His mission is to reclaim prodigals (Ch. 15) and justify the humble (18:9-14)</a:t>
            </a:r>
          </a:p>
        </p:txBody>
      </p:sp>
      <p:pic>
        <p:nvPicPr>
          <p:cNvPr id="4" name="Picture 3" descr="A close up of a sign&#10;&#10;Description automatically generated">
            <a:extLst>
              <a:ext uri="{FF2B5EF4-FFF2-40B4-BE49-F238E27FC236}">
                <a16:creationId xmlns:a16="http://schemas.microsoft.com/office/drawing/2014/main" id="{45FAB105-F209-47E8-80DE-595233A8AFF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68343" y="0"/>
            <a:ext cx="4223657"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500" fill="hold"/>
                                        <p:tgtEl>
                                          <p:spTgt spid="173058"/>
                                        </p:tgtEl>
                                        <p:attrNameLst>
                                          <p:attrName>ppt_x</p:attrName>
                                        </p:attrNameLst>
                                      </p:cBhvr>
                                      <p:tavLst>
                                        <p:tav tm="0">
                                          <p:val>
                                            <p:strVal val="#ppt_x"/>
                                          </p:val>
                                        </p:tav>
                                        <p:tav tm="100000">
                                          <p:val>
                                            <p:strVal val="#ppt_x"/>
                                          </p:val>
                                        </p:tav>
                                      </p:tavLst>
                                    </p:anim>
                                    <p:anim calcmode="lin" valueType="num">
                                      <p:cBhvr additive="base">
                                        <p:cTn id="8" dur="500" fill="hold"/>
                                        <p:tgtEl>
                                          <p:spTgt spid="1730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73059">
                                            <p:txEl>
                                              <p:pRg st="0" end="0"/>
                                            </p:txEl>
                                          </p:spTgt>
                                        </p:tgtEl>
                                        <p:attrNameLst>
                                          <p:attrName>style.visibility</p:attrName>
                                        </p:attrNameLst>
                                      </p:cBhvr>
                                      <p:to>
                                        <p:strVal val="visible"/>
                                      </p:to>
                                    </p:set>
                                    <p:animEffect transition="in" filter="wipe(left)">
                                      <p:cBhvr>
                                        <p:cTn id="13" dur="500"/>
                                        <p:tgtEl>
                                          <p:spTgt spid="17305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73059">
                                            <p:txEl>
                                              <p:pRg st="1" end="1"/>
                                            </p:txEl>
                                          </p:spTgt>
                                        </p:tgtEl>
                                        <p:attrNameLst>
                                          <p:attrName>style.visibility</p:attrName>
                                        </p:attrNameLst>
                                      </p:cBhvr>
                                      <p:to>
                                        <p:strVal val="visible"/>
                                      </p:to>
                                    </p:set>
                                    <p:animEffect transition="in" filter="wipe(left)">
                                      <p:cBhvr>
                                        <p:cTn id="18" dur="500"/>
                                        <p:tgtEl>
                                          <p:spTgt spid="173059">
                                            <p:txEl>
                                              <p:pRg st="1" end="1"/>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3059">
                                            <p:txEl>
                                              <p:pRg st="2" end="2"/>
                                            </p:txEl>
                                          </p:spTgt>
                                        </p:tgtEl>
                                        <p:attrNameLst>
                                          <p:attrName>style.visibility</p:attrName>
                                        </p:attrNameLst>
                                      </p:cBhvr>
                                      <p:to>
                                        <p:strVal val="visible"/>
                                      </p:to>
                                    </p:set>
                                    <p:animEffect transition="in" filter="wipe(left)">
                                      <p:cBhvr>
                                        <p:cTn id="27" dur="500"/>
                                        <p:tgtEl>
                                          <p:spTgt spid="173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a:extLst>
              <a:ext uri="{FF2B5EF4-FFF2-40B4-BE49-F238E27FC236}">
                <a16:creationId xmlns:a16="http://schemas.microsoft.com/office/drawing/2014/main" id="{0F6C69C0-3E22-48DD-8109-63DA837EF5EE}"/>
              </a:ext>
            </a:extLst>
          </p:cNvPr>
          <p:cNvSpPr>
            <a:spLocks noGrp="1" noRot="1" noChangeArrowheads="1"/>
          </p:cNvSpPr>
          <p:nvPr>
            <p:ph type="title"/>
          </p:nvPr>
        </p:nvSpPr>
        <p:spPr/>
        <p:txBody>
          <a:bodyPr/>
          <a:lstStyle/>
          <a:p>
            <a:r>
              <a:rPr lang="en-GB" altLang="en-US" dirty="0"/>
              <a:t>What is God looking for?</a:t>
            </a:r>
          </a:p>
        </p:txBody>
      </p:sp>
      <p:sp>
        <p:nvSpPr>
          <p:cNvPr id="174083" name="Rectangle 3">
            <a:extLst>
              <a:ext uri="{FF2B5EF4-FFF2-40B4-BE49-F238E27FC236}">
                <a16:creationId xmlns:a16="http://schemas.microsoft.com/office/drawing/2014/main" id="{42158CAB-CEF2-461A-8F91-975CA9140D51}"/>
              </a:ext>
            </a:extLst>
          </p:cNvPr>
          <p:cNvSpPr>
            <a:spLocks noGrp="1" noRot="1" noChangeArrowheads="1"/>
          </p:cNvSpPr>
          <p:nvPr>
            <p:ph type="body" idx="1"/>
          </p:nvPr>
        </p:nvSpPr>
        <p:spPr>
          <a:xfrm>
            <a:off x="2544417" y="2307771"/>
            <a:ext cx="9647583" cy="4389912"/>
          </a:xfrm>
        </p:spPr>
        <p:txBody>
          <a:bodyPr>
            <a:noAutofit/>
          </a:bodyPr>
          <a:lstStyle/>
          <a:p>
            <a:r>
              <a:rPr lang="en-GB" altLang="en-US" b="1" dirty="0"/>
              <a:t>A change of heart resulting in a change of attitude, values and behaviour</a:t>
            </a:r>
          </a:p>
          <a:p>
            <a:pPr lvl="1"/>
            <a:r>
              <a:rPr lang="en-GB" altLang="en-US" b="1" dirty="0"/>
              <a:t>The people complained</a:t>
            </a:r>
          </a:p>
          <a:p>
            <a:pPr lvl="2"/>
            <a:r>
              <a:rPr lang="en-GB" altLang="en-US" b="1" dirty="0"/>
              <a:t>Zacchaeus was a </a:t>
            </a:r>
            <a:r>
              <a:rPr lang="en-GB" altLang="en-US" b="1" dirty="0">
                <a:latin typeface="Times New Roman" panose="02020603050405020304" pitchFamily="18" charset="0"/>
              </a:rPr>
              <a:t>‘</a:t>
            </a:r>
            <a:r>
              <a:rPr lang="en-GB" altLang="en-US" b="1" dirty="0"/>
              <a:t>sinner</a:t>
            </a:r>
            <a:r>
              <a:rPr lang="en-GB" altLang="en-US" b="1" dirty="0">
                <a:latin typeface="Times New Roman" panose="02020603050405020304" pitchFamily="18" charset="0"/>
              </a:rPr>
              <a:t>’</a:t>
            </a:r>
            <a:endParaRPr lang="en-GB" altLang="en-US" b="1" dirty="0"/>
          </a:p>
          <a:p>
            <a:pPr lvl="2"/>
            <a:r>
              <a:rPr lang="en-GB" altLang="en-US" b="1" dirty="0"/>
              <a:t>But he was not beyond God</a:t>
            </a:r>
            <a:r>
              <a:rPr lang="en-GB" altLang="en-US" b="1" dirty="0">
                <a:latin typeface="Times New Roman" panose="02020603050405020304" pitchFamily="18" charset="0"/>
              </a:rPr>
              <a:t>’</a:t>
            </a:r>
            <a:r>
              <a:rPr lang="en-GB" altLang="en-US" b="1" dirty="0"/>
              <a:t>s touch</a:t>
            </a:r>
          </a:p>
          <a:p>
            <a:r>
              <a:rPr lang="en-GB" altLang="en-US" b="1" dirty="0"/>
              <a:t>The change of heart expressed itself outwardly</a:t>
            </a:r>
          </a:p>
        </p:txBody>
      </p:sp>
      <p:pic>
        <p:nvPicPr>
          <p:cNvPr id="5" name="Picture 4" descr="A picture containing person, outdoor, sky, holding&#10;&#10;Description automatically generated">
            <a:extLst>
              <a:ext uri="{FF2B5EF4-FFF2-40B4-BE49-F238E27FC236}">
                <a16:creationId xmlns:a16="http://schemas.microsoft.com/office/drawing/2014/main" id="{0A02945B-BFAE-43C1-92AF-F4642FD88FB5}"/>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b="7356"/>
          <a:stretch/>
        </p:blipFill>
        <p:spPr>
          <a:xfrm>
            <a:off x="9569383" y="0"/>
            <a:ext cx="2622617" cy="24708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4082"/>
                                        </p:tgtEl>
                                        <p:attrNameLst>
                                          <p:attrName>style.visibility</p:attrName>
                                        </p:attrNameLst>
                                      </p:cBhvr>
                                      <p:to>
                                        <p:strVal val="visible"/>
                                      </p:to>
                                    </p:set>
                                    <p:anim calcmode="lin" valueType="num">
                                      <p:cBhvr additive="base">
                                        <p:cTn id="7" dur="500" fill="hold"/>
                                        <p:tgtEl>
                                          <p:spTgt spid="174082"/>
                                        </p:tgtEl>
                                        <p:attrNameLst>
                                          <p:attrName>ppt_x</p:attrName>
                                        </p:attrNameLst>
                                      </p:cBhvr>
                                      <p:tavLst>
                                        <p:tav tm="0">
                                          <p:val>
                                            <p:strVal val="#ppt_x"/>
                                          </p:val>
                                        </p:tav>
                                        <p:tav tm="100000">
                                          <p:val>
                                            <p:strVal val="#ppt_x"/>
                                          </p:val>
                                        </p:tav>
                                      </p:tavLst>
                                    </p:anim>
                                    <p:anim calcmode="lin" valueType="num">
                                      <p:cBhvr additive="base">
                                        <p:cTn id="8" dur="500" fill="hold"/>
                                        <p:tgtEl>
                                          <p:spTgt spid="17408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083">
                                            <p:txEl>
                                              <p:pRg st="0" end="0"/>
                                            </p:txEl>
                                          </p:spTgt>
                                        </p:tgtEl>
                                        <p:attrNameLst>
                                          <p:attrName>style.visibility</p:attrName>
                                        </p:attrNameLst>
                                      </p:cBhvr>
                                      <p:to>
                                        <p:strVal val="visible"/>
                                      </p:to>
                                    </p:set>
                                    <p:animEffect transition="in" filter="wipe(left)">
                                      <p:cBhvr>
                                        <p:cTn id="17" dur="500"/>
                                        <p:tgtEl>
                                          <p:spTgt spid="1740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083">
                                            <p:txEl>
                                              <p:pRg st="1" end="1"/>
                                            </p:txEl>
                                          </p:spTgt>
                                        </p:tgtEl>
                                        <p:attrNameLst>
                                          <p:attrName>style.visibility</p:attrName>
                                        </p:attrNameLst>
                                      </p:cBhvr>
                                      <p:to>
                                        <p:strVal val="visible"/>
                                      </p:to>
                                    </p:set>
                                    <p:animEffect transition="in" filter="wipe(left)">
                                      <p:cBhvr>
                                        <p:cTn id="22" dur="500"/>
                                        <p:tgtEl>
                                          <p:spTgt spid="17408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4083">
                                            <p:txEl>
                                              <p:pRg st="2" end="2"/>
                                            </p:txEl>
                                          </p:spTgt>
                                        </p:tgtEl>
                                        <p:attrNameLst>
                                          <p:attrName>style.visibility</p:attrName>
                                        </p:attrNameLst>
                                      </p:cBhvr>
                                      <p:to>
                                        <p:strVal val="visible"/>
                                      </p:to>
                                    </p:set>
                                    <p:animEffect transition="in" filter="wipe(left)">
                                      <p:cBhvr>
                                        <p:cTn id="27" dur="500"/>
                                        <p:tgtEl>
                                          <p:spTgt spid="17408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4083">
                                            <p:txEl>
                                              <p:pRg st="3" end="3"/>
                                            </p:txEl>
                                          </p:spTgt>
                                        </p:tgtEl>
                                        <p:attrNameLst>
                                          <p:attrName>style.visibility</p:attrName>
                                        </p:attrNameLst>
                                      </p:cBhvr>
                                      <p:to>
                                        <p:strVal val="visible"/>
                                      </p:to>
                                    </p:set>
                                    <p:animEffect transition="in" filter="wipe(left)">
                                      <p:cBhvr>
                                        <p:cTn id="32" dur="500"/>
                                        <p:tgtEl>
                                          <p:spTgt spid="17408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4083">
                                            <p:txEl>
                                              <p:pRg st="4" end="4"/>
                                            </p:txEl>
                                          </p:spTgt>
                                        </p:tgtEl>
                                        <p:attrNameLst>
                                          <p:attrName>style.visibility</p:attrName>
                                        </p:attrNameLst>
                                      </p:cBhvr>
                                      <p:to>
                                        <p:strVal val="visible"/>
                                      </p:to>
                                    </p:set>
                                    <p:animEffect transition="in" filter="wipe(left)">
                                      <p:cBhvr>
                                        <p:cTn id="37" dur="500"/>
                                        <p:tgtEl>
                                          <p:spTgt spid="174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p:bldP spid="17408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B5294F75-5026-4A2F-B080-E2E5EE09B564}"/>
              </a:ext>
            </a:extLst>
          </p:cNvPr>
          <p:cNvSpPr>
            <a:spLocks noGrp="1" noRot="1" noChangeArrowheads="1"/>
          </p:cNvSpPr>
          <p:nvPr>
            <p:ph type="title"/>
          </p:nvPr>
        </p:nvSpPr>
        <p:spPr>
          <a:xfrm>
            <a:off x="4343400" y="445325"/>
            <a:ext cx="7360870" cy="1560716"/>
          </a:xfrm>
        </p:spPr>
        <p:txBody>
          <a:bodyPr/>
          <a:lstStyle/>
          <a:p>
            <a:r>
              <a:rPr lang="en-GB" altLang="en-US" dirty="0"/>
              <a:t>God and your money</a:t>
            </a:r>
          </a:p>
        </p:txBody>
      </p:sp>
      <p:sp>
        <p:nvSpPr>
          <p:cNvPr id="180227" name="Rectangle 3">
            <a:extLst>
              <a:ext uri="{FF2B5EF4-FFF2-40B4-BE49-F238E27FC236}">
                <a16:creationId xmlns:a16="http://schemas.microsoft.com/office/drawing/2014/main" id="{C119BCC9-49D5-4F82-9F52-0A96DA9C358B}"/>
              </a:ext>
            </a:extLst>
          </p:cNvPr>
          <p:cNvSpPr>
            <a:spLocks noGrp="1" noRot="1" noChangeArrowheads="1"/>
          </p:cNvSpPr>
          <p:nvPr>
            <p:ph type="body" idx="1"/>
          </p:nvPr>
        </p:nvSpPr>
        <p:spPr>
          <a:xfrm>
            <a:off x="2933698" y="2307771"/>
            <a:ext cx="8770571" cy="4550229"/>
          </a:xfrm>
        </p:spPr>
        <p:txBody>
          <a:bodyPr>
            <a:normAutofit fontScale="85000" lnSpcReduction="10000"/>
          </a:bodyPr>
          <a:lstStyle/>
          <a:p>
            <a:r>
              <a:rPr lang="en-GB" altLang="en-US" b="1" dirty="0"/>
              <a:t>Money has a way of telling us we need it</a:t>
            </a:r>
          </a:p>
          <a:p>
            <a:r>
              <a:rPr lang="en-GB" altLang="en-US" b="1" dirty="0"/>
              <a:t>Faith puts money in its rightful place</a:t>
            </a:r>
          </a:p>
          <a:p>
            <a:pPr lvl="1"/>
            <a:r>
              <a:rPr lang="en-GB" altLang="en-US" b="1" dirty="0"/>
              <a:t>Giving God his share is an act of faith that tells God and us that we are relying on God for salvation to come to our house, and to give us what we need </a:t>
            </a:r>
          </a:p>
          <a:p>
            <a:pPr lvl="1"/>
            <a:r>
              <a:rPr lang="en-GB" altLang="en-US" b="1" dirty="0"/>
              <a:t>Zacchaeus an example of what happens to people</a:t>
            </a:r>
            <a:r>
              <a:rPr lang="en-GB" altLang="en-US" b="1" dirty="0">
                <a:latin typeface="Times New Roman" panose="02020603050405020304" pitchFamily="18" charset="0"/>
              </a:rPr>
              <a:t>’</a:t>
            </a:r>
            <a:r>
              <a:rPr lang="en-GB" altLang="en-US" b="1" dirty="0"/>
              <a:t>s hearts when salvation comes to the house</a:t>
            </a:r>
          </a:p>
          <a:p>
            <a:r>
              <a:rPr lang="en-GB" altLang="en-US" b="1" dirty="0"/>
              <a:t>Zacchaeus was saved from himself</a:t>
            </a:r>
          </a:p>
        </p:txBody>
      </p:sp>
      <p:pic>
        <p:nvPicPr>
          <p:cNvPr id="3" name="Picture 2" descr="A picture containing object&#10;&#10;Description automatically generated">
            <a:extLst>
              <a:ext uri="{FF2B5EF4-FFF2-40B4-BE49-F238E27FC236}">
                <a16:creationId xmlns:a16="http://schemas.microsoft.com/office/drawing/2014/main" id="{50977C19-EE77-4F28-872D-9971B419C62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 y="-1"/>
            <a:ext cx="3461657" cy="230777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80226"/>
                                        </p:tgtEl>
                                        <p:attrNameLst>
                                          <p:attrName>style.visibility</p:attrName>
                                        </p:attrNameLst>
                                      </p:cBhvr>
                                      <p:to>
                                        <p:strVal val="visible"/>
                                      </p:to>
                                    </p:set>
                                    <p:anim calcmode="lin" valueType="num">
                                      <p:cBhvr additive="base">
                                        <p:cTn id="7" dur="500" fill="hold"/>
                                        <p:tgtEl>
                                          <p:spTgt spid="180226"/>
                                        </p:tgtEl>
                                        <p:attrNameLst>
                                          <p:attrName>ppt_x</p:attrName>
                                        </p:attrNameLst>
                                      </p:cBhvr>
                                      <p:tavLst>
                                        <p:tav tm="0">
                                          <p:val>
                                            <p:strVal val="#ppt_x"/>
                                          </p:val>
                                        </p:tav>
                                        <p:tav tm="100000">
                                          <p:val>
                                            <p:strVal val="#ppt_x"/>
                                          </p:val>
                                        </p:tav>
                                      </p:tavLst>
                                    </p:anim>
                                    <p:anim calcmode="lin" valueType="num">
                                      <p:cBhvr additive="base">
                                        <p:cTn id="8" dur="500" fill="hold"/>
                                        <p:tgtEl>
                                          <p:spTgt spid="1802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0227">
                                            <p:txEl>
                                              <p:pRg st="0" end="0"/>
                                            </p:txEl>
                                          </p:spTgt>
                                        </p:tgtEl>
                                        <p:attrNameLst>
                                          <p:attrName>style.visibility</p:attrName>
                                        </p:attrNameLst>
                                      </p:cBhvr>
                                      <p:to>
                                        <p:strVal val="visible"/>
                                      </p:to>
                                    </p:set>
                                    <p:animEffect transition="in" filter="wipe(left)">
                                      <p:cBhvr>
                                        <p:cTn id="17" dur="500"/>
                                        <p:tgtEl>
                                          <p:spTgt spid="1802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0227">
                                            <p:txEl>
                                              <p:pRg st="1" end="1"/>
                                            </p:txEl>
                                          </p:spTgt>
                                        </p:tgtEl>
                                        <p:attrNameLst>
                                          <p:attrName>style.visibility</p:attrName>
                                        </p:attrNameLst>
                                      </p:cBhvr>
                                      <p:to>
                                        <p:strVal val="visible"/>
                                      </p:to>
                                    </p:set>
                                    <p:animEffect transition="in" filter="wipe(left)">
                                      <p:cBhvr>
                                        <p:cTn id="22" dur="500"/>
                                        <p:tgtEl>
                                          <p:spTgt spid="18022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0227">
                                            <p:txEl>
                                              <p:pRg st="2" end="2"/>
                                            </p:txEl>
                                          </p:spTgt>
                                        </p:tgtEl>
                                        <p:attrNameLst>
                                          <p:attrName>style.visibility</p:attrName>
                                        </p:attrNameLst>
                                      </p:cBhvr>
                                      <p:to>
                                        <p:strVal val="visible"/>
                                      </p:to>
                                    </p:set>
                                    <p:animEffect transition="in" filter="wipe(left)">
                                      <p:cBhvr>
                                        <p:cTn id="27" dur="500"/>
                                        <p:tgtEl>
                                          <p:spTgt spid="18022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0227">
                                            <p:txEl>
                                              <p:pRg st="3" end="3"/>
                                            </p:txEl>
                                          </p:spTgt>
                                        </p:tgtEl>
                                        <p:attrNameLst>
                                          <p:attrName>style.visibility</p:attrName>
                                        </p:attrNameLst>
                                      </p:cBhvr>
                                      <p:to>
                                        <p:strVal val="visible"/>
                                      </p:to>
                                    </p:set>
                                    <p:animEffect transition="in" filter="wipe(left)">
                                      <p:cBhvr>
                                        <p:cTn id="32" dur="500"/>
                                        <p:tgtEl>
                                          <p:spTgt spid="18022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0227">
                                            <p:txEl>
                                              <p:pRg st="4" end="4"/>
                                            </p:txEl>
                                          </p:spTgt>
                                        </p:tgtEl>
                                        <p:attrNameLst>
                                          <p:attrName>style.visibility</p:attrName>
                                        </p:attrNameLst>
                                      </p:cBhvr>
                                      <p:to>
                                        <p:strVal val="visible"/>
                                      </p:to>
                                    </p:set>
                                    <p:animEffect transition="in" filter="wipe(left)">
                                      <p:cBhvr>
                                        <p:cTn id="37" dur="500"/>
                                        <p:tgtEl>
                                          <p:spTgt spid="180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p:bldP spid="18022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70304890-45EA-4E22-9AD5-10CAED536DC1}"/>
              </a:ext>
            </a:extLst>
          </p:cNvPr>
          <p:cNvSpPr>
            <a:spLocks noGrp="1" noRot="1" noChangeArrowheads="1"/>
          </p:cNvSpPr>
          <p:nvPr>
            <p:ph type="title"/>
          </p:nvPr>
        </p:nvSpPr>
        <p:spPr/>
        <p:txBody>
          <a:bodyPr/>
          <a:lstStyle/>
          <a:p>
            <a:r>
              <a:rPr lang="en-GB" altLang="en-US" dirty="0"/>
              <a:t>God</a:t>
            </a:r>
            <a:r>
              <a:rPr lang="en-GB" altLang="en-US" dirty="0">
                <a:latin typeface="Times New Roman" panose="02020603050405020304" pitchFamily="18" charset="0"/>
              </a:rPr>
              <a:t>’</a:t>
            </a:r>
            <a:r>
              <a:rPr lang="en-GB" altLang="en-US" dirty="0"/>
              <a:t>s rescue</a:t>
            </a:r>
          </a:p>
        </p:txBody>
      </p:sp>
      <p:sp>
        <p:nvSpPr>
          <p:cNvPr id="175107" name="Rectangle 3">
            <a:extLst>
              <a:ext uri="{FF2B5EF4-FFF2-40B4-BE49-F238E27FC236}">
                <a16:creationId xmlns:a16="http://schemas.microsoft.com/office/drawing/2014/main" id="{4ECEC0A5-6A87-450A-B836-9E008C6A2654}"/>
              </a:ext>
            </a:extLst>
          </p:cNvPr>
          <p:cNvSpPr>
            <a:spLocks noGrp="1" noRot="1" noChangeArrowheads="1"/>
          </p:cNvSpPr>
          <p:nvPr>
            <p:ph type="body" idx="1"/>
          </p:nvPr>
        </p:nvSpPr>
        <p:spPr/>
        <p:txBody>
          <a:bodyPr/>
          <a:lstStyle/>
          <a:p>
            <a:pPr lvl="0"/>
            <a:r>
              <a:rPr lang="en-GB" altLang="en-US" b="1" dirty="0"/>
              <a:t> Salvation is not bought</a:t>
            </a:r>
          </a:p>
          <a:p>
            <a:pPr lvl="0"/>
            <a:r>
              <a:rPr lang="en-GB" altLang="en-US" b="1" dirty="0"/>
              <a:t>Salvation is not just for certain types</a:t>
            </a:r>
          </a:p>
          <a:p>
            <a:pPr lvl="1"/>
            <a:r>
              <a:rPr lang="en-GB" altLang="en-US" b="1" dirty="0"/>
              <a:t>When you invite Jesus into your life and He comes in He has a way of lighting it up so that perspectives and priorities are changed</a:t>
            </a:r>
          </a:p>
          <a:p>
            <a:pPr lvl="2"/>
            <a:r>
              <a:rPr lang="en-GB" altLang="en-US" b="1" dirty="0"/>
              <a:t>Watch that space…!</a:t>
            </a:r>
          </a:p>
        </p:txBody>
      </p:sp>
      <p:pic>
        <p:nvPicPr>
          <p:cNvPr id="3" name="Picture 2" descr="A person riding a wave on a surf board on a body of water&#10;&#10;Description automatically generated">
            <a:extLst>
              <a:ext uri="{FF2B5EF4-FFF2-40B4-BE49-F238E27FC236}">
                <a16:creationId xmlns:a16="http://schemas.microsoft.com/office/drawing/2014/main" id="{57E85A63-A9CC-4A91-AB58-DE3934ADF2A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4620127"/>
            <a:ext cx="3489300" cy="22378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additive="base">
                                        <p:cTn id="7" dur="500" fill="hold"/>
                                        <p:tgtEl>
                                          <p:spTgt spid="175106"/>
                                        </p:tgtEl>
                                        <p:attrNameLst>
                                          <p:attrName>ppt_x</p:attrName>
                                        </p:attrNameLst>
                                      </p:cBhvr>
                                      <p:tavLst>
                                        <p:tav tm="0">
                                          <p:val>
                                            <p:strVal val="#ppt_x"/>
                                          </p:val>
                                        </p:tav>
                                        <p:tav tm="100000">
                                          <p:val>
                                            <p:strVal val="#ppt_x"/>
                                          </p:val>
                                        </p:tav>
                                      </p:tavLst>
                                    </p:anim>
                                    <p:anim calcmode="lin" valueType="num">
                                      <p:cBhvr additive="base">
                                        <p:cTn id="8" dur="500" fill="hold"/>
                                        <p:tgtEl>
                                          <p:spTgt spid="17510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5107">
                                            <p:txEl>
                                              <p:pRg st="0" end="0"/>
                                            </p:txEl>
                                          </p:spTgt>
                                        </p:tgtEl>
                                        <p:attrNameLst>
                                          <p:attrName>style.visibility</p:attrName>
                                        </p:attrNameLst>
                                      </p:cBhvr>
                                      <p:to>
                                        <p:strVal val="visible"/>
                                      </p:to>
                                    </p:set>
                                    <p:animEffect transition="in" filter="wipe(left)">
                                      <p:cBhvr>
                                        <p:cTn id="17" dur="500"/>
                                        <p:tgtEl>
                                          <p:spTgt spid="17510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5107">
                                            <p:txEl>
                                              <p:pRg st="1" end="1"/>
                                            </p:txEl>
                                          </p:spTgt>
                                        </p:tgtEl>
                                        <p:attrNameLst>
                                          <p:attrName>style.visibility</p:attrName>
                                        </p:attrNameLst>
                                      </p:cBhvr>
                                      <p:to>
                                        <p:strVal val="visible"/>
                                      </p:to>
                                    </p:set>
                                    <p:animEffect transition="in" filter="wipe(left)">
                                      <p:cBhvr>
                                        <p:cTn id="22" dur="500"/>
                                        <p:tgtEl>
                                          <p:spTgt spid="17510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5107">
                                            <p:txEl>
                                              <p:pRg st="2" end="2"/>
                                            </p:txEl>
                                          </p:spTgt>
                                        </p:tgtEl>
                                        <p:attrNameLst>
                                          <p:attrName>style.visibility</p:attrName>
                                        </p:attrNameLst>
                                      </p:cBhvr>
                                      <p:to>
                                        <p:strVal val="visible"/>
                                      </p:to>
                                    </p:set>
                                    <p:animEffect transition="in" filter="wipe(left)">
                                      <p:cBhvr>
                                        <p:cTn id="27" dur="500"/>
                                        <p:tgtEl>
                                          <p:spTgt spid="17510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5107">
                                            <p:txEl>
                                              <p:pRg st="3" end="3"/>
                                            </p:txEl>
                                          </p:spTgt>
                                        </p:tgtEl>
                                        <p:attrNameLst>
                                          <p:attrName>style.visibility</p:attrName>
                                        </p:attrNameLst>
                                      </p:cBhvr>
                                      <p:to>
                                        <p:strVal val="visible"/>
                                      </p:to>
                                    </p:set>
                                    <p:animEffect transition="in" filter="wipe(left)">
                                      <p:cBhvr>
                                        <p:cTn id="32" dur="500"/>
                                        <p:tgtEl>
                                          <p:spTgt spid="1751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p:bldP spid="175107" grpId="0" uiExpand="1" build="p"/>
    </p:bldLst>
  </p:timing>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Feathered</Template>
  <TotalTime>385</TotalTime>
  <Words>281</Words>
  <Application>Microsoft Office PowerPoint</Application>
  <PresentationFormat>Widescreen</PresentationFormat>
  <Paragraphs>53</Paragraphs>
  <Slides>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Century Schoolbook</vt:lpstr>
      <vt:lpstr>Corbel</vt:lpstr>
      <vt:lpstr>Tahoma</vt:lpstr>
      <vt:lpstr>Times New Roman</vt:lpstr>
      <vt:lpstr>Feathered</vt:lpstr>
      <vt:lpstr>Encounters with Jesus</vt:lpstr>
      <vt:lpstr>Encounters with Jesus</vt:lpstr>
      <vt:lpstr>Luke</vt:lpstr>
      <vt:lpstr>What does a genuine response look like? (17:11-19:27)</vt:lpstr>
      <vt:lpstr>Jesus core ministry</vt:lpstr>
      <vt:lpstr>What is God looking for?</vt:lpstr>
      <vt:lpstr>God and your money</vt:lpstr>
      <vt:lpstr>God’s rescue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Encounters with Jesus</dc:title>
  <dc:creator>Ron Day</dc:creator>
  <cp:lastModifiedBy>Ron Day</cp:lastModifiedBy>
  <cp:revision>17</cp:revision>
  <dcterms:created xsi:type="dcterms:W3CDTF">2019-08-30T09:04:40Z</dcterms:created>
  <dcterms:modified xsi:type="dcterms:W3CDTF">2019-09-08T07:49:07Z</dcterms:modified>
</cp:coreProperties>
</file>