
<file path=[Content_Types].xml><?xml version="1.0" encoding="utf-8"?>
<Types xmlns="http://schemas.openxmlformats.org/package/2006/content-types">
  <Default Extension="png" ContentType="image/png"/>
  <Default Extension="jpg&amp;ehk=Ht74txvmlFJzKvI2s4aY8g&amp;r=0&amp;pid=OfficeInsert" ContentType="image/jpeg"/>
  <Default Extension="jpeg" ContentType="image/jpeg"/>
  <Default Extension="rels" ContentType="application/vnd.openxmlformats-package.relationships+xml"/>
  <Default Extension="xml" ContentType="application/xml"/>
  <Default Extension="jpg&amp;ehk=6t1m8U795fAXtYhTussaGQ&amp;r=0&amp;pid=OfficeInsert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321" r:id="rId5"/>
    <p:sldId id="327" r:id="rId6"/>
    <p:sldId id="353" r:id="rId7"/>
    <p:sldId id="351" r:id="rId8"/>
    <p:sldId id="346" r:id="rId9"/>
  </p:sldIdLst>
  <p:sldSz cx="12188825" cy="6858000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86483" autoAdjust="0"/>
  </p:normalViewPr>
  <p:slideViewPr>
    <p:cSldViewPr showGuides="1">
      <p:cViewPr varScale="1">
        <p:scale>
          <a:sx n="62" d="100"/>
          <a:sy n="62" d="100"/>
        </p:scale>
        <p:origin x="132" y="738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11/4/2017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11/4/2017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6D5BF53-2473-4218-A64E-A2C42E22C4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749396-03E1-4989-8390-D3A960EAEBE5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5474" name="Rectangle 2">
            <a:extLst>
              <a:ext uri="{FF2B5EF4-FFF2-40B4-BE49-F238E27FC236}">
                <a16:creationId xmlns:a16="http://schemas.microsoft.com/office/drawing/2014/main" id="{09B8CAE9-8ED5-4295-80A4-9518A89F50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>
            <a:extLst>
              <a:ext uri="{FF2B5EF4-FFF2-40B4-BE49-F238E27FC236}">
                <a16:creationId xmlns:a16="http://schemas.microsoft.com/office/drawing/2014/main" id="{FD8F0634-EB10-461E-8923-80022FE1D5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71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664" y="2166365"/>
            <a:ext cx="11468578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998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603" y="3996251"/>
            <a:ext cx="9141619" cy="1309255"/>
          </a:xfrm>
        </p:spPr>
        <p:txBody>
          <a:bodyPr>
            <a:normAutofit/>
          </a:bodyPr>
          <a:lstStyle>
            <a:lvl1pPr marL="0" indent="0" algn="ctr">
              <a:buNone/>
              <a:defRPr sz="19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999"/>
            </a:lvl3pPr>
            <a:lvl4pPr marL="1371189" indent="0" algn="ctr">
              <a:buNone/>
              <a:defRPr sz="1999"/>
            </a:lvl4pPr>
            <a:lvl5pPr marL="1828251" indent="0" algn="ctr">
              <a:buNone/>
              <a:defRPr sz="1999"/>
            </a:lvl5pPr>
            <a:lvl6pPr marL="2285314" indent="0" algn="ctr">
              <a:buNone/>
              <a:defRPr sz="1999"/>
            </a:lvl6pPr>
            <a:lvl7pPr marL="2742377" indent="0" algn="ctr">
              <a:buNone/>
              <a:defRPr sz="1999"/>
            </a:lvl7pPr>
            <a:lvl8pPr marL="3199440" indent="0" algn="ctr">
              <a:buNone/>
              <a:defRPr sz="1999"/>
            </a:lvl8pPr>
            <a:lvl9pPr marL="3656503" indent="0" algn="ctr">
              <a:buNone/>
              <a:defRPr sz="199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16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50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6963" y="0"/>
            <a:ext cx="274248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58239" y="274638"/>
            <a:ext cx="2401754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981" y="274638"/>
            <a:ext cx="7971215" cy="589756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7982" y="6422855"/>
            <a:ext cx="2742482" cy="365125"/>
          </a:xfrm>
        </p:spPr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5152" y="6422855"/>
            <a:ext cx="427855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0946" y="6422855"/>
            <a:ext cx="879530" cy="365125"/>
          </a:xfrm>
        </p:spPr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47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1D083-2743-4B6F-935D-B0E7318F0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2DF11B-F726-4741-B267-4CBC04267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710E-C314-4972-9666-C12C74F37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E22DA-81A8-459D-B677-66668372CEB8}" type="datetimeFigureOut">
              <a:rPr lang="en-GB" smtClean="0"/>
              <a:t>04/11/2017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7C2DC-11F0-4B88-B72D-9B9650D8D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1E891-5A86-451D-BD05-B89231630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D6F8FD-DD70-4E9E-9F6C-0C091C781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7283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749" y="284176"/>
            <a:ext cx="12071076" cy="150876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764" y="2011680"/>
            <a:ext cx="11665296" cy="4729688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>
                <a:solidFill>
                  <a:schemeClr val="accent1"/>
                </a:solidFill>
              </a:defRPr>
            </a:lvl2pPr>
            <a:lvl3pPr>
              <a:defRPr sz="2800">
                <a:solidFill>
                  <a:schemeClr val="accent3"/>
                </a:solidFill>
              </a:defRPr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229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1" y="2059012"/>
            <a:ext cx="12192492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974" y="2208879"/>
            <a:ext cx="10512862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5998" b="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2974" y="4010335"/>
            <a:ext cx="10512862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1999">
                <a:solidFill>
                  <a:schemeClr val="tx2"/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5605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030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768" y="2011680"/>
            <a:ext cx="4753642" cy="420624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84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6694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6694" y="2656566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29607" y="1913470"/>
            <a:ext cx="4753642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29607" y="2656564"/>
            <a:ext cx="4753642" cy="3566160"/>
          </a:xfrm>
        </p:spPr>
        <p:txBody>
          <a:bodyPr/>
          <a:lstStyle>
            <a:lvl1pPr>
              <a:defRPr sz="2199"/>
            </a:lvl1pPr>
            <a:lvl2pPr>
              <a:defRPr sz="1999"/>
            </a:lvl2pPr>
            <a:lvl3pPr>
              <a:defRPr sz="1799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392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604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120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6693" y="2120054"/>
            <a:ext cx="6124885" cy="4114800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6994" y="2147487"/>
            <a:ext cx="3199567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98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79826" y="2211494"/>
            <a:ext cx="6124885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199">
                <a:solidFill>
                  <a:schemeClr val="tx1">
                    <a:lumMod val="50000"/>
                  </a:schemeClr>
                </a:solidFill>
              </a:defRPr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8659" y="2150621"/>
            <a:ext cx="3199567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99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74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5778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606" y="284176"/>
            <a:ext cx="9781532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606" y="2011680"/>
            <a:ext cx="9781532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1953" y="6422855"/>
            <a:ext cx="300011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5014" y="6422855"/>
            <a:ext cx="50431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6151" y="6422855"/>
            <a:ext cx="94601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126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85000"/>
        </a:lnSpc>
        <a:spcBef>
          <a:spcPct val="0"/>
        </a:spcBef>
        <a:buNone/>
        <a:defRPr sz="3999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25" indent="-182825" algn="l" defTabSz="914126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199" kern="1200">
          <a:solidFill>
            <a:schemeClr val="tx1"/>
          </a:solidFill>
          <a:latin typeface="+mn-lt"/>
          <a:ea typeface="+mn-ea"/>
          <a:cs typeface="+mn-cs"/>
        </a:defRPr>
      </a:lvl1pPr>
      <a:lvl2pPr marL="411357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639888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868419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6951" indent="-182825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215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3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8511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5658" indent="-228531" algn="l" defTabSz="914126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&amp;ehk=Ht74txvmlFJzKvI2s4aY8g&amp;r=0&amp;pid=OfficeInsert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Relationship Id="rId5" Type="http://schemas.openxmlformats.org/officeDocument/2006/relationships/hyperlink" Target="http://leadershipfreak.wordpress.com/2012/07/15/the-secret-to-creating-happiness/" TargetMode="External"/><Relationship Id="rId4" Type="http://schemas.openxmlformats.org/officeDocument/2006/relationships/image" Target="../media/image7.jpg&amp;ehk=6t1m8U795fAXtYhTussaGQ&amp;r=0&amp;pid=OfficeInsert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commons.wikimedia.org/wiki/File:Latin_cross_gold.png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A189E9D-1AA3-42D3-A89F-A5C1E7A9F28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" y="1828800"/>
            <a:ext cx="12188824" cy="2895600"/>
          </a:xfrm>
        </p:spPr>
        <p:txBody>
          <a:bodyPr>
            <a:normAutofit/>
          </a:bodyPr>
          <a:lstStyle/>
          <a:p>
            <a:r>
              <a:rPr lang="en-GB" altLang="en-US" sz="4800" dirty="0"/>
              <a:t>Future Church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617A6020-C53E-4B8E-AB8F-09FBFBA831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49796" y="3996251"/>
            <a:ext cx="10657183" cy="1309255"/>
          </a:xfrm>
        </p:spPr>
        <p:txBody>
          <a:bodyPr>
            <a:normAutofit/>
          </a:bodyPr>
          <a:lstStyle/>
          <a:p>
            <a:r>
              <a:rPr lang="en-GB" altLang="en-US" sz="4400" dirty="0"/>
              <a:t>Your Part 3: Give yourself</a:t>
            </a:r>
            <a:br>
              <a:rPr lang="en-GB" altLang="en-US" sz="4400" dirty="0"/>
            </a:br>
            <a:r>
              <a:rPr lang="en-GB" altLang="en-US" sz="4400" dirty="0"/>
              <a:t>1 Timothy 4</a:t>
            </a:r>
          </a:p>
        </p:txBody>
      </p:sp>
    </p:spTree>
    <p:extLst>
      <p:ext uri="{BB962C8B-B14F-4D97-AF65-F5344CB8AC3E}">
        <p14:creationId xmlns:p14="http://schemas.microsoft.com/office/powerpoint/2010/main" val="1222369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2ADBD8CC-D562-408B-9A52-55611EB4FFD1}"/>
              </a:ext>
            </a:extLst>
          </p:cNvPr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9E412541-A999-4D8E-AB32-BBC1AAC81CF3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3630B0F-8D18-41E1-8EC7-81DE528A5EB6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0444F9DE-989A-451B-A8B8-981F7FD64CF9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31" name="TextBox 30">
            <a:extLst>
              <a:ext uri="{FF2B5EF4-FFF2-40B4-BE49-F238E27FC236}">
                <a16:creationId xmlns:a16="http://schemas.microsoft.com/office/drawing/2014/main" id="{7158C652-045B-4351-9EEB-C27B56845E0F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EA52F4-871B-4302-B937-92F7AA0E63A8}"/>
              </a:ext>
            </a:extLst>
          </p:cNvPr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160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51" grpId="0"/>
      <p:bldP spid="53" grpId="0"/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9DC8C-F92C-471D-AA22-2C7E2DAE0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764" y="284176"/>
            <a:ext cx="11593288" cy="1508760"/>
          </a:xfrm>
        </p:spPr>
        <p:txBody>
          <a:bodyPr/>
          <a:lstStyle/>
          <a:p>
            <a:r>
              <a:rPr lang="en-GB" dirty="0"/>
              <a:t>Your part in making future church happen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8F749-9403-4FF2-AEE1-CE932047A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779" y="1916832"/>
            <a:ext cx="11783045" cy="4941168"/>
          </a:xfrm>
        </p:spPr>
        <p:txBody>
          <a:bodyPr>
            <a:noAutofit/>
          </a:bodyPr>
          <a:lstStyle/>
          <a:p>
            <a:r>
              <a:rPr lang="en-GB" sz="3600" b="1" dirty="0">
                <a:solidFill>
                  <a:schemeClr val="accent1"/>
                </a:solidFill>
              </a:rPr>
              <a:t>Train yourself (1 Tim 4:7)</a:t>
            </a:r>
          </a:p>
          <a:p>
            <a:pPr lvl="1"/>
            <a:r>
              <a:rPr lang="en-GB" sz="3200" b="1" dirty="0">
                <a:solidFill>
                  <a:schemeClr val="tx1"/>
                </a:solidFill>
              </a:rPr>
              <a:t>In</a:t>
            </a:r>
            <a:r>
              <a:rPr lang="en-GB" sz="3200" b="1" baseline="0" dirty="0">
                <a:solidFill>
                  <a:schemeClr val="tx1"/>
                </a:solidFill>
              </a:rPr>
              <a:t> </a:t>
            </a:r>
            <a:r>
              <a:rPr lang="en-GB" sz="3200" b="1" dirty="0">
                <a:solidFill>
                  <a:schemeClr val="tx1"/>
                </a:solidFill>
              </a:rPr>
              <a:t>godliness (respecting and engaging with God)</a:t>
            </a:r>
          </a:p>
          <a:p>
            <a:pPr lvl="2"/>
            <a:r>
              <a:rPr lang="en-GB" sz="3200" b="1" dirty="0">
                <a:solidFill>
                  <a:schemeClr val="accent3"/>
                </a:solidFill>
              </a:rPr>
              <a:t>In training it doesn’t matter if we fail</a:t>
            </a:r>
          </a:p>
          <a:p>
            <a:r>
              <a:rPr lang="en-GB" sz="3600" b="1" dirty="0">
                <a:solidFill>
                  <a:schemeClr val="accent1"/>
                </a:solidFill>
              </a:rPr>
              <a:t>Devote yourself (1 Tim 4:12)</a:t>
            </a:r>
          </a:p>
          <a:p>
            <a:pPr lvl="1"/>
            <a:r>
              <a:rPr lang="en-GB" sz="3200" b="1" dirty="0"/>
              <a:t>To reading (the Bible), encouraging and listen for God’s whispers</a:t>
            </a:r>
          </a:p>
          <a:p>
            <a:r>
              <a:rPr lang="en-GB" sz="3600" b="1" dirty="0">
                <a:solidFill>
                  <a:schemeClr val="accent1"/>
                </a:solidFill>
              </a:rPr>
              <a:t>Give yourself (1 Tim 4:15)</a:t>
            </a:r>
          </a:p>
          <a:p>
            <a:pPr lvl="1"/>
            <a:r>
              <a:rPr lang="en-GB" sz="3200" b="1" dirty="0"/>
              <a:t>Lose yourself to find another, even better, you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124CC4-287F-465B-8C62-F6D21E047C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135" y="2492896"/>
            <a:ext cx="6640546" cy="436510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75A0205-D4AB-481F-9438-D1C1A9C6EB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053" y="4151579"/>
            <a:ext cx="6084692" cy="270642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5CC8E17-50D2-45BC-A840-24BA35B6A6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756631" y="1916832"/>
            <a:ext cx="8603554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231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xit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0D0F2-8167-41C8-ABCB-10CC7E984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52791-2ACB-4B9B-A578-8FCCC5B26A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17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Arrow 4"/>
          <p:cNvSpPr/>
          <p:nvPr/>
        </p:nvSpPr>
        <p:spPr>
          <a:xfrm>
            <a:off x="1687596" y="2558678"/>
            <a:ext cx="8256405" cy="4416687"/>
          </a:xfrm>
          <a:custGeom>
            <a:avLst/>
            <a:gdLst>
              <a:gd name="connsiteX0" fmla="*/ 0 w 5562600"/>
              <a:gd name="connsiteY0" fmla="*/ 5334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7" fmla="*/ 0 w 5562600"/>
              <a:gd name="connsiteY7" fmla="*/ 533400 h 2133600"/>
              <a:gd name="connsiteX0" fmla="*/ 0 w 5562600"/>
              <a:gd name="connsiteY0" fmla="*/ 1600200 h 2133600"/>
              <a:gd name="connsiteX1" fmla="*/ 4495800 w 5562600"/>
              <a:gd name="connsiteY1" fmla="*/ 533400 h 2133600"/>
              <a:gd name="connsiteX2" fmla="*/ 4495800 w 5562600"/>
              <a:gd name="connsiteY2" fmla="*/ 0 h 2133600"/>
              <a:gd name="connsiteX3" fmla="*/ 5562600 w 5562600"/>
              <a:gd name="connsiteY3" fmla="*/ 1066800 h 2133600"/>
              <a:gd name="connsiteX4" fmla="*/ 4495800 w 5562600"/>
              <a:gd name="connsiteY4" fmla="*/ 2133600 h 2133600"/>
              <a:gd name="connsiteX5" fmla="*/ 4495800 w 5562600"/>
              <a:gd name="connsiteY5" fmla="*/ 1600200 h 2133600"/>
              <a:gd name="connsiteX6" fmla="*/ 0 w 5562600"/>
              <a:gd name="connsiteY6" fmla="*/ 1600200 h 2133600"/>
              <a:gd name="connsiteX0" fmla="*/ 0 w 5535304"/>
              <a:gd name="connsiteY0" fmla="*/ 1040641 h 2133600"/>
              <a:gd name="connsiteX1" fmla="*/ 4468504 w 5535304"/>
              <a:gd name="connsiteY1" fmla="*/ 533400 h 2133600"/>
              <a:gd name="connsiteX2" fmla="*/ 4468504 w 5535304"/>
              <a:gd name="connsiteY2" fmla="*/ 0 h 2133600"/>
              <a:gd name="connsiteX3" fmla="*/ 5535304 w 5535304"/>
              <a:gd name="connsiteY3" fmla="*/ 1066800 h 2133600"/>
              <a:gd name="connsiteX4" fmla="*/ 4468504 w 5535304"/>
              <a:gd name="connsiteY4" fmla="*/ 2133600 h 2133600"/>
              <a:gd name="connsiteX5" fmla="*/ 4468504 w 5535304"/>
              <a:gd name="connsiteY5" fmla="*/ 1600200 h 2133600"/>
              <a:gd name="connsiteX6" fmla="*/ 0 w 5535304"/>
              <a:gd name="connsiteY6" fmla="*/ 1040641 h 2133600"/>
              <a:gd name="connsiteX0" fmla="*/ 0 w 5577312"/>
              <a:gd name="connsiteY0" fmla="*/ 767421 h 2133600"/>
              <a:gd name="connsiteX1" fmla="*/ 4510512 w 5577312"/>
              <a:gd name="connsiteY1" fmla="*/ 533400 h 2133600"/>
              <a:gd name="connsiteX2" fmla="*/ 4510512 w 5577312"/>
              <a:gd name="connsiteY2" fmla="*/ 0 h 2133600"/>
              <a:gd name="connsiteX3" fmla="*/ 5577312 w 5577312"/>
              <a:gd name="connsiteY3" fmla="*/ 1066800 h 2133600"/>
              <a:gd name="connsiteX4" fmla="*/ 4510512 w 5577312"/>
              <a:gd name="connsiteY4" fmla="*/ 2133600 h 2133600"/>
              <a:gd name="connsiteX5" fmla="*/ 4510512 w 5577312"/>
              <a:gd name="connsiteY5" fmla="*/ 1600200 h 2133600"/>
              <a:gd name="connsiteX6" fmla="*/ 0 w 5577312"/>
              <a:gd name="connsiteY6" fmla="*/ 767421 h 2133600"/>
              <a:gd name="connsiteX0" fmla="*/ 0 w 5602517"/>
              <a:gd name="connsiteY0" fmla="*/ 702842 h 2133600"/>
              <a:gd name="connsiteX1" fmla="*/ 4535717 w 5602517"/>
              <a:gd name="connsiteY1" fmla="*/ 533400 h 2133600"/>
              <a:gd name="connsiteX2" fmla="*/ 4535717 w 5602517"/>
              <a:gd name="connsiteY2" fmla="*/ 0 h 2133600"/>
              <a:gd name="connsiteX3" fmla="*/ 5602517 w 5602517"/>
              <a:gd name="connsiteY3" fmla="*/ 1066800 h 2133600"/>
              <a:gd name="connsiteX4" fmla="*/ 4535717 w 5602517"/>
              <a:gd name="connsiteY4" fmla="*/ 2133600 h 2133600"/>
              <a:gd name="connsiteX5" fmla="*/ 4535717 w 5602517"/>
              <a:gd name="connsiteY5" fmla="*/ 1600200 h 2133600"/>
              <a:gd name="connsiteX6" fmla="*/ 0 w 5602517"/>
              <a:gd name="connsiteY6" fmla="*/ 702842 h 2133600"/>
              <a:gd name="connsiteX0" fmla="*/ 0 w 5804157"/>
              <a:gd name="connsiteY0" fmla="*/ 673036 h 2133600"/>
              <a:gd name="connsiteX1" fmla="*/ 4737357 w 5804157"/>
              <a:gd name="connsiteY1" fmla="*/ 533400 h 2133600"/>
              <a:gd name="connsiteX2" fmla="*/ 4737357 w 5804157"/>
              <a:gd name="connsiteY2" fmla="*/ 0 h 2133600"/>
              <a:gd name="connsiteX3" fmla="*/ 5804157 w 5804157"/>
              <a:gd name="connsiteY3" fmla="*/ 1066800 h 2133600"/>
              <a:gd name="connsiteX4" fmla="*/ 4737357 w 5804157"/>
              <a:gd name="connsiteY4" fmla="*/ 2133600 h 2133600"/>
              <a:gd name="connsiteX5" fmla="*/ 4737357 w 5804157"/>
              <a:gd name="connsiteY5" fmla="*/ 1600200 h 2133600"/>
              <a:gd name="connsiteX6" fmla="*/ 0 w 5804157"/>
              <a:gd name="connsiteY6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  <a:gd name="connsiteX0" fmla="*/ 10766 w 5814923"/>
              <a:gd name="connsiteY0" fmla="*/ 673036 h 2133600"/>
              <a:gd name="connsiteX1" fmla="*/ 4748123 w 5814923"/>
              <a:gd name="connsiteY1" fmla="*/ 533400 h 2133600"/>
              <a:gd name="connsiteX2" fmla="*/ 4748123 w 5814923"/>
              <a:gd name="connsiteY2" fmla="*/ 0 h 2133600"/>
              <a:gd name="connsiteX3" fmla="*/ 5814923 w 5814923"/>
              <a:gd name="connsiteY3" fmla="*/ 1066800 h 2133600"/>
              <a:gd name="connsiteX4" fmla="*/ 4748123 w 5814923"/>
              <a:gd name="connsiteY4" fmla="*/ 2133600 h 2133600"/>
              <a:gd name="connsiteX5" fmla="*/ 4748123 w 5814923"/>
              <a:gd name="connsiteY5" fmla="*/ 1600200 h 2133600"/>
              <a:gd name="connsiteX6" fmla="*/ 0 w 5814923"/>
              <a:gd name="connsiteY6" fmla="*/ 989491 h 2133600"/>
              <a:gd name="connsiteX7" fmla="*/ 10766 w 5814923"/>
              <a:gd name="connsiteY7" fmla="*/ 673036 h 2133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14923" h="2133600">
                <a:moveTo>
                  <a:pt x="10766" y="673036"/>
                </a:moveTo>
                <a:lnTo>
                  <a:pt x="4748123" y="533400"/>
                </a:lnTo>
                <a:lnTo>
                  <a:pt x="4748123" y="0"/>
                </a:lnTo>
                <a:lnTo>
                  <a:pt x="5814923" y="1066800"/>
                </a:lnTo>
                <a:lnTo>
                  <a:pt x="4748123" y="2133600"/>
                </a:lnTo>
                <a:lnTo>
                  <a:pt x="4748123" y="1600200"/>
                </a:lnTo>
                <a:cubicBezTo>
                  <a:pt x="3118506" y="1372362"/>
                  <a:pt x="1603230" y="1201727"/>
                  <a:pt x="0" y="989491"/>
                </a:cubicBezTo>
                <a:cubicBezTo>
                  <a:pt x="3589" y="686387"/>
                  <a:pt x="7177" y="929336"/>
                  <a:pt x="10766" y="673036"/>
                </a:cubicBezTo>
                <a:close/>
              </a:path>
            </a:pathLst>
          </a:custGeom>
          <a:gradFill flip="none" rotWithShape="1">
            <a:gsLst>
              <a:gs pos="63000">
                <a:schemeClr val="accent6">
                  <a:lumMod val="75000"/>
                </a:schemeClr>
              </a:gs>
              <a:gs pos="0">
                <a:srgbClr val="FFC000"/>
              </a:gs>
            </a:gsLst>
            <a:lin ang="10800000" scaled="1"/>
            <a:tileRect/>
          </a:gradFill>
          <a:ln>
            <a:noFill/>
          </a:ln>
          <a:scene3d>
            <a:camera prst="orthographicFront">
              <a:rot lat="17222692" lon="18162154" rev="4074046"/>
            </a:camera>
            <a:lightRig rig="threePt" dir="t"/>
          </a:scene3d>
          <a:sp3d extrusionH="254000">
            <a:bevelT w="190500" h="508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itle 25"/>
          <p:cNvSpPr>
            <a:spLocks noGrp="1"/>
          </p:cNvSpPr>
          <p:nvPr>
            <p:ph type="title"/>
          </p:nvPr>
        </p:nvSpPr>
        <p:spPr>
          <a:xfrm>
            <a:off x="189756" y="228599"/>
            <a:ext cx="11999069" cy="1576541"/>
          </a:xfrm>
        </p:spPr>
        <p:txBody>
          <a:bodyPr>
            <a:normAutofit/>
          </a:bodyPr>
          <a:lstStyle/>
          <a:p>
            <a:r>
              <a:rPr lang="en-US" sz="4000" dirty="0"/>
              <a:t>The church in the future will not be the same!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07524" y="3845153"/>
            <a:ext cx="1523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loving community</a:t>
            </a:r>
          </a:p>
        </p:txBody>
      </p: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1656325" y="4767022"/>
            <a:ext cx="683567" cy="710400"/>
            <a:chOff x="6453494" y="2317132"/>
            <a:chExt cx="1969724" cy="2047043"/>
          </a:xfrm>
        </p:grpSpPr>
        <p:sp>
          <p:nvSpPr>
            <p:cNvPr id="40" name="Oval 39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2" name="Oval 41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2922905" y="4503440"/>
            <a:ext cx="683567" cy="710400"/>
            <a:chOff x="6453494" y="2317132"/>
            <a:chExt cx="1969724" cy="2047043"/>
          </a:xfrm>
        </p:grpSpPr>
        <p:sp>
          <p:nvSpPr>
            <p:cNvPr id="45" name="Oval 44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2" name="Group 71"/>
          <p:cNvGrpSpPr>
            <a:grpSpLocks noChangeAspect="1"/>
          </p:cNvGrpSpPr>
          <p:nvPr/>
        </p:nvGrpSpPr>
        <p:grpSpPr>
          <a:xfrm>
            <a:off x="4291919" y="4198640"/>
            <a:ext cx="683567" cy="710400"/>
            <a:chOff x="6453494" y="2317132"/>
            <a:chExt cx="1969724" cy="2047043"/>
          </a:xfrm>
        </p:grpSpPr>
        <p:sp>
          <p:nvSpPr>
            <p:cNvPr id="73" name="Oval 72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76" name="Group 75"/>
          <p:cNvGrpSpPr>
            <a:grpSpLocks noChangeAspect="1"/>
          </p:cNvGrpSpPr>
          <p:nvPr/>
        </p:nvGrpSpPr>
        <p:grpSpPr>
          <a:xfrm>
            <a:off x="5690451" y="3874817"/>
            <a:ext cx="683567" cy="710400"/>
            <a:chOff x="6453494" y="2317132"/>
            <a:chExt cx="1969724" cy="2047043"/>
          </a:xfrm>
        </p:grpSpPr>
        <p:sp>
          <p:nvSpPr>
            <p:cNvPr id="77" name="Oval 76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grpSp>
        <p:nvGrpSpPr>
          <p:cNvPr id="80" name="Group 79"/>
          <p:cNvGrpSpPr>
            <a:grpSpLocks noChangeAspect="1"/>
          </p:cNvGrpSpPr>
          <p:nvPr/>
        </p:nvGrpSpPr>
        <p:grpSpPr>
          <a:xfrm>
            <a:off x="8390020" y="3083329"/>
            <a:ext cx="1000811" cy="1040097"/>
            <a:chOff x="6453494" y="2317132"/>
            <a:chExt cx="1969724" cy="2047043"/>
          </a:xfrm>
        </p:grpSpPr>
        <p:sp>
          <p:nvSpPr>
            <p:cNvPr id="81" name="Oval 80"/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84" name="Oval 83"/>
          <p:cNvSpPr/>
          <p:nvPr/>
        </p:nvSpPr>
        <p:spPr>
          <a:xfrm rot="21109716">
            <a:off x="2077272" y="5611744"/>
            <a:ext cx="6909861" cy="304261"/>
          </a:xfrm>
          <a:prstGeom prst="ellipse">
            <a:avLst/>
          </a:prstGeom>
          <a:gradFill flip="none" rotWithShape="1">
            <a:gsLst>
              <a:gs pos="0">
                <a:schemeClr val="tx1">
                  <a:lumMod val="85000"/>
                  <a:lumOff val="15000"/>
                  <a:alpha val="93000"/>
                </a:schemeClr>
              </a:gs>
              <a:gs pos="100000">
                <a:sysClr val="window" lastClr="FFFFFF">
                  <a:alpha val="0"/>
                  <a:lumMod val="100000"/>
                </a:sysClr>
              </a:gs>
            </a:gsLst>
            <a:path path="shape">
              <a:fillToRect l="50000" t="50000" r="50000" b="50000"/>
            </a:path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kern="0">
              <a:solidFill>
                <a:sysClr val="window" lastClr="FFFFFF"/>
              </a:solidFill>
              <a:latin typeface="Calibri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2313F5A-90AE-4E94-AF9D-E878E9A21858}"/>
              </a:ext>
            </a:extLst>
          </p:cNvPr>
          <p:cNvSpPr txBox="1"/>
          <p:nvPr/>
        </p:nvSpPr>
        <p:spPr>
          <a:xfrm>
            <a:off x="2487805" y="3381144"/>
            <a:ext cx="159375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worshipful community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E1A3C26-9E95-4934-9A40-9C81ACEAE994}"/>
              </a:ext>
            </a:extLst>
          </p:cNvPr>
          <p:cNvSpPr txBox="1"/>
          <p:nvPr/>
        </p:nvSpPr>
        <p:spPr>
          <a:xfrm>
            <a:off x="3906288" y="3100538"/>
            <a:ext cx="14630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aspiring community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CE58DE1-A7F1-44F1-BDF3-20D801D87DF1}"/>
              </a:ext>
            </a:extLst>
          </p:cNvPr>
          <p:cNvSpPr txBox="1"/>
          <p:nvPr/>
        </p:nvSpPr>
        <p:spPr>
          <a:xfrm>
            <a:off x="5264979" y="2759119"/>
            <a:ext cx="154789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appreciative community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EBBF9-5D0E-43D2-851E-83CDC1A5EE9D}"/>
              </a:ext>
            </a:extLst>
          </p:cNvPr>
          <p:cNvSpPr txBox="1"/>
          <p:nvPr/>
        </p:nvSpPr>
        <p:spPr>
          <a:xfrm>
            <a:off x="6683210" y="2388666"/>
            <a:ext cx="157866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considerate community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47E535FF-6340-47E6-85CE-B1F317424BCB}"/>
              </a:ext>
            </a:extLst>
          </p:cNvPr>
          <p:cNvGrpSpPr>
            <a:grpSpLocks noChangeAspect="1"/>
          </p:cNvGrpSpPr>
          <p:nvPr/>
        </p:nvGrpSpPr>
        <p:grpSpPr>
          <a:xfrm>
            <a:off x="7004946" y="3555197"/>
            <a:ext cx="683567" cy="710400"/>
            <a:chOff x="6453494" y="2317132"/>
            <a:chExt cx="1969724" cy="2047043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6E755E09-C0AA-449A-9E4F-DBC1C5507B45}"/>
                </a:ext>
              </a:extLst>
            </p:cNvPr>
            <p:cNvSpPr/>
            <p:nvPr/>
          </p:nvSpPr>
          <p:spPr>
            <a:xfrm>
              <a:off x="6453494" y="3671628"/>
              <a:ext cx="1969724" cy="692547"/>
            </a:xfrm>
            <a:prstGeom prst="ellipse">
              <a:avLst/>
            </a:prstGeom>
            <a:gradFill flip="none" rotWithShape="1">
              <a:gsLst>
                <a:gs pos="0">
                  <a:schemeClr val="tx1">
                    <a:lumMod val="0"/>
                  </a:schemeClr>
                </a:gs>
                <a:gs pos="100000">
                  <a:schemeClr val="bg1">
                    <a:alpha val="0"/>
                    <a:lumMod val="0"/>
                    <a:lumOff val="100000"/>
                  </a:schemeClr>
                </a:gs>
              </a:gsLst>
              <a:path path="shape">
                <a:fillToRect l="50000" t="50000" r="50000" b="50000"/>
              </a:path>
              <a:tileRect/>
            </a:gra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87493273-93F2-47BB-A916-90078FBFE089}"/>
                </a:ext>
              </a:extLst>
            </p:cNvPr>
            <p:cNvSpPr/>
            <p:nvPr/>
          </p:nvSpPr>
          <p:spPr>
            <a:xfrm>
              <a:off x="6581146" y="2317132"/>
              <a:ext cx="1741714" cy="1741714"/>
            </a:xfrm>
            <a:prstGeom prst="ellipse">
              <a:avLst/>
            </a:prstGeom>
            <a:gradFill>
              <a:gsLst>
                <a:gs pos="13000">
                  <a:srgbClr val="0070C0"/>
                </a:gs>
                <a:gs pos="71000">
                  <a:srgbClr val="00B0F0"/>
                </a:gs>
              </a:gsLst>
              <a:lin ang="5400000" scaled="1"/>
            </a:gradFill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/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9E84B375-6170-473D-903A-DFB808EFEC9E}"/>
                </a:ext>
              </a:extLst>
            </p:cNvPr>
            <p:cNvSpPr/>
            <p:nvPr/>
          </p:nvSpPr>
          <p:spPr>
            <a:xfrm>
              <a:off x="6766204" y="2374552"/>
              <a:ext cx="1371601" cy="1206005"/>
            </a:xfrm>
            <a:prstGeom prst="ellipse">
              <a:avLst/>
            </a:prstGeom>
            <a:gradFill>
              <a:gsLst>
                <a:gs pos="0">
                  <a:sysClr val="window" lastClr="FFFFFF">
                    <a:lumMod val="100000"/>
                    <a:alpha val="80000"/>
                  </a:sysClr>
                </a:gs>
                <a:gs pos="100000">
                  <a:sysClr val="window" lastClr="FFFFFF">
                    <a:alpha val="0"/>
                  </a:sysClr>
                </a:gs>
              </a:gsLst>
              <a:lin ang="5400000" scaled="1"/>
            </a:gradFill>
            <a:ln w="127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400">
                <a:defRPr/>
              </a:pPr>
              <a:endParaRPr lang="en-US" kern="0">
                <a:solidFill>
                  <a:sysClr val="window" lastClr="FFFFFF"/>
                </a:solidFill>
                <a:latin typeface="Calibri"/>
              </a:endParaRP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50D15662-1E44-414C-9E79-E8BF2E0A209B}"/>
              </a:ext>
            </a:extLst>
          </p:cNvPr>
          <p:cNvSpPr txBox="1"/>
          <p:nvPr/>
        </p:nvSpPr>
        <p:spPr>
          <a:xfrm>
            <a:off x="8166884" y="2051543"/>
            <a:ext cx="15070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more trustworthy community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2278AE2-6B01-47B9-B068-FC39725988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0" y="4868094"/>
            <a:ext cx="1335366" cy="1370419"/>
          </a:xfrm>
          <a:prstGeom prst="rect">
            <a:avLst/>
          </a:prstGeo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9B49875A-49C8-49DD-BA66-33B2ED5AA699}"/>
              </a:ext>
            </a:extLst>
          </p:cNvPr>
          <p:cNvSpPr txBox="1"/>
          <p:nvPr/>
        </p:nvSpPr>
        <p:spPr>
          <a:xfrm>
            <a:off x="38065" y="6249115"/>
            <a:ext cx="1523896" cy="608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57CFDD12-3746-4F30-A9DA-CC45A339AF5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8573" y="2169196"/>
            <a:ext cx="1955422" cy="2006751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8028382F-3960-44C0-8C50-637D3A94D652}"/>
              </a:ext>
            </a:extLst>
          </p:cNvPr>
          <p:cNvSpPr txBox="1"/>
          <p:nvPr/>
        </p:nvSpPr>
        <p:spPr>
          <a:xfrm>
            <a:off x="10139559" y="4265597"/>
            <a:ext cx="19244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church at Ephesus with Jesus as King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059F4BB-AE30-40E5-85E7-5FD901F6106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0470594" y="2010540"/>
            <a:ext cx="1231380" cy="1544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32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6" grpId="0"/>
      <p:bldP spid="28" grpId="0"/>
      <p:bldP spid="84" grpId="0" animBg="1"/>
      <p:bldP spid="33" grpId="0"/>
      <p:bldP spid="34" grpId="0"/>
      <p:bldP spid="35" grpId="0"/>
      <p:bldP spid="36" grpId="0"/>
      <p:bldP spid="49" grpId="0"/>
      <p:bldP spid="51" grpId="0"/>
      <p:bldP spid="5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1564227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Take your audience through a digital tunnel where they'll  burst through to the other side and see the information you want to present. Show them lists, charts, tables, SmartArt,  and pictures using a variety of layouts in widescreen (16X9) format. This design works well for subjects on science and technology, computers, communication, and more.  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2012-05-11T02:04:00+00:00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TP102895246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835483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REDMOND\v-vaddu</DisplayName>
        <AccountId>2567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22CCB507-0646-4A50-A4F7-7F385079D5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4228E6B-D70C-44BB-A81F-A245495F612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E41224-0370-4595-877C-23316CD80004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4873beb7-5857-4685-be1f-d57550cc96cc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TM03090430[[fn=Banded]]</Template>
  <TotalTime>15405</TotalTime>
  <Words>162</Words>
  <Application>Microsoft Office PowerPoint</Application>
  <PresentationFormat>Custom</PresentationFormat>
  <Paragraphs>27</Paragraphs>
  <Slides>5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Corbel</vt:lpstr>
      <vt:lpstr>Wingdings</vt:lpstr>
      <vt:lpstr>Banded</vt:lpstr>
      <vt:lpstr>Future Church</vt:lpstr>
      <vt:lpstr>The church in the future will not be the same!</vt:lpstr>
      <vt:lpstr>Your part in making future church happen</vt:lpstr>
      <vt:lpstr>PowerPoint Presentation</vt:lpstr>
      <vt:lpstr>The church in the future will not be the same!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Church with Christ at the centre</dc:title>
  <dc:creator>Ron Day</dc:creator>
  <cp:lastModifiedBy>Ron Day</cp:lastModifiedBy>
  <cp:revision>57</cp:revision>
  <dcterms:created xsi:type="dcterms:W3CDTF">2017-08-29T10:17:16Z</dcterms:created>
  <dcterms:modified xsi:type="dcterms:W3CDTF">2017-11-04T12:28:25Z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